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62" r:id="rId3"/>
    <p:sldId id="287" r:id="rId4"/>
    <p:sldId id="274" r:id="rId5"/>
    <p:sldId id="268" r:id="rId6"/>
    <p:sldId id="263" r:id="rId7"/>
    <p:sldId id="264" r:id="rId8"/>
    <p:sldId id="265" r:id="rId9"/>
    <p:sldId id="258" r:id="rId10"/>
    <p:sldId id="259" r:id="rId11"/>
    <p:sldId id="260" r:id="rId12"/>
    <p:sldId id="261" r:id="rId13"/>
    <p:sldId id="266" r:id="rId14"/>
    <p:sldId id="267" r:id="rId15"/>
    <p:sldId id="284" r:id="rId16"/>
    <p:sldId id="269" r:id="rId17"/>
    <p:sldId id="270" r:id="rId18"/>
    <p:sldId id="271" r:id="rId19"/>
    <p:sldId id="272" r:id="rId20"/>
    <p:sldId id="273" r:id="rId21"/>
    <p:sldId id="275" r:id="rId22"/>
    <p:sldId id="276" r:id="rId23"/>
    <p:sldId id="285" r:id="rId24"/>
    <p:sldId id="277" r:id="rId25"/>
    <p:sldId id="278" r:id="rId26"/>
    <p:sldId id="279" r:id="rId27"/>
    <p:sldId id="280" r:id="rId28"/>
    <p:sldId id="281" r:id="rId29"/>
    <p:sldId id="282" r:id="rId30"/>
    <p:sldId id="283" r:id="rId31"/>
    <p:sldId id="286"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06" y="-72"/>
      </p:cViewPr>
      <p:guideLst>
        <p:guide orient="horz" pos="2160"/>
        <p:guide pos="2880"/>
      </p:guideLst>
    </p:cSldViewPr>
  </p:slideViewPr>
  <p:notesTextViewPr>
    <p:cViewPr>
      <p:scale>
        <a:sx n="1" d="1"/>
        <a:sy n="1" d="1"/>
      </p:scale>
      <p:origin x="0" y="840"/>
    </p:cViewPr>
  </p:notesTextViewPr>
  <p:notesViewPr>
    <p:cSldViewPr>
      <p:cViewPr>
        <p:scale>
          <a:sx n="66" d="100"/>
          <a:sy n="66" d="100"/>
        </p:scale>
        <p:origin x="-251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BC0B67-748A-4A44-8A5D-690FAB61DB4A}" type="datetimeFigureOut">
              <a:rPr lang="en-US" smtClean="0"/>
              <a:t>11/16/2017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11D80-9C0B-4832-9789-2F680ABDAD05}" type="slidenum">
              <a:rPr lang="en-US" smtClean="0"/>
              <a:t>‹#›</a:t>
            </a:fld>
            <a:endParaRPr lang="en-US"/>
          </a:p>
        </p:txBody>
      </p:sp>
    </p:spTree>
    <p:extLst>
      <p:ext uri="{BB962C8B-B14F-4D97-AF65-F5344CB8AC3E}">
        <p14:creationId xmlns:p14="http://schemas.microsoft.com/office/powerpoint/2010/main" val="374979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11D80-9C0B-4832-9789-2F680ABDAD05}" type="slidenum">
              <a:rPr lang="en-US" smtClean="0"/>
              <a:t>1</a:t>
            </a:fld>
            <a:endParaRPr lang="en-US"/>
          </a:p>
        </p:txBody>
      </p:sp>
    </p:spTree>
    <p:extLst>
      <p:ext uri="{BB962C8B-B14F-4D97-AF65-F5344CB8AC3E}">
        <p14:creationId xmlns:p14="http://schemas.microsoft.com/office/powerpoint/2010/main" val="3588687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Bef>
                <a:spcPts val="1200"/>
              </a:spcBef>
              <a:spcAft>
                <a:spcPts val="1200"/>
              </a:spcAft>
              <a:buFont typeface="Arial" panose="020B0604020202020204" pitchFamily="34" charset="0"/>
              <a:buChar char="•"/>
            </a:pPr>
            <a:r>
              <a:rPr lang="en-US" sz="1200" dirty="0" smtClean="0">
                <a:latin typeface="Arial" pitchFamily="34" charset="0"/>
                <a:cs typeface="Arial" pitchFamily="34" charset="0"/>
              </a:rPr>
              <a:t>May we use SVDP funds to support other charitable groups?  The answer is </a:t>
            </a:r>
            <a:r>
              <a:rPr lang="en-US" sz="1200" b="1" dirty="0" smtClean="0">
                <a:latin typeface="Arial" pitchFamily="34" charset="0"/>
                <a:cs typeface="Arial" pitchFamily="34" charset="0"/>
              </a:rPr>
              <a:t>"NO." </a:t>
            </a:r>
            <a:r>
              <a:rPr lang="en-US" sz="1200" dirty="0" smtClean="0">
                <a:latin typeface="Arial" pitchFamily="34" charset="0"/>
                <a:cs typeface="Arial" pitchFamily="34" charset="0"/>
              </a:rPr>
              <a:t>The Manual makes it clear that contributions received must be devoted exclusively to the charitable purposes and programs of the Society. </a:t>
            </a:r>
          </a:p>
          <a:p>
            <a:pPr marL="228600" indent="-228600">
              <a:spcBef>
                <a:spcPts val="1200"/>
              </a:spcBef>
              <a:spcAft>
                <a:spcPts val="1200"/>
              </a:spcAft>
              <a:buFont typeface="Arial" panose="020B0604020202020204" pitchFamily="34" charset="0"/>
              <a:buChar char="•"/>
            </a:pPr>
            <a:r>
              <a:rPr lang="en-US" sz="1200" dirty="0" smtClean="0">
                <a:latin typeface="Arial" pitchFamily="34" charset="0"/>
                <a:cs typeface="Arial" pitchFamily="34" charset="0"/>
              </a:rPr>
              <a:t>Officers and members are prohibited from applying Conference funds to non-Vincentian causes or works, regardless of how worthy these may be.</a:t>
            </a:r>
          </a:p>
          <a:p>
            <a:pPr marL="228600" indent="-228600">
              <a:spcBef>
                <a:spcPts val="1200"/>
              </a:spcBef>
              <a:spcAft>
                <a:spcPts val="1200"/>
              </a:spcAft>
              <a:buFont typeface="Arial" panose="020B0604020202020204" pitchFamily="34" charset="0"/>
              <a:buChar char="•"/>
            </a:pPr>
            <a:r>
              <a:rPr lang="en-US" sz="1200" dirty="0" smtClean="0">
                <a:latin typeface="Arial" pitchFamily="34" charset="0"/>
                <a:cs typeface="Arial" pitchFamily="34" charset="0"/>
              </a:rPr>
              <a:t>Giving money donated to a Conference to another organization not in the Vincentian family, however worthwhile, violates the intentions of the donor and must be avoided. </a:t>
            </a:r>
          </a:p>
          <a:p>
            <a:pPr marL="228600" indent="-228600">
              <a:spcBef>
                <a:spcPts val="1200"/>
              </a:spcBef>
              <a:spcAft>
                <a:spcPts val="1200"/>
              </a:spcAft>
              <a:buFont typeface="Arial" panose="020B0604020202020204" pitchFamily="34" charset="0"/>
              <a:buChar char="•"/>
            </a:pPr>
            <a:r>
              <a:rPr lang="en-US" sz="1200" dirty="0" smtClean="0">
                <a:latin typeface="Arial" pitchFamily="34" charset="0"/>
                <a:cs typeface="Arial" pitchFamily="34" charset="0"/>
              </a:rPr>
              <a:t>Maybe on the surface this may seem harsh, but if you think about it, you will find it rooted in good common sense. The Society membership uses the funds of its members and donors to further the work of the Society. If these contributions are funneled into the work of other organizations (however laudatory), then we become merely a conduit.  And this makes the assumption that the donors would want to support that group. This is a decision we have no right to make.</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11</a:t>
            </a:fld>
            <a:endParaRPr lang="en-US"/>
          </a:p>
        </p:txBody>
      </p:sp>
    </p:spTree>
    <p:extLst>
      <p:ext uri="{BB962C8B-B14F-4D97-AF65-F5344CB8AC3E}">
        <p14:creationId xmlns:p14="http://schemas.microsoft.com/office/powerpoint/2010/main" val="2553305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ct val="30000"/>
              </a:spcBef>
              <a:spcAft>
                <a:spcPct val="30000"/>
              </a:spcAft>
              <a:buFont typeface="Arial" panose="020B0604020202020204" pitchFamily="34" charset="0"/>
              <a:buChar char="•"/>
            </a:pPr>
            <a:r>
              <a:rPr lang="en-US" dirty="0" smtClean="0"/>
              <a:t>Surplus funds should be twinned to other, poorer Conferences or forwarded to projects and programs of upper Councils. </a:t>
            </a:r>
          </a:p>
          <a:p>
            <a:pPr marL="171450" indent="-171450">
              <a:spcBef>
                <a:spcPct val="30000"/>
              </a:spcBef>
              <a:spcAft>
                <a:spcPct val="30000"/>
              </a:spcAft>
              <a:buFont typeface="Arial" panose="020B0604020202020204" pitchFamily="34" charset="0"/>
              <a:buChar char="•"/>
            </a:pPr>
            <a:r>
              <a:rPr lang="en-US" dirty="0" smtClean="0"/>
              <a:t>Conferences should not hoard money, or </a:t>
            </a:r>
          </a:p>
          <a:p>
            <a:pPr marL="171450" indent="-171450">
              <a:spcBef>
                <a:spcPct val="30000"/>
              </a:spcBef>
              <a:spcAft>
                <a:spcPct val="30000"/>
              </a:spcAft>
              <a:buFont typeface="Arial" panose="020B0604020202020204" pitchFamily="34" charset="0"/>
              <a:buChar char="•"/>
            </a:pPr>
            <a:r>
              <a:rPr lang="en-US" dirty="0" smtClean="0"/>
              <a:t>keep more on hand than they expect to use within the following two or three months. </a:t>
            </a:r>
          </a:p>
          <a:p>
            <a:pPr marL="171450" indent="-171450">
              <a:spcBef>
                <a:spcPct val="30000"/>
              </a:spcBef>
              <a:spcAft>
                <a:spcPct val="30000"/>
              </a:spcAft>
              <a:buFont typeface="Arial" panose="020B0604020202020204" pitchFamily="34" charset="0"/>
              <a:buChar char="•"/>
            </a:pPr>
            <a:r>
              <a:rPr lang="en-US" dirty="0" smtClean="0"/>
              <a:t>Conversely, Conferences needing funds should not hesitate to contact their District Council. </a:t>
            </a:r>
          </a:p>
          <a:p>
            <a:pPr marL="171450" indent="-171450">
              <a:spcBef>
                <a:spcPct val="30000"/>
              </a:spcBef>
              <a:spcAft>
                <a:spcPct val="30000"/>
              </a:spcAft>
              <a:buFont typeface="Arial" panose="020B0604020202020204" pitchFamily="34" charset="0"/>
              <a:buChar char="•"/>
            </a:pPr>
            <a:r>
              <a:rPr lang="en-US" dirty="0" smtClean="0"/>
              <a:t>Conferences who do have an excess of funds should consider twinning with one or more Conferences.</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12</a:t>
            </a:fld>
            <a:endParaRPr lang="en-US"/>
          </a:p>
        </p:txBody>
      </p:sp>
    </p:spTree>
    <p:extLst>
      <p:ext uri="{BB962C8B-B14F-4D97-AF65-F5344CB8AC3E}">
        <p14:creationId xmlns:p14="http://schemas.microsoft.com/office/powerpoint/2010/main" val="3336876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itchFamily="34" charset="0"/>
                <a:cs typeface="Arial" pitchFamily="34" charset="0"/>
              </a:rPr>
              <a:t>The regulations affect donors and the charities when a threshold of $250 or More of Gifts are Made After 1993</a:t>
            </a:r>
          </a:p>
          <a:p>
            <a:pPr marL="171450" indent="-171450">
              <a:buFont typeface="Arial" panose="020B0604020202020204" pitchFamily="34" charset="0"/>
              <a:buChar char="•"/>
            </a:pPr>
            <a:r>
              <a:rPr lang="en-US" u="sng" dirty="0" smtClean="0">
                <a:latin typeface="Arial" pitchFamily="34" charset="0"/>
                <a:cs typeface="Arial" pitchFamily="34" charset="0"/>
              </a:rPr>
              <a:t>No longer will a canceled check serve as proof </a:t>
            </a:r>
            <a:r>
              <a:rPr lang="en-US" dirty="0" smtClean="0">
                <a:latin typeface="Arial" pitchFamily="34" charset="0"/>
                <a:cs typeface="Arial" pitchFamily="34" charset="0"/>
              </a:rPr>
              <a:t>of a single donation made in the amount of $250.00 of more. The Conference </a:t>
            </a:r>
            <a:r>
              <a:rPr lang="en-US" u="sng" dirty="0" smtClean="0">
                <a:latin typeface="Arial" pitchFamily="34" charset="0"/>
                <a:cs typeface="Arial" pitchFamily="34" charset="0"/>
              </a:rPr>
              <a:t>must</a:t>
            </a:r>
            <a:r>
              <a:rPr lang="en-US" dirty="0" smtClean="0">
                <a:latin typeface="Arial" pitchFamily="34" charset="0"/>
                <a:cs typeface="Arial" pitchFamily="34" charset="0"/>
              </a:rPr>
              <a:t> provide the donor with a written receipt/letter before the donor files his or her income tax return or before the donor's income tax return is due, whichever is earlier. The receipt/letter must provide a written acknowledgement of the contribution that states:</a:t>
            </a:r>
          </a:p>
          <a:p>
            <a:pPr marL="742950" indent="-228600">
              <a:buFont typeface="+mj-lt"/>
              <a:buAutoNum type="arabicPeriod"/>
            </a:pPr>
            <a:r>
              <a:rPr lang="en-US" dirty="0" smtClean="0">
                <a:latin typeface="Arial" pitchFamily="34" charset="0"/>
                <a:cs typeface="Arial" pitchFamily="34" charset="0"/>
              </a:rPr>
              <a:t>the amount of money given and/or a description of any non-cash contribution received.</a:t>
            </a:r>
          </a:p>
          <a:p>
            <a:pPr marL="742950" indent="-228600">
              <a:buFont typeface="+mj-lt"/>
              <a:buAutoNum type="arabicPeriod"/>
            </a:pPr>
            <a:r>
              <a:rPr lang="en-US" dirty="0" smtClean="0">
                <a:latin typeface="Arial" pitchFamily="34" charset="0"/>
                <a:cs typeface="Arial" pitchFamily="34" charset="0"/>
              </a:rPr>
              <a:t>whether the charity provided any goods or service for the contribution,</a:t>
            </a:r>
          </a:p>
          <a:p>
            <a:pPr marL="742950" indent="-228600">
              <a:buFont typeface="+mj-lt"/>
              <a:buAutoNum type="arabicPeriod"/>
            </a:pPr>
            <a:r>
              <a:rPr lang="en-US" dirty="0" smtClean="0">
                <a:latin typeface="Arial" pitchFamily="34" charset="0"/>
                <a:cs typeface="Arial" pitchFamily="34" charset="0"/>
              </a:rPr>
              <a:t>a description of the goods or services and their value furnished by the charity. For example when the Conference sends out a thank you note to a donor who gave a check for $250 and the donor received no goods or services in exchange for the donation; insert a message like the following two paragraphs:  (next slide)</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13</a:t>
            </a:fld>
            <a:endParaRPr lang="en-US"/>
          </a:p>
        </p:txBody>
      </p:sp>
    </p:spTree>
    <p:extLst>
      <p:ext uri="{BB962C8B-B14F-4D97-AF65-F5344CB8AC3E}">
        <p14:creationId xmlns:p14="http://schemas.microsoft.com/office/powerpoint/2010/main" val="3804744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1200"/>
              </a:spcBef>
              <a:spcAft>
                <a:spcPts val="1200"/>
              </a:spcAft>
              <a:buFont typeface="Arial" panose="020B0604020202020204" pitchFamily="34" charset="0"/>
              <a:buChar char="•"/>
            </a:pPr>
            <a:r>
              <a:rPr lang="en-US" sz="1200" dirty="0" smtClean="0">
                <a:latin typeface="Arial" pitchFamily="34" charset="0"/>
                <a:cs typeface="Arial" pitchFamily="34" charset="0"/>
              </a:rPr>
              <a:t>This letter serves along with your canceled check as proof to the IRS of your donation of (insert amount of donation). Also no goods or services were given to you for your donation. (If there were goods or services provided they must be stated)</a:t>
            </a:r>
          </a:p>
          <a:p>
            <a:pPr marL="171450" indent="-171450">
              <a:spcBef>
                <a:spcPts val="1200"/>
              </a:spcBef>
              <a:spcAft>
                <a:spcPts val="1200"/>
              </a:spcAft>
              <a:buFont typeface="Arial" panose="020B0604020202020204" pitchFamily="34" charset="0"/>
              <a:buChar char="•"/>
            </a:pPr>
            <a:r>
              <a:rPr lang="en-US" sz="1200" dirty="0" smtClean="0">
                <a:latin typeface="Arial" pitchFamily="34" charset="0"/>
                <a:cs typeface="Arial" pitchFamily="34" charset="0"/>
              </a:rPr>
              <a:t>Effective January 1, 1994, IRS regulations regarding charitable donations have changed. No longer will your canceled check be adequate proof of single donations of over $250. You will also have to have a letter of receipt from the charity you donated to. Therefore. you need to file this letter away with your tax receipts.</a:t>
            </a: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r>
              <a:rPr lang="en-US" sz="1200" dirty="0" smtClean="0">
                <a:latin typeface="Arial" pitchFamily="34" charset="0"/>
                <a:cs typeface="Arial" pitchFamily="34" charset="0"/>
              </a:rPr>
              <a:t>Note:  It is recommended that the Conference keep on hand copies of the thank you letters/receipts given/sent to donors for 3 years</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14</a:t>
            </a:fld>
            <a:endParaRPr lang="en-US"/>
          </a:p>
        </p:txBody>
      </p:sp>
    </p:spTree>
    <p:extLst>
      <p:ext uri="{BB962C8B-B14F-4D97-AF65-F5344CB8AC3E}">
        <p14:creationId xmlns:p14="http://schemas.microsoft.com/office/powerpoint/2010/main" val="2317851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Quid Pro Quo contributions for Gifts Made After</a:t>
            </a:r>
            <a:r>
              <a:rPr lang="en-US" sz="1200" kern="1200" baseline="0" dirty="0" smtClean="0">
                <a:solidFill>
                  <a:schemeClr val="tx1"/>
                </a:solidFill>
                <a:effectLst/>
                <a:latin typeface="+mn-lt"/>
                <a:ea typeface="+mn-ea"/>
                <a:cs typeface="+mn-cs"/>
              </a:rPr>
              <a:t> 1993:</a:t>
            </a:r>
            <a:r>
              <a:rPr lang="en-US" sz="1200" kern="1200" dirty="0" smtClean="0">
                <a:solidFill>
                  <a:schemeClr val="tx1"/>
                </a:solidFill>
                <a:effectLst/>
                <a:latin typeface="+mn-lt"/>
                <a:ea typeface="+mn-ea"/>
                <a:cs typeface="+mn-cs"/>
              </a:rPr>
              <a:t> Charities will have an express reporting obligation to provide written disclosure to donors of the value of goods or services the donor received in return for a donation of more than $75.  Penalties may be imposed on charities for noncompliance with this new reporting requirement. (For example: your Conference has a dinner dance fundraiser, Tickets cost $100 per couple. It cost the Conference $40 dollars per couple for the meal. The band donates their services free to the Conference. The tickets and advertisements must state something to this effect:</a:t>
            </a:r>
          </a:p>
          <a:p>
            <a:r>
              <a:rPr lang="en-US" sz="1200" kern="1200" dirty="0" smtClean="0">
                <a:solidFill>
                  <a:schemeClr val="tx1"/>
                </a:solidFill>
                <a:effectLst/>
                <a:latin typeface="+mn-lt"/>
                <a:ea typeface="+mn-ea"/>
                <a:cs typeface="+mn-cs"/>
              </a:rPr>
              <a:t>	Tickets: $100 per couple.</a:t>
            </a:r>
          </a:p>
          <a:p>
            <a:r>
              <a:rPr lang="en-US" sz="1200" kern="1200" dirty="0" smtClean="0">
                <a:solidFill>
                  <a:schemeClr val="tx1"/>
                </a:solidFill>
                <a:effectLst/>
                <a:latin typeface="+mn-lt"/>
                <a:ea typeface="+mn-ea"/>
                <a:cs typeface="+mn-cs"/>
              </a:rPr>
              <a:t>	Value of meal per couple: $40.</a:t>
            </a:r>
          </a:p>
          <a:p>
            <a:r>
              <a:rPr lang="en-US" sz="1200" kern="1200" dirty="0" smtClean="0">
                <a:solidFill>
                  <a:schemeClr val="tx1"/>
                </a:solidFill>
                <a:effectLst/>
                <a:latin typeface="+mn-lt"/>
                <a:ea typeface="+mn-ea"/>
                <a:cs typeface="+mn-cs"/>
              </a:rPr>
              <a:t>	Value of deductible donation: $60.</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value of volunteer services cannot be deducted by the volunteer.</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Payments for raffle tickets and bingo cards are not deductible as charitable contributions.</a:t>
            </a:r>
          </a:p>
          <a:p>
            <a:pPr marL="171450" indent="-171450">
              <a:buFont typeface="Arial" panose="020B0604020202020204" pitchFamily="34" charset="0"/>
              <a:buChar char="•"/>
            </a:pPr>
            <a:r>
              <a:rPr lang="en-US" sz="1200" dirty="0" smtClean="0"/>
              <a:t>Sales Tax-Exemption</a:t>
            </a:r>
          </a:p>
          <a:p>
            <a:pPr marL="0" indent="0">
              <a:buNone/>
            </a:pPr>
            <a:r>
              <a:rPr lang="en-US" sz="1200" dirty="0" smtClean="0"/>
              <a:t>	Most States offer this</a:t>
            </a:r>
          </a:p>
          <a:p>
            <a:pPr marL="0" indent="0">
              <a:buNone/>
            </a:pPr>
            <a:r>
              <a:rPr lang="en-US" sz="1200" dirty="0" smtClean="0"/>
              <a:t>	EIN of Council or Conference – EIN holder must apply to the State for this exemption</a:t>
            </a:r>
          </a:p>
          <a:p>
            <a:pPr marL="0" indent="0">
              <a:buNone/>
            </a:pPr>
            <a:r>
              <a:rPr lang="en-US" sz="1200" dirty="0" smtClean="0"/>
              <a:t>	Copies of tax-exempt letter</a:t>
            </a:r>
          </a:p>
          <a:p>
            <a:pPr marL="0" indent="0">
              <a:buNone/>
            </a:pPr>
            <a:r>
              <a:rPr lang="en-US" sz="1200" dirty="0" smtClean="0"/>
              <a:t>	Can save Conference a lot of money</a:t>
            </a: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6911D80-9C0B-4832-9789-2F680ABDAD05}" type="slidenum">
              <a:rPr lang="en-US" smtClean="0"/>
              <a:t>15</a:t>
            </a:fld>
            <a:endParaRPr lang="en-US"/>
          </a:p>
        </p:txBody>
      </p:sp>
    </p:spTree>
    <p:extLst>
      <p:ext uri="{BB962C8B-B14F-4D97-AF65-F5344CB8AC3E}">
        <p14:creationId xmlns:p14="http://schemas.microsoft.com/office/powerpoint/2010/main" val="2317851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Reporting to the Pastor/Parish</a:t>
            </a:r>
          </a:p>
          <a:p>
            <a:r>
              <a:rPr lang="en-US" dirty="0" smtClean="0"/>
              <a:t>When discussing those we serve with the pastor, it is permissible to discuss matters which may be considered confidential.</a:t>
            </a:r>
          </a:p>
          <a:p>
            <a:r>
              <a:rPr lang="en-US" dirty="0" smtClean="0"/>
              <a:t>For all others and for the parish in general, only summary information should be shared.</a:t>
            </a:r>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17</a:t>
            </a:fld>
            <a:endParaRPr lang="en-US"/>
          </a:p>
        </p:txBody>
      </p:sp>
    </p:spTree>
    <p:extLst>
      <p:ext uri="{BB962C8B-B14F-4D97-AF65-F5344CB8AC3E}">
        <p14:creationId xmlns:p14="http://schemas.microsoft.com/office/powerpoint/2010/main" val="3077228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manual on</a:t>
            </a:r>
            <a:r>
              <a:rPr lang="en-US" baseline="0" dirty="0" smtClean="0"/>
              <a:t> the National Website under Extension/Revitalization which describes the Conference Operational and </a:t>
            </a:r>
            <a:r>
              <a:rPr lang="en-US" baseline="0" smtClean="0"/>
              <a:t>Financial Audit.</a:t>
            </a:r>
            <a:endParaRPr lang="en-US"/>
          </a:p>
        </p:txBody>
      </p:sp>
      <p:sp>
        <p:nvSpPr>
          <p:cNvPr id="4" name="Slide Number Placeholder 3"/>
          <p:cNvSpPr>
            <a:spLocks noGrp="1"/>
          </p:cNvSpPr>
          <p:nvPr>
            <p:ph type="sldNum" sz="quarter" idx="10"/>
          </p:nvPr>
        </p:nvSpPr>
        <p:spPr/>
        <p:txBody>
          <a:bodyPr/>
          <a:lstStyle/>
          <a:p>
            <a:fld id="{76911D80-9C0B-4832-9789-2F680ABDAD05}" type="slidenum">
              <a:rPr lang="en-US" smtClean="0"/>
              <a:t>18</a:t>
            </a:fld>
            <a:endParaRPr lang="en-US"/>
          </a:p>
        </p:txBody>
      </p:sp>
    </p:spTree>
    <p:extLst>
      <p:ext uri="{BB962C8B-B14F-4D97-AF65-F5344CB8AC3E}">
        <p14:creationId xmlns:p14="http://schemas.microsoft.com/office/powerpoint/2010/main" val="3497007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a two-fold obligation to be fully accountable in our ministry.  The first is that we must be good stewards of the resources that we receive for this ministry.  We need to account  for, keep</a:t>
            </a:r>
            <a:r>
              <a:rPr lang="en-US" baseline="0" dirty="0" smtClean="0"/>
              <a:t> records of, the various resources we are given, whether the resource is money or food or clothing.  We have this obligation to our donors.  The second is a legal obligation.  We are given non-profit status by the IRS which allows us to not pay taxes on the funds we receive.  In most every state, we also receive an exemption from paying sales taxes.  Our donors are allowed a tax-deduction for the resources they donate to us.  In order to maintain that non-profit status, we must do proper record keeping and report to the IRS (and in some cases to the state) annually.</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As Treasurers of Conferences, you are expected to fulfill God’s Will in managing the funds of the Society. </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32</a:t>
            </a:fld>
            <a:endParaRPr lang="en-US"/>
          </a:p>
        </p:txBody>
      </p:sp>
    </p:spTree>
    <p:extLst>
      <p:ext uri="{BB962C8B-B14F-4D97-AF65-F5344CB8AC3E}">
        <p14:creationId xmlns:p14="http://schemas.microsoft.com/office/powerpoint/2010/main" val="3318808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“Money makes the world go round.”  “You can’t do anything without money.”  “Money is an instrument of the devil.”   You may have heard any and all of these statements as well as many other similar statements.  However, you may not have heard anyone relate spirituality to money.  Well, the fact is that the proper use of money can help one to grow spiritually.</a:t>
            </a:r>
          </a:p>
          <a:p>
            <a:r>
              <a:rPr lang="en-US" sz="1200" kern="1200" dirty="0" smtClean="0">
                <a:solidFill>
                  <a:schemeClr val="tx1"/>
                </a:solidFill>
                <a:effectLst/>
                <a:latin typeface="+mn-lt"/>
                <a:ea typeface="+mn-ea"/>
                <a:cs typeface="+mn-cs"/>
              </a:rPr>
              <a:t>Everyone understands that the work of the Society at both the Conference and Council levels requires money.  We also know that God has called us to this ministry and, as such, all aspects of this ministry fall within His Will.  He expects us to be good ministers and dispensers of the ministries to which He called us. (from the prayer for the Perseverance of Vocations)  “All aspects” includes the solicitation and management of the funds needed to operate.</a:t>
            </a:r>
          </a:p>
          <a:p>
            <a:r>
              <a:rPr lang="en-US" sz="1200" kern="1200" dirty="0" smtClean="0">
                <a:solidFill>
                  <a:schemeClr val="tx1"/>
                </a:solidFill>
                <a:effectLst/>
                <a:latin typeface="+mn-lt"/>
                <a:ea typeface="+mn-ea"/>
                <a:cs typeface="+mn-cs"/>
              </a:rPr>
              <a:t>As Treasurers of Conferences, you are expected to fulfill God’s Will in managing the funds of the Society.  It is in doing His Will that we can grow spiritually.  Pray regularly, asking God to guide you in fulfilling the role </a:t>
            </a:r>
            <a:r>
              <a:rPr lang="en-US" sz="1200" kern="1200" smtClean="0">
                <a:solidFill>
                  <a:schemeClr val="tx1"/>
                </a:solidFill>
                <a:effectLst/>
                <a:latin typeface="+mn-lt"/>
                <a:ea typeface="+mn-ea"/>
                <a:cs typeface="+mn-cs"/>
              </a:rPr>
              <a:t>He has </a:t>
            </a:r>
            <a:r>
              <a:rPr lang="en-US" sz="1200" kern="1200" dirty="0" smtClean="0">
                <a:solidFill>
                  <a:schemeClr val="tx1"/>
                </a:solidFill>
                <a:effectLst/>
                <a:latin typeface="+mn-lt"/>
                <a:ea typeface="+mn-ea"/>
                <a:cs typeface="+mn-cs"/>
              </a:rPr>
              <a:t>chosen you to fulfill.</a:t>
            </a:r>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2</a:t>
            </a:fld>
            <a:endParaRPr lang="en-US"/>
          </a:p>
        </p:txBody>
      </p:sp>
    </p:spTree>
    <p:extLst>
      <p:ext uri="{BB962C8B-B14F-4D97-AF65-F5344CB8AC3E}">
        <p14:creationId xmlns:p14="http://schemas.microsoft.com/office/powerpoint/2010/main" val="4193744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11D80-9C0B-4832-9789-2F680ABDAD05}" type="slidenum">
              <a:rPr lang="en-US" smtClean="0"/>
              <a:t>3</a:t>
            </a:fld>
            <a:endParaRPr lang="en-US"/>
          </a:p>
        </p:txBody>
      </p:sp>
    </p:spTree>
    <p:extLst>
      <p:ext uri="{BB962C8B-B14F-4D97-AF65-F5344CB8AC3E}">
        <p14:creationId xmlns:p14="http://schemas.microsoft.com/office/powerpoint/2010/main" val="4193744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b="1" dirty="0" smtClean="0"/>
              <a:t>Appointed by the Conference President after consultation with the Conference</a:t>
            </a:r>
          </a:p>
          <a:p>
            <a:pPr marL="171450" indent="-171450">
              <a:buFont typeface="Arial" panose="020B0604020202020204" pitchFamily="34" charset="0"/>
              <a:buChar char="•"/>
            </a:pPr>
            <a:r>
              <a:rPr lang="en-GB" b="1" dirty="0" smtClean="0"/>
              <a:t>Office of service – not prestige or power</a:t>
            </a:r>
          </a:p>
          <a:p>
            <a:pPr marL="171450" indent="-171450">
              <a:buFont typeface="Arial" panose="020B0604020202020204" pitchFamily="34" charset="0"/>
              <a:buChar char="•"/>
            </a:pPr>
            <a:r>
              <a:rPr lang="en-GB" b="1" dirty="0" smtClean="0"/>
              <a:t>Responsible for the funds of the Conference</a:t>
            </a:r>
          </a:p>
          <a:p>
            <a:pPr marL="171450" indent="-171450">
              <a:buFont typeface="Arial" panose="020B0604020202020204" pitchFamily="34" charset="0"/>
              <a:buChar char="•"/>
            </a:pPr>
            <a:r>
              <a:rPr lang="en-GB" b="1" dirty="0" smtClean="0"/>
              <a:t>Does NOT decide how funds  are to be spent</a:t>
            </a:r>
          </a:p>
          <a:p>
            <a:pPr marL="171450" indent="-171450">
              <a:buFont typeface="Arial" panose="020B0604020202020204" pitchFamily="34" charset="0"/>
              <a:buChar char="•"/>
            </a:pPr>
            <a:r>
              <a:rPr lang="en-GB" b="1" dirty="0" smtClean="0"/>
              <a:t>If the rule is going to be violated by the expenditure and the Treasurer is aware of this or suspects this, he/she must object to this expenditure.</a:t>
            </a:r>
          </a:p>
          <a:p>
            <a:pPr marL="171450" indent="-171450">
              <a:buFont typeface="Arial" panose="020B0604020202020204" pitchFamily="34" charset="0"/>
              <a:buChar char="•"/>
            </a:pPr>
            <a:r>
              <a:rPr lang="en-GB" b="1" dirty="0" smtClean="0"/>
              <a:t>Must attend meeting regularly</a:t>
            </a:r>
            <a:endParaRPr lang="en-US" dirty="0" smtClean="0"/>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4</a:t>
            </a:fld>
            <a:endParaRPr lang="en-US"/>
          </a:p>
        </p:txBody>
      </p:sp>
    </p:spTree>
    <p:extLst>
      <p:ext uri="{BB962C8B-B14F-4D97-AF65-F5344CB8AC3E}">
        <p14:creationId xmlns:p14="http://schemas.microsoft.com/office/powerpoint/2010/main" val="3872291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00050" indent="-285750"/>
            <a:r>
              <a:rPr lang="en-US" dirty="0" smtClean="0">
                <a:latin typeface="Arial" pitchFamily="34" charset="0"/>
                <a:cs typeface="Arial" pitchFamily="34" charset="0"/>
              </a:rPr>
              <a:t>The Treasurer is responsible for </a:t>
            </a:r>
          </a:p>
          <a:p>
            <a:pPr marL="742950" indent="-285750"/>
            <a:r>
              <a:rPr lang="en-US" dirty="0" smtClean="0">
                <a:latin typeface="Arial" pitchFamily="34" charset="0"/>
                <a:cs typeface="Arial" pitchFamily="34" charset="0"/>
              </a:rPr>
              <a:t>Maintaining the Conference funds</a:t>
            </a:r>
          </a:p>
          <a:p>
            <a:pPr marL="742950" indent="-285750"/>
            <a:r>
              <a:rPr lang="en-US" dirty="0" smtClean="0">
                <a:latin typeface="Arial" pitchFamily="34" charset="0"/>
                <a:cs typeface="Arial" pitchFamily="34" charset="0"/>
              </a:rPr>
              <a:t>preparing the Conference's budget (if one is appropriate)</a:t>
            </a:r>
          </a:p>
          <a:p>
            <a:pPr marL="742950" indent="-285750"/>
            <a:r>
              <a:rPr lang="en-US" dirty="0" smtClean="0">
                <a:latin typeface="Arial" pitchFamily="34" charset="0"/>
                <a:cs typeface="Arial" pitchFamily="34" charset="0"/>
              </a:rPr>
              <a:t>keeping accurate and appropriate records of the receipts and expenditures </a:t>
            </a:r>
          </a:p>
          <a:p>
            <a:pPr marL="742950" indent="-285750"/>
            <a:r>
              <a:rPr lang="en-US" dirty="0" smtClean="0">
                <a:latin typeface="Arial" pitchFamily="34" charset="0"/>
                <a:cs typeface="Arial" pitchFamily="34" charset="0"/>
              </a:rPr>
              <a:t>keeping the accounts which should be audited at least once a year by two members not officers of the Conference</a:t>
            </a:r>
          </a:p>
          <a:p>
            <a:pPr marL="400050" indent="-285750"/>
            <a:r>
              <a:rPr lang="en-US" dirty="0" smtClean="0">
                <a:latin typeface="Arial" pitchFamily="34" charset="0"/>
                <a:cs typeface="Arial" pitchFamily="34" charset="0"/>
              </a:rPr>
              <a:t>The Treasurer keeps up-to-date the financial report of ALL accounts, reported at </a:t>
            </a:r>
            <a:r>
              <a:rPr lang="en-US" u="sng" dirty="0" smtClean="0">
                <a:latin typeface="Arial" pitchFamily="34" charset="0"/>
                <a:cs typeface="Arial" pitchFamily="34" charset="0"/>
              </a:rPr>
              <a:t>every</a:t>
            </a:r>
            <a:r>
              <a:rPr lang="en-US" dirty="0" smtClean="0">
                <a:latin typeface="Arial" pitchFamily="34" charset="0"/>
                <a:cs typeface="Arial" pitchFamily="34" charset="0"/>
              </a:rPr>
              <a:t> meeting and reflected in the minutes. In this way, the true financial condition of the Conference is known at all times. </a:t>
            </a:r>
          </a:p>
          <a:p>
            <a:pPr marL="400050" marR="0" indent="-28575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Value of In-Kind donations should be reported at every meeting as well. </a:t>
            </a:r>
            <a:endParaRPr lang="en-US" dirty="0" smtClean="0">
              <a:latin typeface="Arial" pitchFamily="34" charset="0"/>
              <a:cs typeface="Arial" pitchFamily="34" charset="0"/>
            </a:endParaRPr>
          </a:p>
          <a:p>
            <a:pPr marL="400050" indent="-285750"/>
            <a:r>
              <a:rPr lang="en-US" dirty="0" smtClean="0">
                <a:latin typeface="Arial" pitchFamily="34" charset="0"/>
                <a:cs typeface="Arial" pitchFamily="34" charset="0"/>
              </a:rPr>
              <a:t>Funds belonging to the Society must always be kept separate from the Treasurer's personal assets or those of other Vincentians</a:t>
            </a:r>
          </a:p>
          <a:p>
            <a:pPr marL="400050" indent="-285750"/>
            <a:r>
              <a:rPr lang="en-US" dirty="0" smtClean="0">
                <a:latin typeface="Arial" pitchFamily="34" charset="0"/>
                <a:cs typeface="Arial" pitchFamily="34" charset="0"/>
              </a:rPr>
              <a:t>Conference funds should be deposited regularly and promptly in a bank account that is In the Conference name.</a:t>
            </a:r>
          </a:p>
          <a:p>
            <a:pPr marL="400050" indent="-285750"/>
            <a:r>
              <a:rPr lang="en-US" dirty="0" smtClean="0">
                <a:latin typeface="Arial" pitchFamily="34" charset="0"/>
                <a:cs typeface="Arial" pitchFamily="34" charset="0"/>
              </a:rPr>
              <a:t>Many banks do not charge a monthly service fee to churches or not-for-profit organizations.  Don't be timid about negotiating with the bank on this matter or about switching to a bank that does not charge a monthly service fee.</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5</a:t>
            </a:fld>
            <a:endParaRPr lang="en-US"/>
          </a:p>
        </p:txBody>
      </p:sp>
    </p:spTree>
    <p:extLst>
      <p:ext uri="{BB962C8B-B14F-4D97-AF65-F5344CB8AC3E}">
        <p14:creationId xmlns:p14="http://schemas.microsoft.com/office/powerpoint/2010/main" val="2597704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smtClean="0">
                <a:latin typeface="Arial" pitchFamily="34" charset="0"/>
                <a:cs typeface="Arial" pitchFamily="34" charset="0"/>
              </a:rPr>
              <a:t>A bank report and balance should be submitted, at least quarterly, and verified by the President or an audit committee of two members. </a:t>
            </a:r>
          </a:p>
          <a:p>
            <a:pPr marL="171450" indent="-171450">
              <a:buFont typeface="Arial" panose="020B0604020202020204" pitchFamily="34" charset="0"/>
              <a:buChar char="•"/>
            </a:pPr>
            <a:r>
              <a:rPr lang="en-US" sz="1200" dirty="0" smtClean="0">
                <a:latin typeface="Arial" pitchFamily="34" charset="0"/>
                <a:cs typeface="Arial" pitchFamily="34" charset="0"/>
              </a:rPr>
              <a:t>For auditing purposes, invoices and statements are obtained before any disbursement is effected. </a:t>
            </a:r>
          </a:p>
          <a:p>
            <a:pPr marL="171450" indent="-171450">
              <a:buFont typeface="Arial" panose="020B0604020202020204" pitchFamily="34" charset="0"/>
              <a:buChar char="•"/>
            </a:pPr>
            <a:r>
              <a:rPr lang="en-US" sz="1200" dirty="0" smtClean="0">
                <a:latin typeface="Arial" pitchFamily="34" charset="0"/>
                <a:cs typeface="Arial" pitchFamily="34" charset="0"/>
              </a:rPr>
              <a:t>Reconcile the Conference accounts each month when you receive the monthly statement.</a:t>
            </a:r>
          </a:p>
          <a:p>
            <a:pPr marL="171450" indent="-171450">
              <a:buFont typeface="Arial" panose="020B0604020202020204" pitchFamily="34" charset="0"/>
              <a:buChar char="•"/>
            </a:pPr>
            <a:r>
              <a:rPr lang="en-US" sz="1200" dirty="0" smtClean="0">
                <a:latin typeface="Arial" pitchFamily="34" charset="0"/>
                <a:cs typeface="Arial" pitchFamily="34" charset="0"/>
              </a:rPr>
              <a:t>Conference funds must never be comingled with parish funds in either the parish or Conference bank accounts</a:t>
            </a:r>
          </a:p>
          <a:p>
            <a:pPr marL="171450" indent="-171450">
              <a:buFont typeface="Arial" panose="020B0604020202020204" pitchFamily="34" charset="0"/>
              <a:buChar char="•"/>
            </a:pPr>
            <a:r>
              <a:rPr lang="en-US" sz="1200" dirty="0" smtClean="0">
                <a:latin typeface="Arial" pitchFamily="34" charset="0"/>
                <a:cs typeface="Arial" pitchFamily="34" charset="0"/>
              </a:rPr>
              <a:t>Conference funds must never be comingled with members’ funds </a:t>
            </a:r>
          </a:p>
          <a:p>
            <a:pPr marL="171450" indent="-171450">
              <a:buFont typeface="Arial" panose="020B0604020202020204" pitchFamily="34" charset="0"/>
              <a:buChar char="•"/>
            </a:pPr>
            <a:r>
              <a:rPr lang="en-US" sz="1200" dirty="0" smtClean="0">
                <a:latin typeface="Arial" pitchFamily="34" charset="0"/>
                <a:cs typeface="Arial" pitchFamily="34" charset="0"/>
              </a:rPr>
              <a:t>All payments should be made by check.</a:t>
            </a:r>
          </a:p>
          <a:p>
            <a:pPr marL="171450" indent="-171450">
              <a:buFont typeface="Arial" panose="020B0604020202020204" pitchFamily="34" charset="0"/>
              <a:buChar char="•"/>
            </a:pPr>
            <a:r>
              <a:rPr lang="en-US" sz="1200" dirty="0" smtClean="0">
                <a:latin typeface="Arial" pitchFamily="34" charset="0"/>
                <a:cs typeface="Arial" pitchFamily="34" charset="0"/>
              </a:rPr>
              <a:t>All checks should have appropriate receipts or invoices to substantiate the payment.</a:t>
            </a:r>
          </a:p>
          <a:p>
            <a:pPr marL="171450" indent="-171450">
              <a:buFont typeface="Arial" panose="020B0604020202020204" pitchFamily="34" charset="0"/>
              <a:buChar char="•"/>
            </a:pPr>
            <a:r>
              <a:rPr lang="en-US" sz="1200" dirty="0" smtClean="0">
                <a:latin typeface="Arial" pitchFamily="34" charset="0"/>
                <a:cs typeface="Arial" pitchFamily="34" charset="0"/>
              </a:rPr>
              <a:t>The credit of the Conference must at all times be safeguarded and, therefore, all just accounts should be paid as they become due.</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6</a:t>
            </a:fld>
            <a:endParaRPr lang="en-US"/>
          </a:p>
        </p:txBody>
      </p:sp>
    </p:spTree>
    <p:extLst>
      <p:ext uri="{BB962C8B-B14F-4D97-AF65-F5344CB8AC3E}">
        <p14:creationId xmlns:p14="http://schemas.microsoft.com/office/powerpoint/2010/main" val="352886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latin typeface="Arial" pitchFamily="34" charset="0"/>
                <a:cs typeface="Arial" pitchFamily="34" charset="0"/>
              </a:rPr>
              <a:t>The principal expenses are:</a:t>
            </a:r>
          </a:p>
          <a:p>
            <a:pPr marL="171450" indent="-171450">
              <a:buFont typeface="Arial" panose="020B0604020202020204" pitchFamily="34" charset="0"/>
              <a:buChar char="•"/>
            </a:pPr>
            <a:r>
              <a:rPr lang="en-US" sz="1200" dirty="0" smtClean="0">
                <a:latin typeface="Arial" pitchFamily="34" charset="0"/>
                <a:cs typeface="Arial" pitchFamily="34" charset="0"/>
              </a:rPr>
              <a:t>help In cash or in kind to the persons or families for whom the Conference has made itself responsible</a:t>
            </a:r>
          </a:p>
          <a:p>
            <a:pPr marL="171450" indent="-171450">
              <a:buFont typeface="Arial" panose="020B0604020202020204" pitchFamily="34" charset="0"/>
              <a:buChar char="•"/>
            </a:pPr>
            <a:r>
              <a:rPr lang="en-US" sz="1200" dirty="0" smtClean="0">
                <a:latin typeface="Arial" pitchFamily="34" charset="0"/>
                <a:cs typeface="Arial" pitchFamily="34" charset="0"/>
              </a:rPr>
              <a:t>assistance to works dependent upon or connected with the Conferences or Councils of the Society</a:t>
            </a:r>
          </a:p>
          <a:p>
            <a:pPr marL="171450" indent="-171450">
              <a:buFont typeface="Arial" panose="020B0604020202020204" pitchFamily="34" charset="0"/>
              <a:buChar char="•"/>
            </a:pPr>
            <a:r>
              <a:rPr lang="en-US" sz="1200" dirty="0" smtClean="0">
                <a:latin typeface="Arial" pitchFamily="34" charset="0"/>
                <a:cs typeface="Arial" pitchFamily="34" charset="0"/>
              </a:rPr>
              <a:t>expenses in connection with twinning or other SVdP projects</a:t>
            </a:r>
          </a:p>
          <a:p>
            <a:pPr marL="171450" indent="-171450">
              <a:buFont typeface="Arial" panose="020B0604020202020204" pitchFamily="34" charset="0"/>
              <a:buChar char="•"/>
            </a:pPr>
            <a:r>
              <a:rPr lang="en-US" sz="1200" dirty="0" smtClean="0">
                <a:latin typeface="Arial" pitchFamily="34" charset="0"/>
                <a:cs typeface="Arial" pitchFamily="34" charset="0"/>
              </a:rPr>
              <a:t>expenses for the organization of Vincentian gatherings and meetings; </a:t>
            </a:r>
          </a:p>
          <a:p>
            <a:pPr marL="171450" indent="-171450">
              <a:buFont typeface="Arial" panose="020B0604020202020204" pitchFamily="34" charset="0"/>
              <a:buChar char="•"/>
            </a:pPr>
            <a:r>
              <a:rPr lang="en-US" sz="1200" dirty="0" smtClean="0">
                <a:latin typeface="Arial" pitchFamily="34" charset="0"/>
                <a:cs typeface="Arial" pitchFamily="34" charset="0"/>
              </a:rPr>
              <a:t>and for entertainments and outings that are arranged by the Conference for those in need</a:t>
            </a:r>
          </a:p>
          <a:p>
            <a:pPr marL="171450" indent="-171450">
              <a:buFont typeface="Arial" panose="020B0604020202020204" pitchFamily="34" charset="0"/>
              <a:buChar char="•"/>
            </a:pPr>
            <a:r>
              <a:rPr lang="en-US" sz="1200" dirty="0" smtClean="0">
                <a:latin typeface="Arial" pitchFamily="34" charset="0"/>
                <a:cs typeface="Arial" pitchFamily="34" charset="0"/>
              </a:rPr>
              <a:t>a solidarity contribution to the local Council and to the National Council</a:t>
            </a:r>
          </a:p>
          <a:p>
            <a:pPr marL="171450" indent="-171450">
              <a:buFont typeface="Arial" panose="020B0604020202020204" pitchFamily="34" charset="0"/>
              <a:buChar char="•"/>
            </a:pPr>
            <a:r>
              <a:rPr lang="en-US" sz="1200" dirty="0" smtClean="0">
                <a:latin typeface="Arial" pitchFamily="34" charset="0"/>
                <a:cs typeface="Arial" pitchFamily="34" charset="0"/>
              </a:rPr>
              <a:t>Secretarial expenses and various other general expenses that should be kept as low as possible, the Conference being only the administrator of funds belonging to those in need</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8</a:t>
            </a:fld>
            <a:endParaRPr lang="en-US"/>
          </a:p>
        </p:txBody>
      </p:sp>
    </p:spTree>
    <p:extLst>
      <p:ext uri="{BB962C8B-B14F-4D97-AF65-F5344CB8AC3E}">
        <p14:creationId xmlns:p14="http://schemas.microsoft.com/office/powerpoint/2010/main" val="3105939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Conferences must maintain records on all the people that have been assisted.</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Conferences must maintain receipt and expense ledgers and journals. </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In accordance with IRS regulations, Conferences must acknowledge in writing each donation of $250.00 or more, given at one time. $5,000 in donations given $200 at a time does NOT legally have to be acknowledged (but it's smart to!).</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A Conference may not accept donations "earmarked" for a particular person. This would enable someone to give money, through the Society, to another person and take a tax deduction for their "donation." </a:t>
            </a:r>
            <a:r>
              <a:rPr lang="en-US" sz="1200" u="sng" dirty="0" smtClean="0">
                <a:latin typeface="Arial" pitchFamily="34" charset="0"/>
                <a:cs typeface="Arial" pitchFamily="34" charset="0"/>
              </a:rPr>
              <a:t>This is clearly against the law</a:t>
            </a:r>
            <a:r>
              <a:rPr lang="en-US" sz="1200" dirty="0" smtClean="0">
                <a:latin typeface="Arial" pitchFamily="34" charset="0"/>
                <a:cs typeface="Arial" pitchFamily="34" charset="0"/>
              </a:rPr>
              <a:t>.</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A Conference must deposit all funds into the Conference account.</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All expenditures by the Conference should be paid by check, with proper supporting documentation.</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The Clergy can not be listed on the Conference bank account and can not sign checks.</a:t>
            </a:r>
          </a:p>
          <a:p>
            <a:pPr marL="228600" indent="-228600">
              <a:spcBef>
                <a:spcPct val="40000"/>
              </a:spcBef>
              <a:spcAft>
                <a:spcPct val="40000"/>
              </a:spcAft>
              <a:buFont typeface="Arial" panose="020B0604020202020204" pitchFamily="34" charset="0"/>
              <a:buChar char="•"/>
            </a:pPr>
            <a:r>
              <a:rPr lang="en-US" sz="1200" dirty="0" smtClean="0">
                <a:latin typeface="Arial" pitchFamily="34" charset="0"/>
                <a:cs typeface="Arial" pitchFamily="34" charset="0"/>
              </a:rPr>
              <a:t>There should always be between two and </a:t>
            </a:r>
            <a:r>
              <a:rPr lang="en-US" sz="1200" smtClean="0">
                <a:latin typeface="Arial" pitchFamily="34" charset="0"/>
                <a:cs typeface="Arial" pitchFamily="34" charset="0"/>
              </a:rPr>
              <a:t>four signers </a:t>
            </a:r>
            <a:r>
              <a:rPr lang="en-US" sz="1200" dirty="0" smtClean="0">
                <a:latin typeface="Arial" pitchFamily="34" charset="0"/>
                <a:cs typeface="Arial" pitchFamily="34" charset="0"/>
              </a:rPr>
              <a:t>on the accounts as authorized by the Conference – this authorization must be reflected in the minutes.</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9</a:t>
            </a:fld>
            <a:endParaRPr lang="en-US"/>
          </a:p>
        </p:txBody>
      </p:sp>
    </p:spTree>
    <p:extLst>
      <p:ext uri="{BB962C8B-B14F-4D97-AF65-F5344CB8AC3E}">
        <p14:creationId xmlns:p14="http://schemas.microsoft.com/office/powerpoint/2010/main" val="1802542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Bef>
                <a:spcPct val="60000"/>
              </a:spcBef>
              <a:spcAft>
                <a:spcPct val="60000"/>
              </a:spcAft>
              <a:buFont typeface="Arial" panose="020B0604020202020204" pitchFamily="34" charset="0"/>
              <a:buChar char="•"/>
            </a:pPr>
            <a:r>
              <a:rPr lang="en-US" sz="1200" dirty="0" smtClean="0">
                <a:latin typeface="Arial" pitchFamily="34" charset="0"/>
                <a:cs typeface="Arial" pitchFamily="34" charset="0"/>
              </a:rPr>
              <a:t>Assistance from a Conference must not be self-serving. If a member of the Conference or a person related to a Conference member should request assistance, that person or relative of that person must not take part in the Conference decision concerning assistance.  We also must not provide more assistance to that person than we would anyone else.</a:t>
            </a:r>
          </a:p>
          <a:p>
            <a:pPr marL="228600" indent="-228600">
              <a:spcBef>
                <a:spcPct val="60000"/>
              </a:spcBef>
              <a:spcAft>
                <a:spcPct val="60000"/>
              </a:spcAft>
              <a:buFont typeface="Arial" panose="020B0604020202020204" pitchFamily="34" charset="0"/>
              <a:buChar char="•"/>
            </a:pPr>
            <a:r>
              <a:rPr lang="en-US" sz="1200" dirty="0" smtClean="0">
                <a:latin typeface="Arial" pitchFamily="34" charset="0"/>
                <a:cs typeface="Arial" pitchFamily="34" charset="0"/>
              </a:rPr>
              <a:t>Client information shared with the Conference members must be kept in the strictest confidence.</a:t>
            </a:r>
          </a:p>
          <a:p>
            <a:pPr marL="228600" indent="-228600">
              <a:spcBef>
                <a:spcPct val="60000"/>
              </a:spcBef>
              <a:spcAft>
                <a:spcPct val="60000"/>
              </a:spcAft>
              <a:buFont typeface="Arial" panose="020B0604020202020204" pitchFamily="34" charset="0"/>
              <a:buChar char="•"/>
            </a:pPr>
            <a:r>
              <a:rPr lang="en-US" sz="1200" dirty="0" smtClean="0">
                <a:latin typeface="Arial" pitchFamily="34" charset="0"/>
                <a:cs typeface="Arial" pitchFamily="34" charset="0"/>
              </a:rPr>
              <a:t>Records of meetings, Conference actions, guest files, checkbooks and minutes must be kept in a secure location and their use be maintained in confidence. </a:t>
            </a:r>
          </a:p>
          <a:p>
            <a:pPr marL="228600" indent="-228600">
              <a:spcBef>
                <a:spcPct val="60000"/>
              </a:spcBef>
              <a:spcAft>
                <a:spcPct val="60000"/>
              </a:spcAft>
              <a:buFont typeface="Arial" panose="020B0604020202020204" pitchFamily="34" charset="0"/>
              <a:buChar char="•"/>
            </a:pPr>
            <a:r>
              <a:rPr lang="en-US" sz="1200" dirty="0" smtClean="0">
                <a:latin typeface="Arial" pitchFamily="34" charset="0"/>
                <a:cs typeface="Arial" pitchFamily="34" charset="0"/>
              </a:rPr>
              <a:t>While individual expenditures must remain confidential, Conferences should share summary information from the annual report of its activities with its contributors and the parish community.</a:t>
            </a:r>
          </a:p>
          <a:p>
            <a:pPr marL="228600" indent="-228600">
              <a:spcBef>
                <a:spcPct val="60000"/>
              </a:spcBef>
              <a:spcAft>
                <a:spcPct val="60000"/>
              </a:spcAft>
              <a:buFont typeface="Arial" panose="020B0604020202020204" pitchFamily="34" charset="0"/>
              <a:buChar char="•"/>
            </a:pPr>
            <a:r>
              <a:rPr lang="en-US" sz="1200" dirty="0" smtClean="0">
                <a:latin typeface="Arial" pitchFamily="34" charset="0"/>
                <a:cs typeface="Arial" pitchFamily="34" charset="0"/>
              </a:rPr>
              <a:t>The Society has been successful for more than 180 years, in part because it has earned the respect of people throughout the world.  Many benefactors support us because of our works.</a:t>
            </a:r>
          </a:p>
          <a:p>
            <a:endParaRPr lang="en-US" dirty="0"/>
          </a:p>
        </p:txBody>
      </p:sp>
      <p:sp>
        <p:nvSpPr>
          <p:cNvPr id="4" name="Slide Number Placeholder 3"/>
          <p:cNvSpPr>
            <a:spLocks noGrp="1"/>
          </p:cNvSpPr>
          <p:nvPr>
            <p:ph type="sldNum" sz="quarter" idx="10"/>
          </p:nvPr>
        </p:nvSpPr>
        <p:spPr/>
        <p:txBody>
          <a:bodyPr/>
          <a:lstStyle/>
          <a:p>
            <a:fld id="{76911D80-9C0B-4832-9789-2F680ABDAD05}" type="slidenum">
              <a:rPr lang="en-US" smtClean="0"/>
              <a:t>10</a:t>
            </a:fld>
            <a:endParaRPr lang="en-US"/>
          </a:p>
        </p:txBody>
      </p:sp>
    </p:spTree>
    <p:extLst>
      <p:ext uri="{BB962C8B-B14F-4D97-AF65-F5344CB8AC3E}">
        <p14:creationId xmlns:p14="http://schemas.microsoft.com/office/powerpoint/2010/main" val="592313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C5704A-5EC0-4862-8400-5A1F211F331F}"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515841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C5704A-5EC0-4862-8400-5A1F211F331F}"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2671149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C5704A-5EC0-4862-8400-5A1F211F331F}"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3901538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solidFill>
                  <a:srgbClr val="FFFF00"/>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C5704A-5EC0-4862-8400-5A1F211F331F}"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31902586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C5704A-5EC0-4862-8400-5A1F211F331F}"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1448204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C5704A-5EC0-4862-8400-5A1F211F331F}"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739735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C5704A-5EC0-4862-8400-5A1F211F331F}" type="datetimeFigureOut">
              <a:rPr lang="en-US" smtClean="0"/>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679067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C5704A-5EC0-4862-8400-5A1F211F331F}" type="datetimeFigureOut">
              <a:rPr lang="en-US" smtClean="0"/>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1886867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5704A-5EC0-4862-8400-5A1F211F331F}" type="datetimeFigureOut">
              <a:rPr lang="en-US" smtClean="0"/>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291387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C5704A-5EC0-4862-8400-5A1F211F331F}"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971093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C5704A-5EC0-4862-8400-5A1F211F331F}"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F225F-3C12-4B6E-9BB9-8B82EAB377A6}" type="slidenum">
              <a:rPr lang="en-US" smtClean="0"/>
              <a:t>‹#›</a:t>
            </a:fld>
            <a:endParaRPr lang="en-US"/>
          </a:p>
        </p:txBody>
      </p:sp>
    </p:spTree>
    <p:extLst>
      <p:ext uri="{BB962C8B-B14F-4D97-AF65-F5344CB8AC3E}">
        <p14:creationId xmlns:p14="http://schemas.microsoft.com/office/powerpoint/2010/main" val="3584727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5704A-5EC0-4862-8400-5A1F211F331F}" type="datetimeFigureOut">
              <a:rPr lang="en-US" smtClean="0"/>
              <a:t>11/16/2017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4F225F-3C12-4B6E-9BB9-8B82EAB377A6}" type="slidenum">
              <a:rPr lang="en-US" smtClean="0"/>
              <a:t>‹#›</a:t>
            </a:fld>
            <a:endParaRPr lang="en-US"/>
          </a:p>
        </p:txBody>
      </p:sp>
      <p:sp>
        <p:nvSpPr>
          <p:cNvPr id="7" name="Title 1"/>
          <p:cNvSpPr txBox="1">
            <a:spLocks/>
          </p:cNvSpPr>
          <p:nvPr userDrawn="1"/>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Click to edit Master title style</a:t>
            </a:r>
            <a:endParaRPr lang="en-US"/>
          </a:p>
        </p:txBody>
      </p:sp>
      <p:sp>
        <p:nvSpPr>
          <p:cNvPr id="8" name="AutoShape 12"/>
          <p:cNvSpPr>
            <a:spLocks noChangeArrowheads="1"/>
          </p:cNvSpPr>
          <p:nvPr userDrawn="1"/>
        </p:nvSpPr>
        <p:spPr bwMode="auto">
          <a:xfrm>
            <a:off x="0" y="27039"/>
            <a:ext cx="9144000" cy="1104900"/>
          </a:xfrm>
          <a:prstGeom prst="bevel">
            <a:avLst>
              <a:gd name="adj" fmla="val 9051"/>
            </a:avLst>
          </a:prstGeom>
          <a:solidFill>
            <a:schemeClr val="accent1"/>
          </a:solidFill>
          <a:ln w="28575">
            <a:solidFill>
              <a:srgbClr val="0033CC"/>
            </a:solidFill>
            <a:miter lim="800000"/>
            <a:headEnd/>
            <a:tailEnd/>
          </a:ln>
          <a:effectLst/>
        </p:spPr>
        <p:txBody>
          <a:bodyPr wrap="none" anchor="ctr"/>
          <a:lstStyle/>
          <a:p>
            <a:pPr lvl="0"/>
            <a:endParaRPr lang="en-US"/>
          </a:p>
        </p:txBody>
      </p:sp>
      <p:pic>
        <p:nvPicPr>
          <p:cNvPr id="9" name="Picture 15" descr="StVdeP"/>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52400" y="141288"/>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969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715" name="Rectangle 3"/>
          <p:cNvSpPr>
            <a:spLocks noChangeArrowheads="1"/>
          </p:cNvSpPr>
          <p:nvPr/>
        </p:nvSpPr>
        <p:spPr bwMode="auto">
          <a:xfrm>
            <a:off x="0" y="-76200"/>
            <a:ext cx="76200" cy="76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716" name="Rectangle 4"/>
          <p:cNvSpPr>
            <a:spLocks noGrp="1" noChangeArrowheads="1"/>
          </p:cNvSpPr>
          <p:nvPr>
            <p:ph type="body" idx="1"/>
          </p:nvPr>
        </p:nvSpPr>
        <p:spPr>
          <a:xfrm>
            <a:off x="195263" y="762000"/>
            <a:ext cx="8763000" cy="1143000"/>
          </a:xfrm>
        </p:spPr>
        <p:txBody>
          <a:bodyPr>
            <a:normAutofit fontScale="77500" lnSpcReduction="20000"/>
          </a:bodyPr>
          <a:lstStyle/>
          <a:p>
            <a:pPr algn="ctr">
              <a:spcBef>
                <a:spcPct val="0"/>
              </a:spcBef>
              <a:buNone/>
            </a:pPr>
            <a:r>
              <a:rPr lang="en-US" altLang="en-US" sz="5400" b="1" dirty="0">
                <a:solidFill>
                  <a:srgbClr val="FFFF00"/>
                </a:solidFill>
                <a:latin typeface="Calibri" pitchFamily="34" charset="0"/>
              </a:rPr>
              <a:t>St. Vincent de Paul Society </a:t>
            </a:r>
            <a:endParaRPr lang="en-US" altLang="en-US" sz="5400" b="1" dirty="0" smtClean="0">
              <a:solidFill>
                <a:srgbClr val="FFFF00"/>
              </a:solidFill>
              <a:latin typeface="Calibri" pitchFamily="34" charset="0"/>
            </a:endParaRPr>
          </a:p>
          <a:p>
            <a:pPr algn="ctr">
              <a:spcBef>
                <a:spcPct val="0"/>
              </a:spcBef>
              <a:buNone/>
            </a:pPr>
            <a:r>
              <a:rPr lang="en-US" altLang="en-US" sz="5400" b="1" dirty="0" smtClean="0">
                <a:solidFill>
                  <a:srgbClr val="FFFF00"/>
                </a:solidFill>
                <a:latin typeface="Calibri" pitchFamily="34" charset="0"/>
              </a:rPr>
              <a:t>Conference Treasurer </a:t>
            </a:r>
            <a:r>
              <a:rPr lang="en-US" altLang="en-US" sz="5400" b="1" dirty="0">
                <a:solidFill>
                  <a:srgbClr val="FFFF00"/>
                </a:solidFill>
                <a:latin typeface="Calibri" pitchFamily="34" charset="0"/>
              </a:rPr>
              <a:t>Training</a:t>
            </a:r>
          </a:p>
        </p:txBody>
      </p:sp>
      <p:grpSp>
        <p:nvGrpSpPr>
          <p:cNvPr id="8" name="Group 7"/>
          <p:cNvGrpSpPr>
            <a:grpSpLocks/>
          </p:cNvGrpSpPr>
          <p:nvPr/>
        </p:nvGrpSpPr>
        <p:grpSpPr bwMode="auto">
          <a:xfrm>
            <a:off x="2756452" y="2362200"/>
            <a:ext cx="3759200" cy="3649663"/>
            <a:chOff x="2803525" y="1468438"/>
            <a:chExt cx="3759200" cy="3649662"/>
          </a:xfrm>
        </p:grpSpPr>
        <p:sp>
          <p:nvSpPr>
            <p:cNvPr id="9" name="AutoShape 37"/>
            <p:cNvSpPr>
              <a:spLocks noChangeAspect="1" noChangeArrowheads="1"/>
            </p:cNvSpPr>
            <p:nvPr/>
          </p:nvSpPr>
          <p:spPr bwMode="auto">
            <a:xfrm>
              <a:off x="2803525" y="1468438"/>
              <a:ext cx="3759200" cy="3649662"/>
            </a:xfrm>
            <a:prstGeom prst="bevel">
              <a:avLst>
                <a:gd name="adj" fmla="val 12500"/>
              </a:avLst>
            </a:prstGeom>
            <a:solidFill>
              <a:srgbClr val="FFFFFF"/>
            </a:solidFill>
            <a:ln w="9525">
              <a:solidFill>
                <a:schemeClr val="folHlink"/>
              </a:solidFill>
              <a:miter lim="800000"/>
              <a:headEnd/>
              <a:tailEnd/>
            </a:ln>
          </p:spPr>
          <p:txBody>
            <a:bodyPr wrap="none" lIns="91421" tIns="45710" rIns="91421" bIns="45710" anchor="ctr"/>
            <a:lstStyle>
              <a:lvl1pPr eaLnBrk="0" hangingPunct="0">
                <a:spcBef>
                  <a:spcPct val="20000"/>
                </a:spcBef>
                <a:buFont typeface="Arial" charset="0"/>
                <a:buChar char="•"/>
                <a:defRPr sz="2400">
                  <a:solidFill>
                    <a:srgbClr val="002060"/>
                  </a:solidFill>
                  <a:latin typeface="Arial" charset="0"/>
                  <a:cs typeface="Arial" charset="0"/>
                </a:defRPr>
              </a:lvl1pPr>
              <a:lvl2pPr marL="742950" indent="-285750" eaLnBrk="0" hangingPunct="0">
                <a:spcBef>
                  <a:spcPct val="20000"/>
                </a:spcBef>
                <a:buFont typeface="Arial" charset="0"/>
                <a:defRPr sz="2400">
                  <a:solidFill>
                    <a:srgbClr val="002060"/>
                  </a:solidFill>
                  <a:latin typeface="Arial" charset="0"/>
                  <a:cs typeface="Arial" charset="0"/>
                </a:defRPr>
              </a:lvl2pPr>
              <a:lvl3pPr marL="1143000" indent="-228600" eaLnBrk="0" hangingPunct="0">
                <a:spcBef>
                  <a:spcPct val="20000"/>
                </a:spcBef>
                <a:buFont typeface="Arial" charset="0"/>
                <a:buChar char="•"/>
                <a:defRPr sz="2400">
                  <a:solidFill>
                    <a:srgbClr val="002060"/>
                  </a:solidFill>
                  <a:latin typeface="Arial" charset="0"/>
                  <a:cs typeface="Arial" charset="0"/>
                </a:defRPr>
              </a:lvl3pPr>
              <a:lvl4pPr marL="1600200" indent="-228600" eaLnBrk="0" hangingPunct="0">
                <a:spcBef>
                  <a:spcPct val="20000"/>
                </a:spcBef>
                <a:buFont typeface="Arial" charset="0"/>
                <a:buChar char="–"/>
                <a:defRPr sz="2400">
                  <a:solidFill>
                    <a:srgbClr val="002060"/>
                  </a:solidFill>
                  <a:latin typeface="Arial" charset="0"/>
                  <a:cs typeface="Arial" charset="0"/>
                </a:defRPr>
              </a:lvl4pPr>
              <a:lvl5pPr marL="2057400" indent="-228600" eaLnBrk="0" hangingPunct="0">
                <a:spcBef>
                  <a:spcPct val="20000"/>
                </a:spcBef>
                <a:buFont typeface="Arial" charset="0"/>
                <a:buChar char="»"/>
                <a:defRPr sz="2400">
                  <a:solidFill>
                    <a:srgbClr val="002060"/>
                  </a:solidFill>
                  <a:latin typeface="Arial" charset="0"/>
                  <a:cs typeface="Arial" charset="0"/>
                </a:defRPr>
              </a:lvl5pPr>
              <a:lvl6pPr marL="2514600" indent="-228600" eaLnBrk="0" fontAlgn="base" hangingPunct="0">
                <a:spcBef>
                  <a:spcPct val="20000"/>
                </a:spcBef>
                <a:spcAft>
                  <a:spcPct val="0"/>
                </a:spcAft>
                <a:buFont typeface="Arial" charset="0"/>
                <a:buChar char="»"/>
                <a:defRPr sz="2400">
                  <a:solidFill>
                    <a:srgbClr val="002060"/>
                  </a:solidFill>
                  <a:latin typeface="Arial" charset="0"/>
                  <a:cs typeface="Arial" charset="0"/>
                </a:defRPr>
              </a:lvl6pPr>
              <a:lvl7pPr marL="2971800" indent="-228600" eaLnBrk="0" fontAlgn="base" hangingPunct="0">
                <a:spcBef>
                  <a:spcPct val="20000"/>
                </a:spcBef>
                <a:spcAft>
                  <a:spcPct val="0"/>
                </a:spcAft>
                <a:buFont typeface="Arial" charset="0"/>
                <a:buChar char="»"/>
                <a:defRPr sz="2400">
                  <a:solidFill>
                    <a:srgbClr val="002060"/>
                  </a:solidFill>
                  <a:latin typeface="Arial" charset="0"/>
                  <a:cs typeface="Arial" charset="0"/>
                </a:defRPr>
              </a:lvl7pPr>
              <a:lvl8pPr marL="3429000" indent="-228600" eaLnBrk="0" fontAlgn="base" hangingPunct="0">
                <a:spcBef>
                  <a:spcPct val="20000"/>
                </a:spcBef>
                <a:spcAft>
                  <a:spcPct val="0"/>
                </a:spcAft>
                <a:buFont typeface="Arial" charset="0"/>
                <a:buChar char="»"/>
                <a:defRPr sz="2400">
                  <a:solidFill>
                    <a:srgbClr val="002060"/>
                  </a:solidFill>
                  <a:latin typeface="Arial" charset="0"/>
                  <a:cs typeface="Arial" charset="0"/>
                </a:defRPr>
              </a:lvl8pPr>
              <a:lvl9pPr marL="3886200" indent="-228600" eaLnBrk="0" fontAlgn="base" hangingPunct="0">
                <a:spcBef>
                  <a:spcPct val="20000"/>
                </a:spcBef>
                <a:spcAft>
                  <a:spcPct val="0"/>
                </a:spcAft>
                <a:buFont typeface="Arial" charset="0"/>
                <a:buChar char="»"/>
                <a:defRPr sz="2400">
                  <a:solidFill>
                    <a:srgbClr val="002060"/>
                  </a:solidFill>
                  <a:latin typeface="Arial" charset="0"/>
                  <a:cs typeface="Arial" charset="0"/>
                </a:defRPr>
              </a:lvl9pPr>
            </a:lstStyle>
            <a:p>
              <a:pPr algn="ctr" eaLnBrk="1" hangingPunct="1">
                <a:spcBef>
                  <a:spcPct val="0"/>
                </a:spcBef>
                <a:buFontTx/>
                <a:buNone/>
              </a:pPr>
              <a:endParaRPr lang="en-US" altLang="en-US">
                <a:solidFill>
                  <a:schemeClr val="tx1"/>
                </a:solidFill>
                <a:latin typeface="Calibri" pitchFamily="34" charset="0"/>
              </a:endParaRPr>
            </a:p>
          </p:txBody>
        </p:sp>
        <p:pic>
          <p:nvPicPr>
            <p:cNvPr id="10"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8188" y="1938338"/>
              <a:ext cx="2836862" cy="27447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pic>
        <p:nvPicPr>
          <p:cNvPr id="11"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988" y="2625725"/>
            <a:ext cx="1420812"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34200" y="2608263"/>
            <a:ext cx="1463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8047873"/>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5716">
                                            <p:txEl>
                                              <p:pRg st="0" end="0"/>
                                            </p:txEl>
                                          </p:spTgt>
                                        </p:tgtEl>
                                        <p:attrNameLst>
                                          <p:attrName>style.visibility</p:attrName>
                                        </p:attrNameLst>
                                      </p:cBhvr>
                                      <p:to>
                                        <p:strVal val="visible"/>
                                      </p:to>
                                    </p:set>
                                    <p:anim calcmode="lin" valueType="num">
                                      <p:cBhvr>
                                        <p:cTn id="7" dur="500" fill="hold"/>
                                        <p:tgtEl>
                                          <p:spTgt spid="11571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571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1571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15716">
                                            <p:txEl>
                                              <p:pRg st="1" end="1"/>
                                            </p:txEl>
                                          </p:spTgt>
                                        </p:tgtEl>
                                        <p:attrNameLst>
                                          <p:attrName>style.visibility</p:attrName>
                                        </p:attrNameLst>
                                      </p:cBhvr>
                                      <p:to>
                                        <p:strVal val="visible"/>
                                      </p:to>
                                    </p:set>
                                    <p:anim calcmode="lin" valueType="num">
                                      <p:cBhvr>
                                        <p:cTn id="14" dur="500" fill="hold"/>
                                        <p:tgtEl>
                                          <p:spTgt spid="115716">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15716">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15716">
                                            <p:txEl>
                                              <p:pRg st="1" end="1"/>
                                            </p:txEl>
                                          </p:spTgt>
                                        </p:tgtEl>
                                      </p:cBhvr>
                                    </p:animEffect>
                                  </p:childTnLst>
                                </p:cTn>
                              </p:par>
                            </p:childTnLst>
                          </p:cTn>
                        </p:par>
                        <p:par>
                          <p:cTn id="17" fill="hold">
                            <p:stCondLst>
                              <p:cond delay="500"/>
                            </p:stCondLst>
                            <p:childTnLst>
                              <p:par>
                                <p:cTn id="18" presetID="15"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1000" fill="hold"/>
                                        <p:tgtEl>
                                          <p:spTgt spid="11"/>
                                        </p:tgtEl>
                                        <p:attrNameLst>
                                          <p:attrName>ppt_w</p:attrName>
                                        </p:attrNameLst>
                                      </p:cBhvr>
                                      <p:tavLst>
                                        <p:tav tm="0">
                                          <p:val>
                                            <p:fltVal val="0"/>
                                          </p:val>
                                        </p:tav>
                                        <p:tav tm="100000">
                                          <p:val>
                                            <p:strVal val="#ppt_w"/>
                                          </p:val>
                                        </p:tav>
                                      </p:tavLst>
                                    </p:anim>
                                    <p:anim calcmode="lin" valueType="num">
                                      <p:cBhvr>
                                        <p:cTn id="21" dur="1000" fill="hold"/>
                                        <p:tgtEl>
                                          <p:spTgt spid="11"/>
                                        </p:tgtEl>
                                        <p:attrNameLst>
                                          <p:attrName>ppt_h</p:attrName>
                                        </p:attrNameLst>
                                      </p:cBhvr>
                                      <p:tavLst>
                                        <p:tav tm="0">
                                          <p:val>
                                            <p:fltVal val="0"/>
                                          </p:val>
                                        </p:tav>
                                        <p:tav tm="100000">
                                          <p:val>
                                            <p:strVal val="#ppt_h"/>
                                          </p:val>
                                        </p:tav>
                                      </p:tavLst>
                                    </p:anim>
                                    <p:anim calcmode="lin" valueType="num">
                                      <p:cBhvr>
                                        <p:cTn id="22"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24" fill="hold">
                            <p:stCondLst>
                              <p:cond delay="1500"/>
                            </p:stCondLst>
                            <p:childTnLst>
                              <p:par>
                                <p:cTn id="25" presetID="15"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fltVal val="0"/>
                                          </p:val>
                                        </p:tav>
                                        <p:tav tm="100000">
                                          <p:val>
                                            <p:strVal val="#ppt_w"/>
                                          </p:val>
                                        </p:tav>
                                      </p:tavLst>
                                    </p:anim>
                                    <p:anim calcmode="lin" valueType="num">
                                      <p:cBhvr>
                                        <p:cTn id="28" dur="1000" fill="hold"/>
                                        <p:tgtEl>
                                          <p:spTgt spid="12"/>
                                        </p:tgtEl>
                                        <p:attrNameLst>
                                          <p:attrName>ppt_h</p:attrName>
                                        </p:attrNameLst>
                                      </p:cBhvr>
                                      <p:tavLst>
                                        <p:tav tm="0">
                                          <p:val>
                                            <p:fltVal val="0"/>
                                          </p:val>
                                        </p:tav>
                                        <p:tav tm="100000">
                                          <p:val>
                                            <p:strVal val="#ppt_h"/>
                                          </p:val>
                                        </p:tav>
                                      </p:tavLst>
                                    </p:anim>
                                    <p:anim calcmode="lin" valueType="num">
                                      <p:cBhvr>
                                        <p:cTn id="29"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a:xfrm>
            <a:off x="533400" y="1371600"/>
            <a:ext cx="8229600" cy="5334000"/>
          </a:xfrm>
        </p:spPr>
        <p:txBody>
          <a:bodyPr>
            <a:normAutofit/>
          </a:bodyPr>
          <a:lstStyle/>
          <a:p>
            <a:pPr marL="228600" indent="-228600">
              <a:spcBef>
                <a:spcPct val="60000"/>
              </a:spcBef>
              <a:spcAft>
                <a:spcPct val="60000"/>
              </a:spcAft>
            </a:pPr>
            <a:r>
              <a:rPr lang="en-US" sz="1900" dirty="0" smtClean="0">
                <a:latin typeface="Arial" pitchFamily="34" charset="0"/>
                <a:cs typeface="Arial" pitchFamily="34" charset="0"/>
              </a:rPr>
              <a:t>Conference assistance must </a:t>
            </a:r>
            <a:r>
              <a:rPr lang="en-US" sz="1900" dirty="0">
                <a:latin typeface="Arial" pitchFamily="34" charset="0"/>
                <a:cs typeface="Arial" pitchFamily="34" charset="0"/>
              </a:rPr>
              <a:t>not be </a:t>
            </a:r>
            <a:r>
              <a:rPr lang="en-US" sz="1900" dirty="0" smtClean="0">
                <a:latin typeface="Arial" pitchFamily="34" charset="0"/>
                <a:cs typeface="Arial" pitchFamily="34" charset="0"/>
              </a:rPr>
              <a:t>self-serving</a:t>
            </a:r>
          </a:p>
          <a:p>
            <a:pPr marL="228600" indent="-228600">
              <a:spcBef>
                <a:spcPct val="60000"/>
              </a:spcBef>
              <a:spcAft>
                <a:spcPct val="60000"/>
              </a:spcAft>
            </a:pPr>
            <a:r>
              <a:rPr lang="en-US" sz="1900" dirty="0" smtClean="0">
                <a:latin typeface="Arial" pitchFamily="34" charset="0"/>
                <a:cs typeface="Arial" pitchFamily="34" charset="0"/>
              </a:rPr>
              <a:t>Confidentiality must be maintained</a:t>
            </a:r>
            <a:endParaRPr lang="en-US" sz="1900" dirty="0">
              <a:latin typeface="Arial" pitchFamily="34" charset="0"/>
              <a:cs typeface="Arial" pitchFamily="34" charset="0"/>
            </a:endParaRPr>
          </a:p>
          <a:p>
            <a:pPr marL="228600" indent="-228600">
              <a:spcBef>
                <a:spcPct val="60000"/>
              </a:spcBef>
              <a:spcAft>
                <a:spcPct val="60000"/>
              </a:spcAft>
            </a:pPr>
            <a:r>
              <a:rPr lang="en-US" sz="1900" dirty="0">
                <a:latin typeface="Arial" pitchFamily="34" charset="0"/>
                <a:cs typeface="Arial" pitchFamily="34" charset="0"/>
              </a:rPr>
              <a:t>Records </a:t>
            </a:r>
            <a:r>
              <a:rPr lang="en-US" sz="1900" dirty="0" smtClean="0">
                <a:latin typeface="Arial" pitchFamily="34" charset="0"/>
                <a:cs typeface="Arial" pitchFamily="34" charset="0"/>
              </a:rPr>
              <a:t>must be kept secure and confidential</a:t>
            </a:r>
            <a:endParaRPr lang="en-US" sz="1900" dirty="0">
              <a:latin typeface="Arial" pitchFamily="34" charset="0"/>
              <a:cs typeface="Arial" pitchFamily="34" charset="0"/>
            </a:endParaRPr>
          </a:p>
          <a:p>
            <a:pPr marL="228600" indent="-228600">
              <a:spcBef>
                <a:spcPct val="60000"/>
              </a:spcBef>
              <a:spcAft>
                <a:spcPct val="60000"/>
              </a:spcAft>
            </a:pPr>
            <a:r>
              <a:rPr lang="en-US" sz="1900" dirty="0" smtClean="0">
                <a:latin typeface="Arial" pitchFamily="34" charset="0"/>
                <a:cs typeface="Arial" pitchFamily="34" charset="0"/>
              </a:rPr>
              <a:t>Share summary of activities </a:t>
            </a:r>
            <a:r>
              <a:rPr lang="en-US" sz="1900" dirty="0">
                <a:latin typeface="Arial" pitchFamily="34" charset="0"/>
                <a:cs typeface="Arial" pitchFamily="34" charset="0"/>
              </a:rPr>
              <a:t>with </a:t>
            </a:r>
            <a:r>
              <a:rPr lang="en-US" sz="1900" dirty="0" smtClean="0">
                <a:latin typeface="Arial" pitchFamily="34" charset="0"/>
                <a:cs typeface="Arial" pitchFamily="34" charset="0"/>
              </a:rPr>
              <a:t>contributors </a:t>
            </a:r>
            <a:r>
              <a:rPr lang="en-US" sz="1900" dirty="0">
                <a:latin typeface="Arial" pitchFamily="34" charset="0"/>
                <a:cs typeface="Arial" pitchFamily="34" charset="0"/>
              </a:rPr>
              <a:t>and </a:t>
            </a:r>
            <a:r>
              <a:rPr lang="en-US" sz="1900" dirty="0" smtClean="0">
                <a:latin typeface="Arial" pitchFamily="34" charset="0"/>
                <a:cs typeface="Arial" pitchFamily="34" charset="0"/>
              </a:rPr>
              <a:t>parish </a:t>
            </a:r>
            <a:r>
              <a:rPr lang="en-US" sz="1900" dirty="0">
                <a:latin typeface="Arial" pitchFamily="34" charset="0"/>
                <a:cs typeface="Arial" pitchFamily="34" charset="0"/>
              </a:rPr>
              <a:t>community</a:t>
            </a:r>
            <a:r>
              <a:rPr lang="en-US" sz="1900" dirty="0" smtClean="0">
                <a:latin typeface="Arial" pitchFamily="34" charset="0"/>
                <a:cs typeface="Arial" pitchFamily="34" charset="0"/>
              </a:rPr>
              <a:t>.</a:t>
            </a:r>
          </a:p>
          <a:p>
            <a:pPr marL="228600" indent="-228600">
              <a:spcBef>
                <a:spcPct val="60000"/>
              </a:spcBef>
              <a:spcAft>
                <a:spcPct val="60000"/>
              </a:spcAft>
            </a:pPr>
            <a:r>
              <a:rPr lang="en-US" sz="1900" dirty="0">
                <a:latin typeface="Arial" pitchFamily="34" charset="0"/>
                <a:cs typeface="Arial" pitchFamily="34" charset="0"/>
              </a:rPr>
              <a:t>The Society has been successful for more than </a:t>
            </a:r>
            <a:r>
              <a:rPr lang="en-US" sz="1900" dirty="0" smtClean="0">
                <a:latin typeface="Arial" pitchFamily="34" charset="0"/>
                <a:cs typeface="Arial" pitchFamily="34" charset="0"/>
              </a:rPr>
              <a:t>184 </a:t>
            </a:r>
            <a:r>
              <a:rPr lang="en-US" sz="1900" dirty="0">
                <a:latin typeface="Arial" pitchFamily="34" charset="0"/>
                <a:cs typeface="Arial" pitchFamily="34" charset="0"/>
              </a:rPr>
              <a:t>years, in part because it has earned the respect of people throughout the world. </a:t>
            </a:r>
            <a:r>
              <a:rPr lang="en-US" sz="1900" dirty="0" smtClean="0">
                <a:latin typeface="Arial" pitchFamily="34" charset="0"/>
                <a:cs typeface="Arial" pitchFamily="34" charset="0"/>
              </a:rPr>
              <a:t> Many </a:t>
            </a:r>
            <a:r>
              <a:rPr lang="en-US" sz="1900" dirty="0">
                <a:latin typeface="Arial" pitchFamily="34" charset="0"/>
                <a:cs typeface="Arial" pitchFamily="34" charset="0"/>
              </a:rPr>
              <a:t>benefactors support us because of our works</a:t>
            </a:r>
            <a:r>
              <a:rPr lang="en-US" sz="1900" dirty="0" smtClean="0">
                <a:latin typeface="Arial" pitchFamily="34" charset="0"/>
                <a:cs typeface="Arial" pitchFamily="34" charset="0"/>
              </a:rPr>
              <a:t>.</a:t>
            </a:r>
            <a:endParaRPr lang="en-US" sz="1900" dirty="0">
              <a:latin typeface="Arial" pitchFamily="34" charset="0"/>
              <a:cs typeface="Arial" pitchFamily="34" charset="0"/>
            </a:endParaRPr>
          </a:p>
          <a:p>
            <a:pPr marL="228600" indent="-228600">
              <a:spcBef>
                <a:spcPct val="60000"/>
              </a:spcBef>
              <a:spcAft>
                <a:spcPct val="60000"/>
              </a:spcAft>
            </a:pPr>
            <a:endParaRPr lang="en-US" sz="2000" dirty="0">
              <a:solidFill>
                <a:schemeClr val="tx2"/>
              </a:solidFill>
            </a:endParaRPr>
          </a:p>
        </p:txBody>
      </p:sp>
      <p:sp>
        <p:nvSpPr>
          <p:cNvPr id="66564" name="Rectangle 4"/>
          <p:cNvSpPr>
            <a:spLocks noGrp="1" noChangeArrowheads="1"/>
          </p:cNvSpPr>
          <p:nvPr>
            <p:ph type="title"/>
          </p:nvPr>
        </p:nvSpPr>
        <p:spPr>
          <a:xfrm>
            <a:off x="1219200" y="0"/>
            <a:ext cx="7543800" cy="1143000"/>
          </a:xfrm>
          <a:noFill/>
          <a:ln/>
        </p:spPr>
        <p:txBody>
          <a:bodyPr>
            <a:normAutofit/>
          </a:bodyPr>
          <a:lstStyle/>
          <a:p>
            <a:r>
              <a:rPr lang="en-US" b="1" dirty="0"/>
              <a:t>Standards for </a:t>
            </a:r>
            <a:r>
              <a:rPr lang="en-US" b="1" dirty="0" smtClean="0"/>
              <a:t>Accounting </a:t>
            </a:r>
            <a:r>
              <a:rPr lang="en-US" sz="2000" b="1" dirty="0"/>
              <a:t>(cont’d)</a:t>
            </a: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131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143000" y="0"/>
            <a:ext cx="7696200" cy="1143000"/>
          </a:xfrm>
        </p:spPr>
        <p:txBody>
          <a:bodyPr>
            <a:normAutofit/>
          </a:bodyPr>
          <a:lstStyle/>
          <a:p>
            <a:r>
              <a:rPr lang="en-US" b="1" dirty="0"/>
              <a:t>Standards for </a:t>
            </a:r>
            <a:r>
              <a:rPr lang="en-US" b="1" dirty="0" smtClean="0"/>
              <a:t>Accounting </a:t>
            </a:r>
            <a:r>
              <a:rPr lang="en-US" sz="2000" b="1" dirty="0"/>
              <a:t>(cont’d)</a:t>
            </a:r>
          </a:p>
        </p:txBody>
      </p:sp>
      <p:sp>
        <p:nvSpPr>
          <p:cNvPr id="67587" name="Rectangle 3"/>
          <p:cNvSpPr>
            <a:spLocks noGrp="1" noChangeArrowheads="1"/>
          </p:cNvSpPr>
          <p:nvPr>
            <p:ph type="body" idx="1"/>
          </p:nvPr>
        </p:nvSpPr>
        <p:spPr>
          <a:xfrm>
            <a:off x="228600" y="1295400"/>
            <a:ext cx="8763000" cy="5410200"/>
          </a:xfrm>
        </p:spPr>
        <p:txBody>
          <a:bodyPr>
            <a:normAutofit/>
          </a:bodyPr>
          <a:lstStyle/>
          <a:p>
            <a:pPr marL="228600" indent="-228600">
              <a:spcBef>
                <a:spcPts val="1200"/>
              </a:spcBef>
              <a:spcAft>
                <a:spcPts val="1200"/>
              </a:spcAft>
            </a:pPr>
            <a:r>
              <a:rPr lang="en-US" sz="1800" dirty="0" smtClean="0">
                <a:latin typeface="Arial" pitchFamily="34" charset="0"/>
                <a:cs typeface="Arial" pitchFamily="34" charset="0"/>
              </a:rPr>
              <a:t>Cannot give SVdP funds to other non-SVdP organizations</a:t>
            </a:r>
          </a:p>
          <a:p>
            <a:pPr marL="228600" indent="-228600">
              <a:spcBef>
                <a:spcPts val="1200"/>
              </a:spcBef>
              <a:spcAft>
                <a:spcPts val="1200"/>
              </a:spcAft>
            </a:pPr>
            <a:r>
              <a:rPr lang="en-US" sz="1800" dirty="0" smtClean="0">
                <a:latin typeface="Arial" pitchFamily="34" charset="0"/>
                <a:cs typeface="Arial" pitchFamily="34" charset="0"/>
              </a:rPr>
              <a:t>No funds </a:t>
            </a:r>
            <a:r>
              <a:rPr lang="en-US" sz="1800" dirty="0">
                <a:latin typeface="Arial" pitchFamily="34" charset="0"/>
                <a:cs typeface="Arial" pitchFamily="34" charset="0"/>
              </a:rPr>
              <a:t>to non-Vincentian causes or </a:t>
            </a:r>
            <a:r>
              <a:rPr lang="en-US" sz="1800" dirty="0" smtClean="0">
                <a:latin typeface="Arial" pitchFamily="34" charset="0"/>
                <a:cs typeface="Arial" pitchFamily="34" charset="0"/>
              </a:rPr>
              <a:t>works, regardless </a:t>
            </a:r>
            <a:r>
              <a:rPr lang="en-US" sz="1800" dirty="0">
                <a:latin typeface="Arial" pitchFamily="34" charset="0"/>
                <a:cs typeface="Arial" pitchFamily="34" charset="0"/>
              </a:rPr>
              <a:t>of how </a:t>
            </a:r>
            <a:r>
              <a:rPr lang="en-US" sz="1800" dirty="0" smtClean="0">
                <a:latin typeface="Arial" pitchFamily="34" charset="0"/>
                <a:cs typeface="Arial" pitchFamily="34" charset="0"/>
              </a:rPr>
              <a:t>worthy </a:t>
            </a:r>
          </a:p>
          <a:p>
            <a:pPr marL="228600" indent="-228600">
              <a:spcBef>
                <a:spcPts val="1200"/>
              </a:spcBef>
              <a:spcAft>
                <a:spcPts val="1200"/>
              </a:spcAft>
            </a:pPr>
            <a:r>
              <a:rPr lang="en-US" sz="1800" dirty="0" smtClean="0">
                <a:latin typeface="Arial" pitchFamily="34" charset="0"/>
                <a:cs typeface="Arial" pitchFamily="34" charset="0"/>
              </a:rPr>
              <a:t>Giving to other organizations violates intentions of donors </a:t>
            </a:r>
            <a:r>
              <a:rPr lang="en-US" sz="1800" dirty="0">
                <a:latin typeface="Arial" pitchFamily="34" charset="0"/>
                <a:cs typeface="Arial" pitchFamily="34" charset="0"/>
              </a:rPr>
              <a:t>and must be </a:t>
            </a:r>
            <a:r>
              <a:rPr lang="en-US" sz="1800" dirty="0" smtClean="0">
                <a:latin typeface="Arial" pitchFamily="34" charset="0"/>
                <a:cs typeface="Arial" pitchFamily="34" charset="0"/>
              </a:rPr>
              <a:t>avoided </a:t>
            </a:r>
            <a:endParaRPr lang="en-US" sz="1800" dirty="0">
              <a:latin typeface="Arial" pitchFamily="34" charset="0"/>
              <a:cs typeface="Arial" pitchFamily="34" charset="0"/>
            </a:endParaRPr>
          </a:p>
          <a:p>
            <a:pPr marL="228600" indent="-228600">
              <a:spcBef>
                <a:spcPts val="1200"/>
              </a:spcBef>
              <a:spcAft>
                <a:spcPts val="1200"/>
              </a:spcAft>
            </a:pPr>
            <a:r>
              <a:rPr lang="en-US" sz="1800" dirty="0" smtClean="0">
                <a:latin typeface="Arial" pitchFamily="34" charset="0"/>
                <a:cs typeface="Arial" pitchFamily="34" charset="0"/>
              </a:rPr>
              <a:t>If donors wanted to fund other orgs, they would have done so</a:t>
            </a:r>
            <a:endParaRPr lang="en-US" sz="1800" dirty="0">
              <a:latin typeface="Arial" pitchFamily="34" charset="0"/>
              <a:cs typeface="Arial" pitchFamily="34" charset="0"/>
            </a:endParaRPr>
          </a:p>
          <a:p>
            <a:pPr>
              <a:spcBef>
                <a:spcPct val="30000"/>
              </a:spcBef>
              <a:spcAft>
                <a:spcPct val="30000"/>
              </a:spcAft>
            </a:pPr>
            <a:endParaRPr lang="en-US" sz="2000"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633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229600" cy="1143000"/>
          </a:xfrm>
        </p:spPr>
        <p:txBody>
          <a:bodyPr>
            <a:normAutofit/>
          </a:bodyPr>
          <a:lstStyle/>
          <a:p>
            <a:r>
              <a:rPr lang="en-US" b="1" dirty="0"/>
              <a:t>Standards for </a:t>
            </a:r>
            <a:r>
              <a:rPr lang="en-US" b="1" dirty="0" smtClean="0"/>
              <a:t>Accounting </a:t>
            </a:r>
            <a:r>
              <a:rPr lang="en-US" sz="2000" b="1" dirty="0"/>
              <a:t>(cont’d</a:t>
            </a:r>
            <a:r>
              <a:rPr lang="en-US" sz="2000" b="1" dirty="0" smtClean="0"/>
              <a:t>)</a:t>
            </a:r>
            <a:endParaRPr lang="en-US" sz="2000" dirty="0"/>
          </a:p>
        </p:txBody>
      </p:sp>
      <p:sp>
        <p:nvSpPr>
          <p:cNvPr id="3" name="Content Placeholder 2"/>
          <p:cNvSpPr>
            <a:spLocks noGrp="1"/>
          </p:cNvSpPr>
          <p:nvPr>
            <p:ph idx="1"/>
          </p:nvPr>
        </p:nvSpPr>
        <p:spPr/>
        <p:txBody>
          <a:bodyPr>
            <a:normAutofit fontScale="92500" lnSpcReduction="20000"/>
          </a:bodyPr>
          <a:lstStyle/>
          <a:p>
            <a:pPr>
              <a:spcBef>
                <a:spcPct val="30000"/>
              </a:spcBef>
              <a:spcAft>
                <a:spcPct val="30000"/>
              </a:spcAft>
            </a:pPr>
            <a:r>
              <a:rPr lang="en-US" dirty="0"/>
              <a:t>Surplus funds should be </a:t>
            </a:r>
            <a:r>
              <a:rPr lang="en-US" dirty="0" smtClean="0"/>
              <a:t>twinned</a:t>
            </a:r>
          </a:p>
          <a:p>
            <a:pPr>
              <a:spcBef>
                <a:spcPct val="30000"/>
              </a:spcBef>
              <a:spcAft>
                <a:spcPct val="30000"/>
              </a:spcAft>
            </a:pPr>
            <a:r>
              <a:rPr lang="en-US" dirty="0" smtClean="0"/>
              <a:t>Hoarding prohibited</a:t>
            </a:r>
          </a:p>
          <a:p>
            <a:pPr>
              <a:spcBef>
                <a:spcPct val="30000"/>
              </a:spcBef>
              <a:spcAft>
                <a:spcPct val="30000"/>
              </a:spcAft>
            </a:pPr>
            <a:r>
              <a:rPr lang="en-US" dirty="0" smtClean="0"/>
              <a:t>Expected to spend what we have on those in need</a:t>
            </a:r>
            <a:endParaRPr lang="en-US" dirty="0"/>
          </a:p>
          <a:p>
            <a:pPr>
              <a:spcBef>
                <a:spcPct val="30000"/>
              </a:spcBef>
              <a:spcAft>
                <a:spcPct val="30000"/>
              </a:spcAft>
            </a:pPr>
            <a:r>
              <a:rPr lang="en-US" dirty="0" smtClean="0"/>
              <a:t>Conferences </a:t>
            </a:r>
            <a:r>
              <a:rPr lang="en-US" dirty="0"/>
              <a:t>needing funds should </a:t>
            </a:r>
            <a:r>
              <a:rPr lang="en-US" dirty="0" smtClean="0"/>
              <a:t>notify District Council</a:t>
            </a:r>
            <a:endParaRPr lang="en-US" dirty="0"/>
          </a:p>
          <a:p>
            <a:pPr>
              <a:spcBef>
                <a:spcPct val="30000"/>
              </a:spcBef>
              <a:spcAft>
                <a:spcPct val="30000"/>
              </a:spcAft>
            </a:pPr>
            <a:r>
              <a:rPr lang="en-US" dirty="0"/>
              <a:t>Conferences </a:t>
            </a:r>
            <a:r>
              <a:rPr lang="en-US" dirty="0" smtClean="0"/>
              <a:t>with excess </a:t>
            </a:r>
            <a:r>
              <a:rPr lang="en-US" dirty="0"/>
              <a:t>of funds should </a:t>
            </a:r>
            <a:r>
              <a:rPr lang="en-US" dirty="0" smtClean="0"/>
              <a:t>twin with other Conferences</a:t>
            </a:r>
            <a:endParaRPr lang="en-US" dirty="0"/>
          </a:p>
          <a:p>
            <a:endParaRPr lang="en-US"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070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543800" cy="1143000"/>
          </a:xfrm>
        </p:spPr>
        <p:txBody>
          <a:bodyPr/>
          <a:lstStyle/>
          <a:p>
            <a:r>
              <a:rPr lang="en-US" dirty="0" smtClean="0"/>
              <a:t>IRS and Other Tax Considerations</a:t>
            </a:r>
            <a:endParaRPr lang="en-US" dirty="0"/>
          </a:p>
        </p:txBody>
      </p:sp>
      <p:sp>
        <p:nvSpPr>
          <p:cNvPr id="3" name="Content Placeholder 2"/>
          <p:cNvSpPr>
            <a:spLocks noGrp="1"/>
          </p:cNvSpPr>
          <p:nvPr>
            <p:ph idx="1"/>
          </p:nvPr>
        </p:nvSpPr>
        <p:spPr>
          <a:xfrm>
            <a:off x="457200" y="1295400"/>
            <a:ext cx="8229600" cy="5410200"/>
          </a:xfrm>
        </p:spPr>
        <p:txBody>
          <a:bodyPr>
            <a:noAutofit/>
          </a:bodyPr>
          <a:lstStyle/>
          <a:p>
            <a:pPr marL="0" indent="0">
              <a:buNone/>
            </a:pPr>
            <a:r>
              <a:rPr lang="en-US" sz="1800" dirty="0" smtClean="0">
                <a:latin typeface="Arial" pitchFamily="34" charset="0"/>
                <a:cs typeface="Arial" pitchFamily="34" charset="0"/>
              </a:rPr>
              <a:t>The regulations affect </a:t>
            </a:r>
            <a:r>
              <a:rPr lang="en-US" sz="1800" dirty="0">
                <a:latin typeface="Arial" pitchFamily="34" charset="0"/>
                <a:cs typeface="Arial" pitchFamily="34" charset="0"/>
              </a:rPr>
              <a:t>donors and the charities </a:t>
            </a:r>
            <a:r>
              <a:rPr lang="en-US" sz="1800" dirty="0" smtClean="0">
                <a:latin typeface="Arial" pitchFamily="34" charset="0"/>
                <a:cs typeface="Arial" pitchFamily="34" charset="0"/>
              </a:rPr>
              <a:t>when a Threshold of $250 </a:t>
            </a:r>
            <a:r>
              <a:rPr lang="en-US" sz="1800" dirty="0">
                <a:latin typeface="Arial" pitchFamily="34" charset="0"/>
                <a:cs typeface="Arial" pitchFamily="34" charset="0"/>
              </a:rPr>
              <a:t>or More </a:t>
            </a:r>
            <a:r>
              <a:rPr lang="en-US" sz="1800" dirty="0" smtClean="0">
                <a:latin typeface="Arial" pitchFamily="34" charset="0"/>
                <a:cs typeface="Arial" pitchFamily="34" charset="0"/>
              </a:rPr>
              <a:t>of Gifts are Made After </a:t>
            </a:r>
            <a:r>
              <a:rPr lang="en-US" sz="1800" dirty="0">
                <a:latin typeface="Arial" pitchFamily="34" charset="0"/>
                <a:cs typeface="Arial" pitchFamily="34" charset="0"/>
              </a:rPr>
              <a:t>1993</a:t>
            </a:r>
          </a:p>
          <a:p>
            <a:r>
              <a:rPr lang="en-US" sz="1800" u="sng" dirty="0" smtClean="0">
                <a:latin typeface="Arial" pitchFamily="34" charset="0"/>
                <a:cs typeface="Arial" pitchFamily="34" charset="0"/>
              </a:rPr>
              <a:t>For donations of $250 or More in one lump sum, Conference must provide a letter to the donor:</a:t>
            </a:r>
            <a:endParaRPr lang="en-US" sz="1800" dirty="0">
              <a:latin typeface="Arial" pitchFamily="34" charset="0"/>
              <a:cs typeface="Arial" pitchFamily="34" charset="0"/>
            </a:endParaRPr>
          </a:p>
          <a:p>
            <a:pPr marL="742950" indent="-228600">
              <a:buFont typeface="+mj-lt"/>
              <a:buAutoNum type="arabicPeriod"/>
            </a:pPr>
            <a:r>
              <a:rPr lang="en-US" sz="1800" dirty="0" smtClean="0">
                <a:latin typeface="Arial" pitchFamily="34" charset="0"/>
                <a:cs typeface="Arial" pitchFamily="34" charset="0"/>
              </a:rPr>
              <a:t>the </a:t>
            </a:r>
            <a:r>
              <a:rPr lang="en-US" sz="1800" dirty="0">
                <a:latin typeface="Arial" pitchFamily="34" charset="0"/>
                <a:cs typeface="Arial" pitchFamily="34" charset="0"/>
              </a:rPr>
              <a:t>amount of money given and/or a description of any non-cash contribution received.</a:t>
            </a:r>
          </a:p>
          <a:p>
            <a:pPr marL="742950" indent="-228600">
              <a:buFont typeface="+mj-lt"/>
              <a:buAutoNum type="arabicPeriod"/>
            </a:pPr>
            <a:r>
              <a:rPr lang="en-US" sz="1800" dirty="0" smtClean="0">
                <a:latin typeface="Arial" pitchFamily="34" charset="0"/>
                <a:cs typeface="Arial" pitchFamily="34" charset="0"/>
              </a:rPr>
              <a:t>whether </a:t>
            </a:r>
            <a:r>
              <a:rPr lang="en-US" sz="1800" dirty="0">
                <a:latin typeface="Arial" pitchFamily="34" charset="0"/>
                <a:cs typeface="Arial" pitchFamily="34" charset="0"/>
              </a:rPr>
              <a:t>the charity provided any goods or service for the contribution,</a:t>
            </a:r>
          </a:p>
          <a:p>
            <a:pPr marL="742950" indent="-228600">
              <a:buFont typeface="+mj-lt"/>
              <a:buAutoNum type="arabicPeriod"/>
            </a:pPr>
            <a:r>
              <a:rPr lang="en-US" sz="1800" dirty="0" smtClean="0">
                <a:latin typeface="Arial" pitchFamily="34" charset="0"/>
                <a:cs typeface="Arial" pitchFamily="34" charset="0"/>
              </a:rPr>
              <a:t>a description of </a:t>
            </a:r>
            <a:r>
              <a:rPr lang="en-US" sz="1800" dirty="0">
                <a:latin typeface="Arial" pitchFamily="34" charset="0"/>
                <a:cs typeface="Arial" pitchFamily="34" charset="0"/>
              </a:rPr>
              <a:t>the goods or services </a:t>
            </a:r>
            <a:r>
              <a:rPr lang="en-US" sz="1800" dirty="0" smtClean="0">
                <a:latin typeface="Arial" pitchFamily="34" charset="0"/>
                <a:cs typeface="Arial" pitchFamily="34" charset="0"/>
              </a:rPr>
              <a:t>and their value furnished </a:t>
            </a:r>
            <a:r>
              <a:rPr lang="en-US" sz="1800" dirty="0">
                <a:latin typeface="Arial" pitchFamily="34" charset="0"/>
                <a:cs typeface="Arial" pitchFamily="34" charset="0"/>
              </a:rPr>
              <a:t>by the charity. For </a:t>
            </a:r>
            <a:r>
              <a:rPr lang="en-US" sz="1800" dirty="0" smtClean="0">
                <a:latin typeface="Arial" pitchFamily="34" charset="0"/>
                <a:cs typeface="Arial" pitchFamily="34" charset="0"/>
              </a:rPr>
              <a:t>example when </a:t>
            </a:r>
            <a:r>
              <a:rPr lang="en-US" sz="1800" dirty="0">
                <a:latin typeface="Arial" pitchFamily="34" charset="0"/>
                <a:cs typeface="Arial" pitchFamily="34" charset="0"/>
              </a:rPr>
              <a:t>the Conference sends out a thank you note to a donor who gave a check for $</a:t>
            </a:r>
            <a:r>
              <a:rPr lang="en-US" sz="1800" dirty="0" smtClean="0">
                <a:latin typeface="Arial" pitchFamily="34" charset="0"/>
                <a:cs typeface="Arial" pitchFamily="34" charset="0"/>
              </a:rPr>
              <a:t>250 and </a:t>
            </a:r>
            <a:r>
              <a:rPr lang="en-US" sz="1800" dirty="0">
                <a:latin typeface="Arial" pitchFamily="34" charset="0"/>
                <a:cs typeface="Arial" pitchFamily="34" charset="0"/>
              </a:rPr>
              <a:t>the donor received no goods or services in exchange for the donation; insert </a:t>
            </a:r>
            <a:r>
              <a:rPr lang="en-US" sz="1800" dirty="0" smtClean="0">
                <a:latin typeface="Arial" pitchFamily="34" charset="0"/>
                <a:cs typeface="Arial" pitchFamily="34" charset="0"/>
              </a:rPr>
              <a:t>a message </a:t>
            </a:r>
            <a:r>
              <a:rPr lang="en-US" sz="1800" dirty="0">
                <a:latin typeface="Arial" pitchFamily="34" charset="0"/>
                <a:cs typeface="Arial" pitchFamily="34" charset="0"/>
              </a:rPr>
              <a:t>like the following two paragraphs</a:t>
            </a:r>
            <a:r>
              <a:rPr lang="en-US" sz="1800" dirty="0" smtClean="0">
                <a:latin typeface="Arial" pitchFamily="34" charset="0"/>
                <a:cs typeface="Arial" pitchFamily="34" charset="0"/>
              </a:rPr>
              <a:t>:  (next slide)</a:t>
            </a: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28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a:t>IRS and Other Tax </a:t>
            </a:r>
            <a:r>
              <a:rPr lang="en-US" dirty="0" smtClean="0"/>
              <a:t>Considerations </a:t>
            </a:r>
            <a:r>
              <a:rPr lang="en-US" sz="2000" dirty="0" smtClean="0"/>
              <a:t>(Cont’d)</a:t>
            </a:r>
            <a:endParaRPr lang="en-US" sz="2000" dirty="0"/>
          </a:p>
        </p:txBody>
      </p:sp>
      <p:sp>
        <p:nvSpPr>
          <p:cNvPr id="3" name="Content Placeholder 2"/>
          <p:cNvSpPr>
            <a:spLocks noGrp="1"/>
          </p:cNvSpPr>
          <p:nvPr>
            <p:ph idx="1"/>
          </p:nvPr>
        </p:nvSpPr>
        <p:spPr/>
        <p:txBody>
          <a:bodyPr>
            <a:normAutofit/>
          </a:bodyPr>
          <a:lstStyle/>
          <a:p>
            <a:pPr>
              <a:spcBef>
                <a:spcPts val="1200"/>
              </a:spcBef>
              <a:spcAft>
                <a:spcPts val="1200"/>
              </a:spcAft>
            </a:pPr>
            <a:r>
              <a:rPr lang="en-US" sz="1800" dirty="0">
                <a:latin typeface="Arial" pitchFamily="34" charset="0"/>
                <a:cs typeface="Arial" pitchFamily="34" charset="0"/>
              </a:rPr>
              <a:t>This letter serves along with your canceled check as proof to the IRS of </a:t>
            </a:r>
            <a:r>
              <a:rPr lang="en-US" sz="1800" dirty="0" smtClean="0">
                <a:latin typeface="Arial" pitchFamily="34" charset="0"/>
                <a:cs typeface="Arial" pitchFamily="34" charset="0"/>
              </a:rPr>
              <a:t>your donation </a:t>
            </a:r>
            <a:r>
              <a:rPr lang="en-US" sz="1800" dirty="0">
                <a:latin typeface="Arial" pitchFamily="34" charset="0"/>
                <a:cs typeface="Arial" pitchFamily="34" charset="0"/>
              </a:rPr>
              <a:t>of (insert amount of donation). </a:t>
            </a:r>
            <a:r>
              <a:rPr lang="en-US" sz="1800" dirty="0" smtClean="0">
                <a:latin typeface="Arial" pitchFamily="34" charset="0"/>
                <a:cs typeface="Arial" pitchFamily="34" charset="0"/>
              </a:rPr>
              <a:t>Also no </a:t>
            </a:r>
            <a:r>
              <a:rPr lang="en-US" sz="1800" dirty="0">
                <a:latin typeface="Arial" pitchFamily="34" charset="0"/>
                <a:cs typeface="Arial" pitchFamily="34" charset="0"/>
              </a:rPr>
              <a:t>goods </a:t>
            </a:r>
            <a:r>
              <a:rPr lang="en-US" sz="1800" dirty="0" smtClean="0">
                <a:latin typeface="Arial" pitchFamily="34" charset="0"/>
                <a:cs typeface="Arial" pitchFamily="34" charset="0"/>
              </a:rPr>
              <a:t>or services </a:t>
            </a:r>
            <a:r>
              <a:rPr lang="en-US" sz="1800" dirty="0">
                <a:latin typeface="Arial" pitchFamily="34" charset="0"/>
                <a:cs typeface="Arial" pitchFamily="34" charset="0"/>
              </a:rPr>
              <a:t>were given to you for your donation</a:t>
            </a:r>
            <a:r>
              <a:rPr lang="en-US" sz="1800" dirty="0" smtClean="0">
                <a:latin typeface="Arial" pitchFamily="34" charset="0"/>
                <a:cs typeface="Arial" pitchFamily="34" charset="0"/>
              </a:rPr>
              <a:t>. (If there were goods or services provided they must be stated)</a:t>
            </a:r>
            <a:endParaRPr lang="en-US" sz="1800" dirty="0">
              <a:latin typeface="Arial" pitchFamily="34" charset="0"/>
              <a:cs typeface="Arial" pitchFamily="34" charset="0"/>
            </a:endParaRPr>
          </a:p>
          <a:p>
            <a:pPr>
              <a:spcBef>
                <a:spcPts val="1200"/>
              </a:spcBef>
              <a:spcAft>
                <a:spcPts val="1200"/>
              </a:spcAft>
            </a:pPr>
            <a:r>
              <a:rPr lang="en-US" sz="1800" dirty="0">
                <a:latin typeface="Arial" pitchFamily="34" charset="0"/>
                <a:cs typeface="Arial" pitchFamily="34" charset="0"/>
              </a:rPr>
              <a:t>Effective January 1, 1994, IRS regulations </a:t>
            </a:r>
            <a:r>
              <a:rPr lang="en-US" sz="1800" dirty="0" smtClean="0">
                <a:latin typeface="Arial" pitchFamily="34" charset="0"/>
                <a:cs typeface="Arial" pitchFamily="34" charset="0"/>
              </a:rPr>
              <a:t>regarding charitable </a:t>
            </a:r>
            <a:r>
              <a:rPr lang="en-US" sz="1800" dirty="0">
                <a:latin typeface="Arial" pitchFamily="34" charset="0"/>
                <a:cs typeface="Arial" pitchFamily="34" charset="0"/>
              </a:rPr>
              <a:t>donations </a:t>
            </a:r>
            <a:r>
              <a:rPr lang="en-US" sz="1800" dirty="0" smtClean="0">
                <a:latin typeface="Arial" pitchFamily="34" charset="0"/>
                <a:cs typeface="Arial" pitchFamily="34" charset="0"/>
              </a:rPr>
              <a:t>have changed</a:t>
            </a:r>
            <a:r>
              <a:rPr lang="en-US" sz="1800" dirty="0">
                <a:latin typeface="Arial" pitchFamily="34" charset="0"/>
                <a:cs typeface="Arial" pitchFamily="34" charset="0"/>
              </a:rPr>
              <a:t>. No longer will </a:t>
            </a:r>
            <a:r>
              <a:rPr lang="en-US" sz="1800" dirty="0" smtClean="0">
                <a:latin typeface="Arial" pitchFamily="34" charset="0"/>
                <a:cs typeface="Arial" pitchFamily="34" charset="0"/>
              </a:rPr>
              <a:t>your canceled </a:t>
            </a:r>
            <a:r>
              <a:rPr lang="en-US" sz="1800" dirty="0">
                <a:latin typeface="Arial" pitchFamily="34" charset="0"/>
                <a:cs typeface="Arial" pitchFamily="34" charset="0"/>
              </a:rPr>
              <a:t>check be adequate proof of single donations of </a:t>
            </a:r>
            <a:r>
              <a:rPr lang="en-US" sz="1800" dirty="0" smtClean="0">
                <a:latin typeface="Arial" pitchFamily="34" charset="0"/>
                <a:cs typeface="Arial" pitchFamily="34" charset="0"/>
              </a:rPr>
              <a:t>over $250</a:t>
            </a:r>
            <a:r>
              <a:rPr lang="en-US" sz="1800" dirty="0">
                <a:latin typeface="Arial" pitchFamily="34" charset="0"/>
                <a:cs typeface="Arial" pitchFamily="34" charset="0"/>
              </a:rPr>
              <a:t>. You will also have to have a letter of receipt from the charity you </a:t>
            </a:r>
            <a:r>
              <a:rPr lang="en-US" sz="1800" dirty="0" smtClean="0">
                <a:latin typeface="Arial" pitchFamily="34" charset="0"/>
                <a:cs typeface="Arial" pitchFamily="34" charset="0"/>
              </a:rPr>
              <a:t>donated to. Therefore</a:t>
            </a:r>
            <a:r>
              <a:rPr lang="en-US" sz="1800" dirty="0">
                <a:latin typeface="Arial" pitchFamily="34" charset="0"/>
                <a:cs typeface="Arial" pitchFamily="34" charset="0"/>
              </a:rPr>
              <a:t>. you need to file this </a:t>
            </a:r>
            <a:r>
              <a:rPr lang="en-US" sz="1800" dirty="0" smtClean="0">
                <a:latin typeface="Arial" pitchFamily="34" charset="0"/>
                <a:cs typeface="Arial" pitchFamily="34" charset="0"/>
              </a:rPr>
              <a:t>letter </a:t>
            </a:r>
            <a:r>
              <a:rPr lang="en-US" sz="1800" dirty="0">
                <a:latin typeface="Arial" pitchFamily="34" charset="0"/>
                <a:cs typeface="Arial" pitchFamily="34" charset="0"/>
              </a:rPr>
              <a:t>away with your tax receipts</a:t>
            </a:r>
            <a:r>
              <a:rPr lang="en-US" sz="1800" dirty="0" smtClean="0">
                <a:latin typeface="Arial" pitchFamily="34" charset="0"/>
                <a:cs typeface="Arial" pitchFamily="34" charset="0"/>
              </a:rPr>
              <a:t>.</a:t>
            </a:r>
          </a:p>
          <a:p>
            <a:endParaRPr lang="en-US" sz="1800" dirty="0">
              <a:latin typeface="Arial" pitchFamily="34" charset="0"/>
              <a:cs typeface="Arial" pitchFamily="34" charset="0"/>
            </a:endParaRPr>
          </a:p>
          <a:p>
            <a:r>
              <a:rPr lang="en-US" sz="1800" dirty="0" smtClean="0">
                <a:latin typeface="Arial" pitchFamily="34" charset="0"/>
                <a:cs typeface="Arial" pitchFamily="34" charset="0"/>
              </a:rPr>
              <a:t>Note:  It is recommended that the Conference keep on hand copies of the thank you letters/receipts given/sent to donors for 3 years</a:t>
            </a:r>
            <a:endParaRPr lang="en-US" sz="1800" dirty="0">
              <a:latin typeface="Arial" pitchFamily="34" charset="0"/>
              <a:cs typeface="Arial" pitchFamily="34" charset="0"/>
            </a:endParaRPr>
          </a:p>
          <a:p>
            <a:endParaRPr lang="en-US"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068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a:t>IRS and Other Tax </a:t>
            </a:r>
            <a:r>
              <a:rPr lang="en-US" dirty="0" smtClean="0"/>
              <a:t>Considerations </a:t>
            </a:r>
            <a:r>
              <a:rPr lang="en-US" sz="2000" dirty="0" smtClean="0"/>
              <a:t>(Cont’d)</a:t>
            </a:r>
            <a:endParaRPr lang="en-US" sz="2000" dirty="0"/>
          </a:p>
        </p:txBody>
      </p:sp>
      <p:sp>
        <p:nvSpPr>
          <p:cNvPr id="3" name="Content Placeholder 2"/>
          <p:cNvSpPr>
            <a:spLocks noGrp="1"/>
          </p:cNvSpPr>
          <p:nvPr>
            <p:ph idx="1"/>
          </p:nvPr>
        </p:nvSpPr>
        <p:spPr/>
        <p:txBody>
          <a:bodyPr>
            <a:normAutofit lnSpcReduction="10000"/>
          </a:bodyPr>
          <a:lstStyle/>
          <a:p>
            <a:pPr lvl="0"/>
            <a:r>
              <a:rPr lang="en-US" sz="1800" dirty="0"/>
              <a:t>Quid Pro Quo contributions for Gifts Made After 1993 </a:t>
            </a:r>
            <a:endParaRPr lang="en-US" sz="1800" dirty="0" smtClean="0"/>
          </a:p>
          <a:p>
            <a:pPr marL="0" lvl="0" indent="0">
              <a:buNone/>
            </a:pPr>
            <a:r>
              <a:rPr lang="en-US" sz="1800" dirty="0" smtClean="0"/>
              <a:t>       The </a:t>
            </a:r>
            <a:r>
              <a:rPr lang="en-US" sz="1800" dirty="0"/>
              <a:t>tickets and advertisements must state something to this effect:</a:t>
            </a:r>
          </a:p>
          <a:p>
            <a:pPr marL="0" indent="0">
              <a:buNone/>
            </a:pPr>
            <a:r>
              <a:rPr lang="en-US" sz="1800" dirty="0"/>
              <a:t>	Tickets: $100 per couple.</a:t>
            </a:r>
          </a:p>
          <a:p>
            <a:pPr marL="0" indent="0">
              <a:buNone/>
            </a:pPr>
            <a:r>
              <a:rPr lang="en-US" sz="1800" dirty="0"/>
              <a:t>	Value of meal per couple: $40.</a:t>
            </a:r>
          </a:p>
          <a:p>
            <a:pPr marL="0" indent="0">
              <a:buNone/>
            </a:pPr>
            <a:r>
              <a:rPr lang="en-US" sz="1800" dirty="0"/>
              <a:t>	Value of deductible donation: $60</a:t>
            </a:r>
            <a:r>
              <a:rPr lang="en-US" sz="1800" dirty="0" smtClean="0"/>
              <a:t>.</a:t>
            </a:r>
          </a:p>
          <a:p>
            <a:r>
              <a:rPr lang="en-US" sz="1800" dirty="0"/>
              <a:t>The value of volunteer services cannot be deducted by the volunteer</a:t>
            </a:r>
            <a:r>
              <a:rPr lang="en-US" sz="1800" dirty="0" smtClean="0"/>
              <a:t>.</a:t>
            </a:r>
          </a:p>
          <a:p>
            <a:r>
              <a:rPr lang="en-US" sz="1800" dirty="0"/>
              <a:t>Payments for raffle tickets and bingo cards are not deductible as charitable contributions</a:t>
            </a:r>
            <a:r>
              <a:rPr lang="en-US" sz="1800" dirty="0" smtClean="0"/>
              <a:t>.</a:t>
            </a:r>
          </a:p>
          <a:p>
            <a:r>
              <a:rPr lang="en-US" sz="1800" dirty="0" smtClean="0"/>
              <a:t>Sales Tax-Exemption</a:t>
            </a:r>
          </a:p>
          <a:p>
            <a:pPr marL="0" indent="0">
              <a:buNone/>
            </a:pPr>
            <a:r>
              <a:rPr lang="en-US" sz="1800" dirty="0"/>
              <a:t>	</a:t>
            </a:r>
            <a:r>
              <a:rPr lang="en-US" sz="1800" dirty="0" smtClean="0"/>
              <a:t>Most States offer this</a:t>
            </a:r>
          </a:p>
          <a:p>
            <a:pPr marL="0" indent="0">
              <a:buNone/>
            </a:pPr>
            <a:r>
              <a:rPr lang="en-US" sz="1800" dirty="0"/>
              <a:t>	</a:t>
            </a:r>
            <a:r>
              <a:rPr lang="en-US" sz="1800" dirty="0" smtClean="0"/>
              <a:t>EIN of Council or Conference</a:t>
            </a:r>
          </a:p>
          <a:p>
            <a:pPr marL="0" indent="0">
              <a:buNone/>
            </a:pPr>
            <a:r>
              <a:rPr lang="en-US" sz="1800" dirty="0"/>
              <a:t>	EIN holder must apply to the State for this </a:t>
            </a:r>
            <a:r>
              <a:rPr lang="en-US" sz="1800" dirty="0" smtClean="0"/>
              <a:t>exemption</a:t>
            </a:r>
          </a:p>
          <a:p>
            <a:pPr marL="0" indent="0">
              <a:buNone/>
            </a:pPr>
            <a:r>
              <a:rPr lang="en-US" sz="1800" dirty="0"/>
              <a:t>	</a:t>
            </a:r>
            <a:r>
              <a:rPr lang="en-US" sz="1800" dirty="0" smtClean="0"/>
              <a:t>Copies of tax-exempt letter</a:t>
            </a:r>
          </a:p>
          <a:p>
            <a:pPr marL="0" indent="0">
              <a:buNone/>
            </a:pPr>
            <a:r>
              <a:rPr lang="en-US" sz="1800" dirty="0"/>
              <a:t>	</a:t>
            </a:r>
            <a:r>
              <a:rPr lang="en-US" sz="1800" dirty="0" smtClean="0"/>
              <a:t>Can save Conference a lot of money</a:t>
            </a:r>
            <a:endParaRPr lang="en-US" sz="1800"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440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Other Topics of Concern</a:t>
            </a:r>
            <a:endParaRPr lang="en-US" sz="2000" dirty="0"/>
          </a:p>
        </p:txBody>
      </p:sp>
      <p:sp>
        <p:nvSpPr>
          <p:cNvPr id="3" name="Content Placeholder 2"/>
          <p:cNvSpPr>
            <a:spLocks noGrp="1"/>
          </p:cNvSpPr>
          <p:nvPr>
            <p:ph idx="1"/>
          </p:nvPr>
        </p:nvSpPr>
        <p:spPr/>
        <p:txBody>
          <a:bodyPr>
            <a:normAutofit/>
          </a:bodyPr>
          <a:lstStyle/>
          <a:p>
            <a:pPr marL="0" indent="0">
              <a:spcBef>
                <a:spcPts val="24"/>
              </a:spcBef>
              <a:buNone/>
            </a:pPr>
            <a:r>
              <a:rPr lang="en-US" sz="2000" dirty="0" smtClean="0">
                <a:latin typeface="Arial" pitchFamily="34" charset="0"/>
                <a:cs typeface="Arial" pitchFamily="34" charset="0"/>
              </a:rPr>
              <a:t>Record Retention</a:t>
            </a:r>
          </a:p>
          <a:p>
            <a:pPr>
              <a:spcBef>
                <a:spcPts val="24"/>
              </a:spcBef>
            </a:pPr>
            <a:r>
              <a:rPr lang="en-US" sz="2000" dirty="0" smtClean="0">
                <a:latin typeface="Arial" pitchFamily="34" charset="0"/>
                <a:cs typeface="Arial" pitchFamily="34" charset="0"/>
              </a:rPr>
              <a:t>On page 32 of the Manual, there is a chart identifying proper retention of all records including those of the Treasurer</a:t>
            </a:r>
          </a:p>
          <a:p>
            <a:pPr>
              <a:spcBef>
                <a:spcPts val="24"/>
              </a:spcBef>
            </a:pPr>
            <a:r>
              <a:rPr lang="en-US" sz="2000" dirty="0" smtClean="0">
                <a:latin typeface="Arial" pitchFamily="34" charset="0"/>
                <a:cs typeface="Arial" pitchFamily="34" charset="0"/>
              </a:rPr>
              <a:t>At the appropriate time, records must be destroyed – not discarded</a:t>
            </a:r>
          </a:p>
          <a:p>
            <a:pPr>
              <a:spcBef>
                <a:spcPts val="24"/>
              </a:spcBef>
            </a:pPr>
            <a:r>
              <a:rPr lang="en-US" sz="2000" dirty="0" smtClean="0">
                <a:latin typeface="Arial" pitchFamily="34" charset="0"/>
                <a:cs typeface="Arial" pitchFamily="34" charset="0"/>
              </a:rPr>
              <a:t>All records must be maintained in  a secure location</a:t>
            </a:r>
          </a:p>
          <a:p>
            <a:pPr>
              <a:spcBef>
                <a:spcPts val="24"/>
              </a:spcBef>
            </a:pPr>
            <a:endParaRPr lang="en-US" sz="2000" dirty="0">
              <a:latin typeface="Arial" pitchFamily="34" charset="0"/>
              <a:cs typeface="Arial" pitchFamily="34" charset="0"/>
            </a:endParaRPr>
          </a:p>
          <a:p>
            <a:pPr marL="0" indent="0">
              <a:spcBef>
                <a:spcPts val="24"/>
              </a:spcBef>
              <a:buNone/>
            </a:pPr>
            <a:r>
              <a:rPr lang="en-US" sz="2000" dirty="0" smtClean="0">
                <a:latin typeface="Arial" pitchFamily="34" charset="0"/>
                <a:cs typeface="Arial" pitchFamily="34" charset="0"/>
              </a:rPr>
              <a:t>Secret Collection</a:t>
            </a:r>
          </a:p>
          <a:p>
            <a:pPr>
              <a:spcBef>
                <a:spcPts val="24"/>
              </a:spcBef>
            </a:pPr>
            <a:r>
              <a:rPr lang="en-US" sz="2000" dirty="0" smtClean="0">
                <a:latin typeface="Arial" pitchFamily="34" charset="0"/>
                <a:cs typeface="Arial" pitchFamily="34" charset="0"/>
              </a:rPr>
              <a:t>This is expected of all Conferences</a:t>
            </a:r>
          </a:p>
          <a:p>
            <a:pPr>
              <a:spcBef>
                <a:spcPts val="24"/>
              </a:spcBef>
            </a:pPr>
            <a:r>
              <a:rPr lang="en-US" sz="2000" dirty="0" smtClean="0">
                <a:latin typeface="Arial" pitchFamily="34" charset="0"/>
                <a:cs typeface="Arial" pitchFamily="34" charset="0"/>
              </a:rPr>
              <a:t>Personal sacrifice – not dues</a:t>
            </a:r>
          </a:p>
          <a:p>
            <a:pPr>
              <a:spcBef>
                <a:spcPts val="24"/>
              </a:spcBef>
            </a:pPr>
            <a:r>
              <a:rPr lang="en-US" sz="2000" dirty="0" smtClean="0">
                <a:latin typeface="Arial" pitchFamily="34" charset="0"/>
                <a:cs typeface="Arial" pitchFamily="34" charset="0"/>
              </a:rPr>
              <a:t>In past was used </a:t>
            </a:r>
            <a:r>
              <a:rPr lang="en-US" sz="2000" dirty="0">
                <a:latin typeface="Arial" pitchFamily="34" charset="0"/>
                <a:cs typeface="Arial" pitchFamily="34" charset="0"/>
              </a:rPr>
              <a:t>to fund Conference – now a sign of </a:t>
            </a:r>
            <a:r>
              <a:rPr lang="en-US" sz="2000" dirty="0" smtClean="0">
                <a:latin typeface="Arial" pitchFamily="34" charset="0"/>
                <a:cs typeface="Arial" pitchFamily="34" charset="0"/>
              </a:rPr>
              <a:t>solidarity</a:t>
            </a:r>
          </a:p>
          <a:p>
            <a:pPr>
              <a:spcBef>
                <a:spcPts val="24"/>
              </a:spcBef>
            </a:pPr>
            <a:r>
              <a:rPr lang="en-US" sz="2000" dirty="0" smtClean="0">
                <a:latin typeface="Arial" pitchFamily="34" charset="0"/>
                <a:cs typeface="Arial" pitchFamily="34" charset="0"/>
              </a:rPr>
              <a:t>Conference decides how funds to be used in accordance with the Rule</a:t>
            </a:r>
          </a:p>
          <a:p>
            <a:pPr lvl="1">
              <a:spcBef>
                <a:spcPts val="24"/>
              </a:spcBef>
            </a:pPr>
            <a:r>
              <a:rPr lang="en-US" sz="2000" dirty="0" smtClean="0">
                <a:latin typeface="Arial" pitchFamily="34" charset="0"/>
                <a:cs typeface="Arial" pitchFamily="34" charset="0"/>
              </a:rPr>
              <a:t>Included with normal Conference funds</a:t>
            </a:r>
          </a:p>
          <a:p>
            <a:pPr lvl="1">
              <a:spcBef>
                <a:spcPts val="24"/>
              </a:spcBef>
            </a:pPr>
            <a:r>
              <a:rPr lang="en-US" sz="2000" dirty="0" smtClean="0">
                <a:latin typeface="Arial" pitchFamily="34" charset="0"/>
                <a:cs typeface="Arial" pitchFamily="34" charset="0"/>
              </a:rPr>
              <a:t>Set aside for special purpose</a:t>
            </a:r>
          </a:p>
          <a:p>
            <a:pPr marL="0" indent="0">
              <a:spcBef>
                <a:spcPts val="24"/>
              </a:spcBef>
              <a:buNone/>
            </a:pPr>
            <a:endParaRPr lang="en-US" sz="1800" dirty="0">
              <a:latin typeface="Arial" pitchFamily="34" charset="0"/>
              <a:cs typeface="Arial" pitchFamily="34" charset="0"/>
            </a:endParaRPr>
          </a:p>
          <a:p>
            <a:pPr marL="0" indent="0">
              <a:spcBef>
                <a:spcPts val="24"/>
              </a:spcBef>
              <a:buNone/>
            </a:pPr>
            <a:endParaRPr lang="en-US" sz="1800" dirty="0">
              <a:latin typeface="Arial" pitchFamily="34" charset="0"/>
              <a:cs typeface="Arial" pitchFamily="34" charset="0"/>
            </a:endParaRPr>
          </a:p>
          <a:p>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306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Other Topics of Concern (cont’d)</a:t>
            </a:r>
            <a:endParaRPr lang="en-US" sz="2000" dirty="0"/>
          </a:p>
        </p:txBody>
      </p:sp>
      <p:sp>
        <p:nvSpPr>
          <p:cNvPr id="3" name="Content Placeholder 2"/>
          <p:cNvSpPr>
            <a:spLocks noGrp="1"/>
          </p:cNvSpPr>
          <p:nvPr>
            <p:ph idx="1"/>
          </p:nvPr>
        </p:nvSpPr>
        <p:spPr/>
        <p:txBody>
          <a:bodyPr>
            <a:normAutofit/>
          </a:bodyPr>
          <a:lstStyle/>
          <a:p>
            <a:pPr marL="0" indent="0">
              <a:spcBef>
                <a:spcPts val="24"/>
              </a:spcBef>
              <a:buNone/>
            </a:pPr>
            <a:r>
              <a:rPr lang="en-US" sz="2000" dirty="0">
                <a:latin typeface="Arial" pitchFamily="34" charset="0"/>
                <a:cs typeface="Arial" pitchFamily="34" charset="0"/>
              </a:rPr>
              <a:t>Transition to </a:t>
            </a:r>
            <a:r>
              <a:rPr lang="en-US" sz="2000" dirty="0" smtClean="0">
                <a:latin typeface="Arial" pitchFamily="34" charset="0"/>
                <a:cs typeface="Arial" pitchFamily="34" charset="0"/>
              </a:rPr>
              <a:t>newly appointed </a:t>
            </a:r>
            <a:r>
              <a:rPr lang="en-US" sz="2000" dirty="0">
                <a:latin typeface="Arial" pitchFamily="34" charset="0"/>
                <a:cs typeface="Arial" pitchFamily="34" charset="0"/>
              </a:rPr>
              <a:t>officers</a:t>
            </a:r>
          </a:p>
          <a:p>
            <a:pPr>
              <a:spcBef>
                <a:spcPts val="24"/>
              </a:spcBef>
            </a:pPr>
            <a:r>
              <a:rPr lang="en-US" sz="2000" dirty="0">
                <a:latin typeface="Arial" pitchFamily="34" charset="0"/>
                <a:cs typeface="Arial" pitchFamily="34" charset="0"/>
              </a:rPr>
              <a:t>All records passed on to new Treasurer</a:t>
            </a:r>
          </a:p>
          <a:p>
            <a:pPr>
              <a:spcBef>
                <a:spcPts val="24"/>
              </a:spcBef>
            </a:pPr>
            <a:r>
              <a:rPr lang="en-US" sz="2000" dirty="0">
                <a:latin typeface="Arial" pitchFamily="34" charset="0"/>
                <a:cs typeface="Arial" pitchFamily="34" charset="0"/>
              </a:rPr>
              <a:t>Help fill out final annual </a:t>
            </a:r>
            <a:r>
              <a:rPr lang="en-US" sz="2000" dirty="0" smtClean="0">
                <a:latin typeface="Arial" pitchFamily="34" charset="0"/>
                <a:cs typeface="Arial" pitchFamily="34" charset="0"/>
              </a:rPr>
              <a:t>report</a:t>
            </a:r>
          </a:p>
          <a:p>
            <a:pPr>
              <a:spcBef>
                <a:spcPts val="24"/>
              </a:spcBef>
            </a:pPr>
            <a:r>
              <a:rPr lang="en-US" sz="2000" dirty="0" smtClean="0">
                <a:latin typeface="Arial" pitchFamily="34" charset="0"/>
                <a:cs typeface="Arial" pitchFamily="34" charset="0"/>
              </a:rPr>
              <a:t>Train new Treasurer</a:t>
            </a:r>
          </a:p>
          <a:p>
            <a:pPr>
              <a:spcBef>
                <a:spcPts val="24"/>
              </a:spcBef>
            </a:pPr>
            <a:r>
              <a:rPr lang="en-US" sz="2000" dirty="0" smtClean="0">
                <a:latin typeface="Arial" pitchFamily="34" charset="0"/>
                <a:cs typeface="Arial" pitchFamily="34" charset="0"/>
              </a:rPr>
              <a:t>Ensure new signatures on all accounts</a:t>
            </a:r>
          </a:p>
          <a:p>
            <a:pPr>
              <a:spcBef>
                <a:spcPts val="24"/>
              </a:spcBef>
            </a:pPr>
            <a:endParaRPr lang="en-US" sz="2000" dirty="0">
              <a:latin typeface="Arial" pitchFamily="34" charset="0"/>
              <a:cs typeface="Arial" pitchFamily="34" charset="0"/>
            </a:endParaRPr>
          </a:p>
          <a:p>
            <a:pPr marL="0" indent="0">
              <a:spcBef>
                <a:spcPts val="24"/>
              </a:spcBef>
              <a:buNone/>
            </a:pPr>
            <a:r>
              <a:rPr lang="en-US" sz="2000" dirty="0" smtClean="0">
                <a:latin typeface="Arial" pitchFamily="34" charset="0"/>
                <a:cs typeface="Arial" pitchFamily="34" charset="0"/>
              </a:rPr>
              <a:t>Reporting to the Pastor/Parish</a:t>
            </a:r>
          </a:p>
          <a:p>
            <a:pPr>
              <a:spcBef>
                <a:spcPts val="24"/>
              </a:spcBef>
            </a:pPr>
            <a:r>
              <a:rPr lang="en-US" sz="2000" dirty="0" smtClean="0">
                <a:latin typeface="Arial" pitchFamily="34" charset="0"/>
                <a:cs typeface="Arial" pitchFamily="34" charset="0"/>
              </a:rPr>
              <a:t>Financial information is part of the quarterly/annual report</a:t>
            </a:r>
          </a:p>
          <a:p>
            <a:pPr>
              <a:spcBef>
                <a:spcPts val="24"/>
              </a:spcBef>
            </a:pPr>
            <a:r>
              <a:rPr lang="en-US" sz="2000" dirty="0" smtClean="0">
                <a:latin typeface="Arial" pitchFamily="34" charset="0"/>
                <a:cs typeface="Arial" pitchFamily="34" charset="0"/>
              </a:rPr>
              <a:t>Provide only summary information</a:t>
            </a:r>
          </a:p>
          <a:p>
            <a:pPr>
              <a:spcBef>
                <a:spcPts val="24"/>
              </a:spcBef>
            </a:pPr>
            <a:r>
              <a:rPr lang="en-US" sz="2000" dirty="0" smtClean="0">
                <a:latin typeface="Arial" pitchFamily="34" charset="0"/>
                <a:cs typeface="Arial" pitchFamily="34" charset="0"/>
              </a:rPr>
              <a:t>Assurance that all is well</a:t>
            </a:r>
          </a:p>
          <a:p>
            <a:pPr>
              <a:spcBef>
                <a:spcPts val="24"/>
              </a:spcBef>
            </a:pPr>
            <a:r>
              <a:rPr lang="en-US" sz="2000" dirty="0" smtClean="0">
                <a:latin typeface="Arial" pitchFamily="34" charset="0"/>
                <a:cs typeface="Arial" pitchFamily="34" charset="0"/>
              </a:rPr>
              <a:t>Answer any questions without violating confidentiality</a:t>
            </a:r>
            <a:endParaRPr lang="en-US" sz="2000" dirty="0">
              <a:latin typeface="Arial" pitchFamily="34" charset="0"/>
              <a:cs typeface="Arial" pitchFamily="34" charset="0"/>
            </a:endParaRPr>
          </a:p>
          <a:p>
            <a:pPr marL="0" indent="0">
              <a:spcBef>
                <a:spcPts val="24"/>
              </a:spcBef>
              <a:buNone/>
            </a:pPr>
            <a:endParaRPr lang="en-US" sz="1800" dirty="0">
              <a:latin typeface="Arial" pitchFamily="34" charset="0"/>
              <a:cs typeface="Arial" pitchFamily="34" charset="0"/>
            </a:endParaRPr>
          </a:p>
          <a:p>
            <a:endParaRPr lang="en-US"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343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Audit – Financial Review</a:t>
            </a:r>
            <a:endParaRPr lang="en-US" sz="2000" dirty="0"/>
          </a:p>
        </p:txBody>
      </p:sp>
      <p:sp>
        <p:nvSpPr>
          <p:cNvPr id="3" name="Content Placeholder 2"/>
          <p:cNvSpPr>
            <a:spLocks noGrp="1"/>
          </p:cNvSpPr>
          <p:nvPr>
            <p:ph idx="1"/>
          </p:nvPr>
        </p:nvSpPr>
        <p:spPr/>
        <p:txBody>
          <a:bodyPr>
            <a:normAutofit fontScale="92500"/>
          </a:bodyPr>
          <a:lstStyle/>
          <a:p>
            <a:pPr marL="0" indent="0">
              <a:buNone/>
            </a:pPr>
            <a:r>
              <a:rPr lang="en-US" sz="2400" dirty="0" smtClean="0"/>
              <a:t>Conference Operational and Financial Audit</a:t>
            </a:r>
          </a:p>
          <a:p>
            <a:pPr marL="0" indent="0">
              <a:buNone/>
            </a:pPr>
            <a:r>
              <a:rPr lang="en-US" sz="2400" dirty="0" smtClean="0"/>
              <a:t>Yes or No</a:t>
            </a:r>
          </a:p>
          <a:p>
            <a:r>
              <a:rPr lang="en-US" sz="2400" dirty="0" smtClean="0"/>
              <a:t>Reviewers </a:t>
            </a:r>
            <a:r>
              <a:rPr lang="en-US" sz="2400" dirty="0"/>
              <a:t>are familiar with the Treasurers’ </a:t>
            </a:r>
            <a:r>
              <a:rPr lang="en-US" sz="2400" dirty="0" smtClean="0"/>
              <a:t>Handbook/ Appendix</a:t>
            </a:r>
            <a:endParaRPr lang="en-US" sz="2400" dirty="0"/>
          </a:p>
          <a:p>
            <a:r>
              <a:rPr lang="en-US" sz="2400" dirty="0"/>
              <a:t>The signers on the account have been verified with the </a:t>
            </a:r>
            <a:r>
              <a:rPr lang="en-US" sz="2400" dirty="0" smtClean="0"/>
              <a:t>bank</a:t>
            </a:r>
            <a:endParaRPr lang="en-US" sz="2400" dirty="0"/>
          </a:p>
          <a:p>
            <a:r>
              <a:rPr lang="en-US" sz="2400" dirty="0"/>
              <a:t>Funds are collected according to Income </a:t>
            </a:r>
            <a:r>
              <a:rPr lang="en-US" sz="2400" dirty="0" smtClean="0"/>
              <a:t>Procedures</a:t>
            </a:r>
            <a:endParaRPr lang="en-US" sz="2400" dirty="0"/>
          </a:p>
          <a:p>
            <a:r>
              <a:rPr lang="en-US" sz="2400" dirty="0"/>
              <a:t>Funds are disbursed according to written Conference </a:t>
            </a:r>
            <a:r>
              <a:rPr lang="en-US" sz="2400" dirty="0" smtClean="0"/>
              <a:t>Guidelines</a:t>
            </a:r>
            <a:endParaRPr lang="en-US" sz="2400" dirty="0"/>
          </a:p>
          <a:p>
            <a:r>
              <a:rPr lang="en-US" sz="2400" dirty="0"/>
              <a:t>Letters/e-mails sent to donors who contributed $250 or more at one </a:t>
            </a:r>
            <a:r>
              <a:rPr lang="en-US" sz="2400" dirty="0" smtClean="0"/>
              <a:t>time</a:t>
            </a:r>
            <a:endParaRPr lang="en-US" sz="2400" dirty="0"/>
          </a:p>
          <a:p>
            <a:r>
              <a:rPr lang="en-US" sz="2400" dirty="0"/>
              <a:t>The Conference has separate accounts under the control of the </a:t>
            </a:r>
            <a:r>
              <a:rPr lang="en-US" sz="2400" dirty="0" smtClean="0"/>
              <a:t>Conference</a:t>
            </a:r>
            <a:endParaRPr lang="en-US" sz="2400" dirty="0"/>
          </a:p>
          <a:p>
            <a:pPr marL="0" indent="0">
              <a:spcBef>
                <a:spcPts val="24"/>
              </a:spcBef>
              <a:buNone/>
            </a:pPr>
            <a:endParaRPr lang="en-US" sz="1800" dirty="0">
              <a:latin typeface="Arial" pitchFamily="34" charset="0"/>
              <a:cs typeface="Arial" pitchFamily="34" charset="0"/>
            </a:endParaRP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1335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Audit – Financial Review (cont’d)</a:t>
            </a:r>
            <a:endParaRPr lang="en-US" sz="2000" dirty="0"/>
          </a:p>
        </p:txBody>
      </p:sp>
      <p:sp>
        <p:nvSpPr>
          <p:cNvPr id="3" name="Content Placeholder 2"/>
          <p:cNvSpPr>
            <a:spLocks noGrp="1"/>
          </p:cNvSpPr>
          <p:nvPr>
            <p:ph idx="1"/>
          </p:nvPr>
        </p:nvSpPr>
        <p:spPr/>
        <p:txBody>
          <a:bodyPr>
            <a:normAutofit/>
          </a:bodyPr>
          <a:lstStyle/>
          <a:p>
            <a:pPr marL="0" indent="0">
              <a:buNone/>
            </a:pPr>
            <a:r>
              <a:rPr lang="en-US" altLang="en-US" sz="2400" dirty="0" smtClean="0">
                <a:solidFill>
                  <a:srgbClr val="002060"/>
                </a:solidFill>
                <a:latin typeface="Arial" charset="0"/>
              </a:rPr>
              <a:t>Needed for the Financial Review</a:t>
            </a:r>
          </a:p>
          <a:p>
            <a:r>
              <a:rPr lang="en-US" altLang="en-US" sz="2400" dirty="0" smtClean="0">
                <a:solidFill>
                  <a:srgbClr val="002060"/>
                </a:solidFill>
                <a:latin typeface="Arial" charset="0"/>
              </a:rPr>
              <a:t>Sample </a:t>
            </a:r>
            <a:r>
              <a:rPr lang="en-US" altLang="en-US" sz="2400" dirty="0">
                <a:solidFill>
                  <a:srgbClr val="002060"/>
                </a:solidFill>
                <a:latin typeface="Arial" charset="0"/>
              </a:rPr>
              <a:t>from each quarter</a:t>
            </a:r>
          </a:p>
          <a:p>
            <a:r>
              <a:rPr lang="en-US" altLang="en-US" sz="2400" dirty="0">
                <a:solidFill>
                  <a:srgbClr val="002060"/>
                </a:solidFill>
              </a:rPr>
              <a:t>Conference Financial Statement</a:t>
            </a:r>
          </a:p>
          <a:p>
            <a:r>
              <a:rPr lang="en-US" altLang="en-US" sz="2400" dirty="0">
                <a:solidFill>
                  <a:srgbClr val="002060"/>
                </a:solidFill>
              </a:rPr>
              <a:t>Bank Statement</a:t>
            </a:r>
          </a:p>
          <a:p>
            <a:r>
              <a:rPr lang="en-US" altLang="en-US" sz="2400" dirty="0">
                <a:solidFill>
                  <a:srgbClr val="002060"/>
                </a:solidFill>
              </a:rPr>
              <a:t>Reconciliation page</a:t>
            </a:r>
          </a:p>
          <a:p>
            <a:r>
              <a:rPr lang="en-US" altLang="en-US" sz="2400" dirty="0">
                <a:solidFill>
                  <a:srgbClr val="002060"/>
                </a:solidFill>
              </a:rPr>
              <a:t>Count sheets and deposit slips for the month</a:t>
            </a:r>
          </a:p>
          <a:p>
            <a:r>
              <a:rPr lang="en-US" altLang="en-US" sz="2400" dirty="0">
                <a:solidFill>
                  <a:srgbClr val="002060"/>
                </a:solidFill>
              </a:rPr>
              <a:t>Case worksheets for the month.</a:t>
            </a:r>
            <a:endParaRPr lang="en-US" altLang="en-US" sz="2400" dirty="0">
              <a:solidFill>
                <a:schemeClr val="tx2"/>
              </a:solidFill>
            </a:endParaRPr>
          </a:p>
          <a:p>
            <a:pPr marL="0" indent="0">
              <a:spcBef>
                <a:spcPts val="24"/>
              </a:spcBef>
              <a:buNone/>
            </a:pPr>
            <a:endParaRPr lang="en-US" sz="1800" dirty="0">
              <a:latin typeface="Arial" pitchFamily="34" charset="0"/>
              <a:cs typeface="Arial" pitchFamily="34" charset="0"/>
            </a:endParaRPr>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9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1143000"/>
          </a:xfrm>
        </p:spPr>
        <p:txBody>
          <a:bodyPr/>
          <a:lstStyle/>
          <a:p>
            <a:r>
              <a:rPr lang="en-US" dirty="0" smtClean="0"/>
              <a:t>Office</a:t>
            </a:r>
            <a:r>
              <a:rPr lang="en-US" dirty="0" smtClean="0">
                <a:solidFill>
                  <a:srgbClr val="FFFF00"/>
                </a:solidFill>
              </a:rPr>
              <a:t> of the Treasurer</a:t>
            </a:r>
            <a:endParaRPr lang="en-US" dirty="0">
              <a:solidFill>
                <a:srgbClr val="FFFF00"/>
              </a:solidFill>
            </a:endParaRPr>
          </a:p>
        </p:txBody>
      </p:sp>
      <p:sp>
        <p:nvSpPr>
          <p:cNvPr id="3" name="Content Placeholder 2"/>
          <p:cNvSpPr>
            <a:spLocks noGrp="1"/>
          </p:cNvSpPr>
          <p:nvPr>
            <p:ph idx="1"/>
          </p:nvPr>
        </p:nvSpPr>
        <p:spPr>
          <a:xfrm>
            <a:off x="457200" y="1219200"/>
            <a:ext cx="8382000" cy="5410200"/>
          </a:xfrm>
        </p:spPr>
        <p:txBody>
          <a:bodyPr>
            <a:noAutofit/>
          </a:bodyPr>
          <a:lstStyle/>
          <a:p>
            <a:pPr marL="0" indent="0">
              <a:buNone/>
            </a:pPr>
            <a:r>
              <a:rPr lang="en-GB" sz="2800" b="1" dirty="0" smtClean="0"/>
              <a:t>The Spirituality of Handling Money</a:t>
            </a:r>
          </a:p>
          <a:p>
            <a:r>
              <a:rPr lang="en-US" sz="2000" dirty="0"/>
              <a:t>“Money makes the world go round.”  </a:t>
            </a:r>
            <a:endParaRPr lang="en-US" sz="2000" dirty="0" smtClean="0"/>
          </a:p>
          <a:p>
            <a:r>
              <a:rPr lang="en-US" sz="2000" dirty="0" smtClean="0"/>
              <a:t>“</a:t>
            </a:r>
            <a:r>
              <a:rPr lang="en-US" sz="2000" dirty="0"/>
              <a:t>You can’t do anything without money.”  </a:t>
            </a:r>
            <a:endParaRPr lang="en-US" sz="2000" dirty="0" smtClean="0"/>
          </a:p>
          <a:p>
            <a:r>
              <a:rPr lang="en-US" sz="2000" dirty="0" smtClean="0"/>
              <a:t>“</a:t>
            </a:r>
            <a:r>
              <a:rPr lang="en-US" sz="2000" dirty="0"/>
              <a:t>Money is an instrument of the devil.” </a:t>
            </a:r>
            <a:endParaRPr lang="en-US" sz="2000" dirty="0" smtClean="0"/>
          </a:p>
          <a:p>
            <a:r>
              <a:rPr lang="en-US" sz="2000" dirty="0"/>
              <a:t>work of the Society </a:t>
            </a:r>
            <a:r>
              <a:rPr lang="en-US" sz="2000" dirty="0" smtClean="0"/>
              <a:t>requires money</a:t>
            </a:r>
          </a:p>
          <a:p>
            <a:r>
              <a:rPr lang="en-US" sz="2000" dirty="0" smtClean="0"/>
              <a:t>God </a:t>
            </a:r>
            <a:r>
              <a:rPr lang="en-US" sz="2000" dirty="0"/>
              <a:t>expects us to be good ministers and dispensers of the ministries to which He called </a:t>
            </a:r>
            <a:r>
              <a:rPr lang="en-US" sz="2000" dirty="0" smtClean="0"/>
              <a:t>us</a:t>
            </a:r>
          </a:p>
          <a:p>
            <a:r>
              <a:rPr lang="en-US" sz="2000" dirty="0"/>
              <a:t>includes </a:t>
            </a:r>
            <a:r>
              <a:rPr lang="en-US" sz="2000" dirty="0" smtClean="0"/>
              <a:t>solicitation </a:t>
            </a:r>
            <a:r>
              <a:rPr lang="en-US" sz="2000" dirty="0"/>
              <a:t>and management of </a:t>
            </a:r>
            <a:r>
              <a:rPr lang="en-US" sz="2000" dirty="0" smtClean="0"/>
              <a:t>funds </a:t>
            </a:r>
            <a:r>
              <a:rPr lang="en-US" sz="2000" dirty="0"/>
              <a:t>needed to </a:t>
            </a:r>
            <a:r>
              <a:rPr lang="en-US" sz="2000" dirty="0" smtClean="0"/>
              <a:t>operate</a:t>
            </a:r>
          </a:p>
          <a:p>
            <a:r>
              <a:rPr lang="en-US" sz="2000" dirty="0"/>
              <a:t>As Treasurers of Conferences, you are expected to fulfill God’s Will in managing the funds of the Society. </a:t>
            </a:r>
            <a:endParaRPr lang="en-US" sz="2000" dirty="0" smtClean="0"/>
          </a:p>
          <a:p>
            <a:r>
              <a:rPr lang="en-US" sz="2000" dirty="0"/>
              <a:t>Pray regularly, asking God to guide you in fulfilling the role He </a:t>
            </a:r>
            <a:r>
              <a:rPr lang="en-US" sz="2000" dirty="0" smtClean="0"/>
              <a:t>has </a:t>
            </a:r>
            <a:r>
              <a:rPr lang="en-US" sz="2000" dirty="0"/>
              <a:t>chosen you to fulfill.</a:t>
            </a: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21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Audit – Financial Review (cont’d)</a:t>
            </a:r>
            <a:endParaRPr lang="en-US" sz="2000" dirty="0"/>
          </a:p>
        </p:txBody>
      </p:sp>
      <p:sp>
        <p:nvSpPr>
          <p:cNvPr id="3" name="Content Placeholder 2"/>
          <p:cNvSpPr>
            <a:spLocks noGrp="1"/>
          </p:cNvSpPr>
          <p:nvPr>
            <p:ph idx="1"/>
          </p:nvPr>
        </p:nvSpPr>
        <p:spPr/>
        <p:txBody>
          <a:bodyPr>
            <a:normAutofit lnSpcReduction="10000"/>
          </a:bodyPr>
          <a:lstStyle/>
          <a:p>
            <a:pPr marL="0" indent="0">
              <a:spcBef>
                <a:spcPct val="30000"/>
              </a:spcBef>
              <a:spcAft>
                <a:spcPct val="30000"/>
              </a:spcAft>
              <a:buNone/>
              <a:defRPr/>
            </a:pPr>
            <a:r>
              <a:rPr lang="en-US" sz="2400" dirty="0" smtClean="0">
                <a:latin typeface="Arial" pitchFamily="34" charset="0"/>
                <a:cs typeface="Arial" pitchFamily="34" charset="0"/>
              </a:rPr>
              <a:t>Looking For</a:t>
            </a:r>
          </a:p>
          <a:p>
            <a:pPr>
              <a:spcBef>
                <a:spcPct val="30000"/>
              </a:spcBef>
              <a:spcAft>
                <a:spcPct val="30000"/>
              </a:spcAft>
              <a:defRPr/>
            </a:pPr>
            <a:r>
              <a:rPr lang="en-US" sz="2400" dirty="0" smtClean="0">
                <a:latin typeface="Arial" pitchFamily="34" charset="0"/>
                <a:cs typeface="Arial" pitchFamily="34" charset="0"/>
              </a:rPr>
              <a:t>Bank </a:t>
            </a:r>
            <a:r>
              <a:rPr lang="en-US" sz="2400" dirty="0">
                <a:latin typeface="Arial" pitchFamily="34" charset="0"/>
                <a:cs typeface="Arial" pitchFamily="34" charset="0"/>
              </a:rPr>
              <a:t>statement deposits match financial report</a:t>
            </a:r>
          </a:p>
          <a:p>
            <a:pPr>
              <a:spcBef>
                <a:spcPct val="30000"/>
              </a:spcBef>
              <a:spcAft>
                <a:spcPct val="30000"/>
              </a:spcAft>
              <a:defRPr/>
            </a:pPr>
            <a:r>
              <a:rPr lang="en-US" sz="2400" dirty="0">
                <a:latin typeface="Arial" pitchFamily="34" charset="0"/>
                <a:cs typeface="Arial" pitchFamily="34" charset="0"/>
              </a:rPr>
              <a:t>Reconciled balance </a:t>
            </a:r>
            <a:r>
              <a:rPr lang="en-US" sz="2400" dirty="0" smtClean="0">
                <a:latin typeface="Arial" pitchFamily="34" charset="0"/>
                <a:cs typeface="Arial" pitchFamily="34" charset="0"/>
              </a:rPr>
              <a:t>matches </a:t>
            </a:r>
            <a:r>
              <a:rPr lang="en-US" sz="2400" dirty="0">
                <a:latin typeface="Arial" pitchFamily="34" charset="0"/>
                <a:cs typeface="Arial" pitchFamily="34" charset="0"/>
              </a:rPr>
              <a:t>financial report</a:t>
            </a:r>
          </a:p>
          <a:p>
            <a:pPr>
              <a:spcBef>
                <a:spcPct val="30000"/>
              </a:spcBef>
              <a:spcAft>
                <a:spcPct val="30000"/>
              </a:spcAft>
              <a:defRPr/>
            </a:pPr>
            <a:r>
              <a:rPr lang="en-US" sz="2400" dirty="0">
                <a:latin typeface="Arial" pitchFamily="34" charset="0"/>
                <a:cs typeface="Arial" pitchFamily="34" charset="0"/>
              </a:rPr>
              <a:t>Deposit slip, count and bank statement </a:t>
            </a:r>
            <a:r>
              <a:rPr lang="en-US" sz="2400" dirty="0" smtClean="0">
                <a:latin typeface="Arial" pitchFamily="34" charset="0"/>
                <a:cs typeface="Arial" pitchFamily="34" charset="0"/>
              </a:rPr>
              <a:t>matches</a:t>
            </a:r>
            <a:endParaRPr lang="en-US" sz="2400" dirty="0">
              <a:latin typeface="Arial" pitchFamily="34" charset="0"/>
              <a:cs typeface="Arial" pitchFamily="34" charset="0"/>
            </a:endParaRPr>
          </a:p>
          <a:p>
            <a:pPr>
              <a:spcBef>
                <a:spcPct val="30000"/>
              </a:spcBef>
              <a:spcAft>
                <a:spcPct val="30000"/>
              </a:spcAft>
              <a:defRPr/>
            </a:pPr>
            <a:r>
              <a:rPr lang="en-US" sz="2400" dirty="0">
                <a:latin typeface="Arial" pitchFamily="34" charset="0"/>
                <a:cs typeface="Arial" pitchFamily="34" charset="0"/>
              </a:rPr>
              <a:t>Check amount on statement </a:t>
            </a:r>
            <a:r>
              <a:rPr lang="en-US" sz="2400" dirty="0" smtClean="0">
                <a:latin typeface="Arial" pitchFamily="34" charset="0"/>
                <a:cs typeface="Arial" pitchFamily="34" charset="0"/>
              </a:rPr>
              <a:t>matches </a:t>
            </a:r>
            <a:r>
              <a:rPr lang="en-US" sz="2400" dirty="0">
                <a:latin typeface="Arial" pitchFamily="34" charset="0"/>
                <a:cs typeface="Arial" pitchFamily="34" charset="0"/>
              </a:rPr>
              <a:t>actual check</a:t>
            </a:r>
          </a:p>
          <a:p>
            <a:pPr>
              <a:spcBef>
                <a:spcPct val="30000"/>
              </a:spcBef>
              <a:spcAft>
                <a:spcPct val="30000"/>
              </a:spcAft>
              <a:defRPr/>
            </a:pPr>
            <a:r>
              <a:rPr lang="en-US" sz="2400" dirty="0">
                <a:latin typeface="Arial" pitchFamily="34" charset="0"/>
                <a:cs typeface="Arial" pitchFamily="34" charset="0"/>
              </a:rPr>
              <a:t>Expense category </a:t>
            </a:r>
            <a:r>
              <a:rPr lang="en-US" sz="2400" dirty="0" smtClean="0">
                <a:latin typeface="Arial" pitchFamily="34" charset="0"/>
                <a:cs typeface="Arial" pitchFamily="34" charset="0"/>
              </a:rPr>
              <a:t>is correct</a:t>
            </a:r>
            <a:endParaRPr lang="en-US" sz="2400" dirty="0">
              <a:latin typeface="Arial" pitchFamily="34" charset="0"/>
              <a:cs typeface="Arial" pitchFamily="34" charset="0"/>
            </a:endParaRPr>
          </a:p>
          <a:p>
            <a:pPr>
              <a:spcBef>
                <a:spcPct val="30000"/>
              </a:spcBef>
              <a:spcAft>
                <a:spcPct val="30000"/>
              </a:spcAft>
              <a:defRPr/>
            </a:pPr>
            <a:r>
              <a:rPr lang="en-US" sz="2400" dirty="0">
                <a:latin typeface="Arial" pitchFamily="34" charset="0"/>
                <a:cs typeface="Arial" pitchFamily="34" charset="0"/>
              </a:rPr>
              <a:t>When did check clear </a:t>
            </a:r>
            <a:r>
              <a:rPr lang="en-US" sz="2400" dirty="0" smtClean="0">
                <a:latin typeface="Arial" pitchFamily="34" charset="0"/>
                <a:cs typeface="Arial" pitchFamily="34" charset="0"/>
              </a:rPr>
              <a:t>the bank</a:t>
            </a:r>
            <a:endParaRPr lang="en-US" sz="2400" dirty="0">
              <a:latin typeface="Arial" pitchFamily="34" charset="0"/>
              <a:cs typeface="Arial" pitchFamily="34" charset="0"/>
            </a:endParaRPr>
          </a:p>
          <a:p>
            <a:pPr>
              <a:spcBef>
                <a:spcPct val="30000"/>
              </a:spcBef>
              <a:spcAft>
                <a:spcPct val="30000"/>
              </a:spcAft>
              <a:defRPr/>
            </a:pPr>
            <a:r>
              <a:rPr lang="en-US" sz="2400" dirty="0">
                <a:latin typeface="Arial" pitchFamily="34" charset="0"/>
                <a:cs typeface="Arial" pitchFamily="34" charset="0"/>
              </a:rPr>
              <a:t>Proper supporting documentation</a:t>
            </a:r>
          </a:p>
          <a:p>
            <a:pPr marL="0" indent="0">
              <a:spcBef>
                <a:spcPts val="24"/>
              </a:spcBef>
              <a:buNone/>
            </a:pPr>
            <a:endParaRPr lang="en-US" sz="1800" dirty="0">
              <a:latin typeface="Arial" pitchFamily="34" charset="0"/>
              <a:cs typeface="Arial" pitchFamily="34" charset="0"/>
            </a:endParaRPr>
          </a:p>
          <a:p>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574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Conference Annual Report (CAR)</a:t>
            </a:r>
            <a:endParaRPr lang="en-US" sz="2000" dirty="0"/>
          </a:p>
        </p:txBody>
      </p:sp>
      <p:sp>
        <p:nvSpPr>
          <p:cNvPr id="3" name="Content Placeholder 2"/>
          <p:cNvSpPr>
            <a:spLocks noGrp="1"/>
          </p:cNvSpPr>
          <p:nvPr>
            <p:ph idx="1"/>
          </p:nvPr>
        </p:nvSpPr>
        <p:spPr/>
        <p:txBody>
          <a:bodyPr>
            <a:normAutofit/>
          </a:bodyPr>
          <a:lstStyle/>
          <a:p>
            <a:pPr marL="0" indent="0" algn="ctr">
              <a:buNone/>
            </a:pPr>
            <a:r>
              <a:rPr lang="en-US" sz="2400" b="1" u="sng" dirty="0"/>
              <a:t>Treasurer’s Report (includes Receipts and Expenses from Conference, Stores and Special Works)</a:t>
            </a:r>
          </a:p>
          <a:p>
            <a:pPr marL="0" indent="0">
              <a:spcBef>
                <a:spcPts val="24"/>
              </a:spcBef>
              <a:buNone/>
            </a:pPr>
            <a:endParaRPr lang="en-US" sz="1800" dirty="0">
              <a:latin typeface="Arial" pitchFamily="34" charset="0"/>
              <a:cs typeface="Arial" pitchFamily="34" charset="0"/>
            </a:endParaRPr>
          </a:p>
          <a:p>
            <a:endParaRPr lang="en-US" dirty="0" smtClean="0"/>
          </a:p>
          <a:p>
            <a:pPr marL="0" indent="0" algn="ctr">
              <a:buNone/>
            </a:pPr>
            <a:r>
              <a:rPr lang="en-US" sz="2400" b="1" dirty="0"/>
              <a:t>Receipts (Please round all figures to the nearest dollar)                          </a:t>
            </a:r>
            <a:endParaRPr lang="en-US" sz="2400" b="1" u="sng" dirty="0"/>
          </a:p>
          <a:p>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477711483"/>
              </p:ext>
            </p:extLst>
          </p:nvPr>
        </p:nvGraphicFramePr>
        <p:xfrm>
          <a:off x="381000" y="2438400"/>
          <a:ext cx="8229600" cy="914400"/>
        </p:xfrm>
        <a:graphic>
          <a:graphicData uri="http://schemas.openxmlformats.org/drawingml/2006/table">
            <a:tbl>
              <a:tblPr firstRow="1" firstCol="1" lastRow="1" lastCol="1" bandRow="1" bandCol="1">
                <a:tableStyleId>{5C22544A-7EE6-4342-B048-85BDC9FD1C3A}</a:tableStyleId>
              </a:tblPr>
              <a:tblGrid>
                <a:gridCol w="6385035"/>
                <a:gridCol w="1844565"/>
              </a:tblGrid>
              <a:tr h="304800">
                <a:tc>
                  <a:txBody>
                    <a:bodyPr/>
                    <a:lstStyle/>
                    <a:p>
                      <a:pPr marL="0" marR="0" algn="l">
                        <a:spcBef>
                          <a:spcPts val="0"/>
                        </a:spcBef>
                        <a:spcAft>
                          <a:spcPts val="0"/>
                        </a:spcAft>
                      </a:pPr>
                      <a:r>
                        <a:rPr lang="en-US" sz="800" u="none" strike="noStrike">
                          <a:effectLst/>
                        </a:rPr>
                        <a:t>Last Year’s Ending Balance (Required)</a:t>
                      </a:r>
                      <a:endParaRPr lang="en-US" sz="1000" b="1" u="sng">
                        <a:effectLst/>
                        <a:latin typeface="Times New Roman"/>
                        <a:cs typeface="Times New Roman"/>
                      </a:endParaRPr>
                    </a:p>
                  </a:txBody>
                  <a:tcPr marL="68580" marR="68580" marT="0" marB="0"/>
                </a:tc>
                <a:tc>
                  <a:txBody>
                    <a:bodyPr/>
                    <a:lstStyle/>
                    <a:p>
                      <a:pPr marL="0" marR="0" algn="l">
                        <a:spcBef>
                          <a:spcPts val="0"/>
                        </a:spcBef>
                        <a:spcAft>
                          <a:spcPts val="0"/>
                        </a:spcAft>
                      </a:pPr>
                      <a:r>
                        <a:rPr lang="en-US" sz="800" u="none" strike="noStrike" cap="small">
                          <a:effectLst/>
                        </a:rPr>
                        <a:t> $</a:t>
                      </a:r>
                      <a:endParaRPr lang="en-US" sz="1000" b="1" u="sng">
                        <a:effectLst/>
                        <a:latin typeface="Times New Roman"/>
                        <a:cs typeface="Times New Roman"/>
                      </a:endParaRPr>
                    </a:p>
                  </a:txBody>
                  <a:tcPr marL="68580" marR="68580" marT="0" marB="0"/>
                </a:tc>
              </a:tr>
              <a:tr h="304800">
                <a:tc>
                  <a:txBody>
                    <a:bodyPr/>
                    <a:lstStyle/>
                    <a:p>
                      <a:pPr marL="0" marR="0" algn="l">
                        <a:spcBef>
                          <a:spcPts val="0"/>
                        </a:spcBef>
                        <a:spcAft>
                          <a:spcPts val="0"/>
                        </a:spcAft>
                      </a:pPr>
                      <a:r>
                        <a:rPr lang="en-US" sz="800" u="none" strike="noStrike">
                          <a:effectLst/>
                        </a:rPr>
                        <a:t>Adjustments to Last Year’s Ending Balance – attach an explanation</a:t>
                      </a:r>
                      <a:endParaRPr lang="en-US" sz="1000" b="1" u="sng">
                        <a:effectLst/>
                        <a:latin typeface="Times New Roman"/>
                        <a:cs typeface="Times New Roman"/>
                      </a:endParaRPr>
                    </a:p>
                  </a:txBody>
                  <a:tcPr marL="68580" marR="68580" marT="0" marB="0"/>
                </a:tc>
                <a:tc>
                  <a:txBody>
                    <a:bodyPr/>
                    <a:lstStyle/>
                    <a:p>
                      <a:pPr marL="0" marR="0" algn="l">
                        <a:spcBef>
                          <a:spcPts val="0"/>
                        </a:spcBef>
                        <a:spcAft>
                          <a:spcPts val="0"/>
                        </a:spcAft>
                      </a:pPr>
                      <a:r>
                        <a:rPr lang="en-US" sz="800" u="none" strike="noStrike" cap="small">
                          <a:effectLst/>
                        </a:rPr>
                        <a:t> $</a:t>
                      </a:r>
                      <a:endParaRPr lang="en-US" sz="1000" b="1" u="sng">
                        <a:effectLst/>
                        <a:latin typeface="Times New Roman"/>
                        <a:cs typeface="Times New Roman"/>
                      </a:endParaRPr>
                    </a:p>
                  </a:txBody>
                  <a:tcPr marL="68580" marR="68580" marT="0" marB="0"/>
                </a:tc>
              </a:tr>
              <a:tr h="304800">
                <a:tc>
                  <a:txBody>
                    <a:bodyPr/>
                    <a:lstStyle/>
                    <a:p>
                      <a:pPr marL="0" marR="0" algn="l">
                        <a:spcBef>
                          <a:spcPts val="0"/>
                        </a:spcBef>
                        <a:spcAft>
                          <a:spcPts val="0"/>
                        </a:spcAft>
                      </a:pPr>
                      <a:r>
                        <a:rPr lang="en-US" sz="800" u="none" strike="noStrike">
                          <a:effectLst/>
                        </a:rPr>
                        <a:t>Beginning Balance (Required)</a:t>
                      </a:r>
                      <a:endParaRPr lang="en-US" sz="1000" b="1" u="sng">
                        <a:effectLst/>
                        <a:latin typeface="Times New Roman"/>
                        <a:cs typeface="Times New Roman"/>
                      </a:endParaRPr>
                    </a:p>
                  </a:txBody>
                  <a:tcPr marL="68580" marR="68580" marT="0" marB="0"/>
                </a:tc>
                <a:tc>
                  <a:txBody>
                    <a:bodyPr/>
                    <a:lstStyle/>
                    <a:p>
                      <a:pPr marL="0" marR="0" algn="l">
                        <a:spcBef>
                          <a:spcPts val="0"/>
                        </a:spcBef>
                        <a:spcAft>
                          <a:spcPts val="0"/>
                        </a:spcAft>
                      </a:pPr>
                      <a:r>
                        <a:rPr lang="en-US" sz="800" u="none" strike="noStrike" cap="small" dirty="0">
                          <a:effectLst/>
                        </a:rPr>
                        <a:t> $</a:t>
                      </a:r>
                      <a:endParaRPr lang="en-US" sz="1000" b="1" u="sng" dirty="0">
                        <a:effectLst/>
                        <a:latin typeface="Times New Roman"/>
                        <a:cs typeface="Times New Roman"/>
                      </a:endParaRPr>
                    </a:p>
                  </a:txBody>
                  <a:tcPr marL="68580" marR="68580" marT="0" marB="0"/>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69358336"/>
              </p:ext>
            </p:extLst>
          </p:nvPr>
        </p:nvGraphicFramePr>
        <p:xfrm>
          <a:off x="381000" y="3810000"/>
          <a:ext cx="8229600" cy="2286000"/>
        </p:xfrm>
        <a:graphic>
          <a:graphicData uri="http://schemas.openxmlformats.org/drawingml/2006/table">
            <a:tbl>
              <a:tblPr>
                <a:tableStyleId>{5C22544A-7EE6-4342-B048-85BDC9FD1C3A}</a:tableStyleId>
              </a:tblPr>
              <a:tblGrid>
                <a:gridCol w="3138914"/>
                <a:gridCol w="1543445"/>
                <a:gridCol w="1702676"/>
                <a:gridCol w="1844565"/>
              </a:tblGrid>
              <a:tr h="190500">
                <a:tc>
                  <a:txBody>
                    <a:bodyPr/>
                    <a:lstStyle/>
                    <a:p>
                      <a:pPr marL="0" marR="0" lvl="0" indent="0">
                        <a:spcBef>
                          <a:spcPts val="0"/>
                        </a:spcBef>
                        <a:spcAft>
                          <a:spcPts val="0"/>
                        </a:spcAft>
                        <a:buFont typeface="+mj-lt"/>
                        <a:buNone/>
                        <a:tabLst>
                          <a:tab pos="457200" algn="l"/>
                        </a:tabLst>
                      </a:pPr>
                      <a:r>
                        <a:rPr lang="en-US" sz="800" dirty="0" smtClean="0">
                          <a:effectLst/>
                        </a:rPr>
                        <a:t>        1.      Donations </a:t>
                      </a:r>
                      <a:r>
                        <a:rPr lang="en-US" sz="800" dirty="0">
                          <a:effectLst/>
                        </a:rPr>
                        <a:t>from Members</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rowSpan="11">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c rowSpan="11">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r>
              <a:tr h="190500">
                <a:tc>
                  <a:txBody>
                    <a:bodyPr/>
                    <a:lstStyle/>
                    <a:p>
                      <a:pPr marL="0" marR="0" lvl="0" indent="0">
                        <a:spcBef>
                          <a:spcPts val="0"/>
                        </a:spcBef>
                        <a:spcAft>
                          <a:spcPts val="0"/>
                        </a:spcAft>
                        <a:buFont typeface="+mj-lt"/>
                        <a:buNone/>
                        <a:tabLst>
                          <a:tab pos="457200" algn="l"/>
                        </a:tabLst>
                      </a:pPr>
                      <a:r>
                        <a:rPr lang="en-US" sz="800" dirty="0" smtClean="0">
                          <a:effectLst/>
                        </a:rPr>
                        <a:t>        2.      Church/Poor </a:t>
                      </a:r>
                      <a:r>
                        <a:rPr lang="en-US" sz="800" dirty="0">
                          <a:effectLst/>
                        </a:rPr>
                        <a:t>Box Collections</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dirty="0">
                          <a:effectLst/>
                        </a:rPr>
                        <a:t>3A.   Fund Raising - Special Works</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3B.   Fund Raising - Stores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3C.   Fund Raising - Special Events/Other</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4.     Other SVdP Contributions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5A.   Other – Qualified Government Grants Only</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5B.   Other - Disaster Funds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5C.   Other - Capital Campaign Funds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5D.   Other - Other Restricted Funds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a:txBody>
                    <a:bodyPr/>
                    <a:lstStyle/>
                    <a:p>
                      <a:pPr marL="217170" marR="0">
                        <a:spcBef>
                          <a:spcPts val="0"/>
                        </a:spcBef>
                        <a:spcAft>
                          <a:spcPts val="0"/>
                        </a:spcAft>
                      </a:pPr>
                      <a:r>
                        <a:rPr lang="en-US" sz="800">
                          <a:effectLst/>
                        </a:rPr>
                        <a:t>5E.   Other - Misc. Receipts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90500">
                <a:tc gridSpan="3">
                  <a:txBody>
                    <a:bodyPr/>
                    <a:lstStyle/>
                    <a:p>
                      <a:pPr marL="0" marR="0">
                        <a:spcBef>
                          <a:spcPts val="0"/>
                        </a:spcBef>
                        <a:spcAft>
                          <a:spcPts val="0"/>
                        </a:spcAft>
                      </a:pPr>
                      <a:r>
                        <a:rPr lang="en-US" sz="800">
                          <a:effectLst/>
                        </a:rPr>
                        <a:t>Total Receipts (1 thru 5E)</a:t>
                      </a:r>
                      <a:endParaRPr lang="en-US" sz="120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800" cap="small" dirty="0">
                          <a:effectLst/>
                        </a:rPr>
                        <a:t>+ $</a:t>
                      </a:r>
                      <a:endParaRPr lang="en-US" sz="1200" dirty="0">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9555512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a:bodyPr>
          <a:lstStyle/>
          <a:p>
            <a:pPr marL="0" indent="0" algn="ctr">
              <a:buNone/>
            </a:pPr>
            <a:r>
              <a:rPr lang="en-US" sz="2400" b="1" dirty="0"/>
              <a:t> </a:t>
            </a:r>
            <a:r>
              <a:rPr lang="en-US" sz="2400" b="1" dirty="0" smtClean="0"/>
              <a:t>Expenses </a:t>
            </a:r>
            <a:r>
              <a:rPr lang="en-US" sz="2400" b="1" dirty="0"/>
              <a:t>(Please round all figures to the nearest dollar)</a:t>
            </a:r>
          </a:p>
          <a:p>
            <a:pPr marL="0" indent="0">
              <a:spcBef>
                <a:spcPts val="24"/>
              </a:spcBef>
              <a:buNone/>
            </a:pPr>
            <a:endParaRPr lang="en-US" sz="1800" dirty="0">
              <a:latin typeface="Arial" pitchFamily="34" charset="0"/>
              <a:cs typeface="Arial" pitchFamily="34" charset="0"/>
            </a:endParaRP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900263217"/>
              </p:ext>
            </p:extLst>
          </p:nvPr>
        </p:nvGraphicFramePr>
        <p:xfrm>
          <a:off x="604837" y="2209808"/>
          <a:ext cx="7929563" cy="3231127"/>
        </p:xfrm>
        <a:graphic>
          <a:graphicData uri="http://schemas.openxmlformats.org/drawingml/2006/table">
            <a:tbl>
              <a:tblPr>
                <a:tableStyleId>{5C22544A-7EE6-4342-B048-85BDC9FD1C3A}</a:tableStyleId>
              </a:tblPr>
              <a:tblGrid>
                <a:gridCol w="3007765"/>
                <a:gridCol w="1503883"/>
                <a:gridCol w="1640599"/>
                <a:gridCol w="1777316"/>
              </a:tblGrid>
              <a:tr h="186657">
                <a:tc>
                  <a:txBody>
                    <a:bodyPr/>
                    <a:lstStyle/>
                    <a:p>
                      <a:pPr marL="0" marR="0" lvl="0" indent="0">
                        <a:spcBef>
                          <a:spcPts val="0"/>
                        </a:spcBef>
                        <a:spcAft>
                          <a:spcPts val="0"/>
                        </a:spcAft>
                        <a:buFont typeface="+mj-lt"/>
                        <a:buNone/>
                      </a:pPr>
                      <a:r>
                        <a:rPr lang="en-US" sz="800" dirty="0" smtClean="0">
                          <a:effectLst/>
                        </a:rPr>
                        <a:t>        6.       Those </a:t>
                      </a:r>
                      <a:r>
                        <a:rPr lang="en-US" sz="800" dirty="0">
                          <a:effectLst/>
                        </a:rPr>
                        <a:t>We Serve</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rowSpan="4">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c rowSpan="14">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r>
              <a:tr h="186657">
                <a:tc>
                  <a:txBody>
                    <a:bodyPr/>
                    <a:lstStyle/>
                    <a:p>
                      <a:pPr marL="0" marR="0" lvl="0" indent="0">
                        <a:spcBef>
                          <a:spcPts val="0"/>
                        </a:spcBef>
                        <a:spcAft>
                          <a:spcPts val="0"/>
                        </a:spcAft>
                        <a:buFont typeface="+mj-lt"/>
                        <a:buNone/>
                      </a:pPr>
                      <a:r>
                        <a:rPr lang="en-US" sz="800" dirty="0" smtClean="0">
                          <a:effectLst/>
                        </a:rPr>
                        <a:t>        7.       Disaster </a:t>
                      </a:r>
                      <a:r>
                        <a:rPr lang="en-US" sz="800" dirty="0">
                          <a:effectLst/>
                        </a:rPr>
                        <a:t>Contributions</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8A    Domestic Twinning</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8B    International Twinning**</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gridSpan="2">
                  <a:txBody>
                    <a:bodyPr/>
                    <a:lstStyle/>
                    <a:p>
                      <a:pPr marL="0" marR="0">
                        <a:spcBef>
                          <a:spcPts val="0"/>
                        </a:spcBef>
                        <a:spcAft>
                          <a:spcPts val="0"/>
                        </a:spcAft>
                      </a:pPr>
                      <a:r>
                        <a:rPr lang="en-US" sz="800">
                          <a:effectLst/>
                        </a:rPr>
                        <a:t>    **Attach contact list for International Twinning Partners</a:t>
                      </a:r>
                      <a:endParaRPr lang="en-US" sz="1200">
                        <a:effectLst/>
                        <a:latin typeface="Arial"/>
                        <a:ea typeface="Times New Roman"/>
                        <a:cs typeface="Times New Roman"/>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c vMerge="1">
                  <a:txBody>
                    <a:bodyPr/>
                    <a:lstStyle/>
                    <a:p>
                      <a:endParaRPr lang="en-US"/>
                    </a:p>
                  </a:txBody>
                  <a:tcPr/>
                </a:tc>
              </a:tr>
              <a:tr h="186657">
                <a:tc gridSpan="2">
                  <a:txBody>
                    <a:bodyPr/>
                    <a:lstStyle/>
                    <a:p>
                      <a:pPr marL="0" marR="0">
                        <a:spcBef>
                          <a:spcPts val="0"/>
                        </a:spcBef>
                        <a:spcAft>
                          <a:spcPts val="0"/>
                        </a:spcAft>
                      </a:pPr>
                      <a:r>
                        <a:rPr lang="en-US" sz="800">
                          <a:effectLst/>
                        </a:rPr>
                        <a:t>Subtotal (A) (6 thru 8B)</a:t>
                      </a:r>
                      <a:endParaRPr lang="en-US" sz="1200">
                        <a:effectLst/>
                        <a:latin typeface="Arial"/>
                        <a:ea typeface="Times New Roman"/>
                        <a:cs typeface="Times New Roman"/>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r>
              <a:tr h="175450">
                <a:tc>
                  <a:txBody>
                    <a:bodyPr/>
                    <a:lstStyle/>
                    <a:p>
                      <a:pPr marL="0" marR="0" lvl="0" indent="0">
                        <a:spcBef>
                          <a:spcPts val="0"/>
                        </a:spcBef>
                        <a:spcAft>
                          <a:spcPts val="0"/>
                        </a:spcAft>
                        <a:buFont typeface="+mj-lt"/>
                        <a:buNone/>
                      </a:pPr>
                      <a:r>
                        <a:rPr lang="en-US" sz="800" dirty="0" smtClean="0">
                          <a:effectLst/>
                        </a:rPr>
                        <a:t>         9.      Solidarity </a:t>
                      </a:r>
                      <a:r>
                        <a:rPr lang="en-US" sz="800" dirty="0">
                          <a:effectLst/>
                        </a:rPr>
                        <a:t>Contributions (Dues/Tithing)</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rowSpan="7">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c vMerge="1">
                  <a:txBody>
                    <a:bodyPr/>
                    <a:lstStyle/>
                    <a:p>
                      <a:endParaRPr lang="en-US"/>
                    </a:p>
                  </a:txBody>
                  <a:tcPr/>
                </a:tc>
              </a:tr>
              <a:tr h="228600">
                <a:tc>
                  <a:txBody>
                    <a:bodyPr/>
                    <a:lstStyle/>
                    <a:p>
                      <a:pPr marL="0" marR="0" lvl="0" indent="0">
                        <a:spcBef>
                          <a:spcPts val="0"/>
                        </a:spcBef>
                        <a:spcAft>
                          <a:spcPts val="0"/>
                        </a:spcAft>
                        <a:buFont typeface="+mj-lt"/>
                        <a:buNone/>
                      </a:pPr>
                      <a:r>
                        <a:rPr lang="en-US" sz="800" dirty="0" smtClean="0">
                          <a:effectLst/>
                        </a:rPr>
                        <a:t>         10.    Contributions </a:t>
                      </a:r>
                      <a:r>
                        <a:rPr lang="en-US" sz="800" dirty="0">
                          <a:effectLst/>
                        </a:rPr>
                        <a:t>to Upper Councils</a:t>
                      </a:r>
                      <a:endParaRPr lang="en-US" sz="12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11A. Operating Expense - Special Works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11B. Operating Expense - Stores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11C. Operating Expense - Special Events</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11D. Operating Expense - Other</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a:txBody>
                    <a:bodyPr/>
                    <a:lstStyle/>
                    <a:p>
                      <a:pPr marL="228600" marR="0">
                        <a:spcBef>
                          <a:spcPts val="0"/>
                        </a:spcBef>
                        <a:spcAft>
                          <a:spcPts val="0"/>
                        </a:spcAft>
                      </a:pPr>
                      <a:r>
                        <a:rPr lang="en-US" sz="800">
                          <a:effectLst/>
                        </a:rPr>
                        <a:t>12.   Other</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c vMerge="1">
                  <a:txBody>
                    <a:bodyPr/>
                    <a:lstStyle/>
                    <a:p>
                      <a:endParaRPr lang="en-US"/>
                    </a:p>
                  </a:txBody>
                  <a:tcPr/>
                </a:tc>
              </a:tr>
              <a:tr h="186657">
                <a:tc gridSpan="2">
                  <a:txBody>
                    <a:bodyPr/>
                    <a:lstStyle/>
                    <a:p>
                      <a:pPr marL="0" marR="0">
                        <a:spcBef>
                          <a:spcPts val="0"/>
                        </a:spcBef>
                        <a:spcAft>
                          <a:spcPts val="0"/>
                        </a:spcAft>
                      </a:pPr>
                      <a:r>
                        <a:rPr lang="en-US" sz="800">
                          <a:effectLst/>
                        </a:rPr>
                        <a:t>Subtotal (B) (9 thru 12)</a:t>
                      </a:r>
                      <a:endParaRPr lang="en-US" sz="1200">
                        <a:effectLst/>
                        <a:latin typeface="Arial"/>
                        <a:ea typeface="Times New Roman"/>
                        <a:cs typeface="Times New Roman"/>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800" cap="small">
                          <a:effectLst/>
                        </a:rPr>
                        <a:t>$</a:t>
                      </a:r>
                      <a:endParaRPr lang="en-US" sz="1200">
                        <a:effectLst/>
                        <a:latin typeface="Arial"/>
                        <a:ea typeface="Times New Roman"/>
                        <a:cs typeface="Times New Roman"/>
                      </a:endParaRPr>
                    </a:p>
                  </a:txBody>
                  <a:tcPr marL="68580" marR="68580" marT="0" marB="0"/>
                </a:tc>
                <a:tc vMerge="1">
                  <a:txBody>
                    <a:bodyPr/>
                    <a:lstStyle/>
                    <a:p>
                      <a:endParaRPr lang="en-US"/>
                    </a:p>
                  </a:txBody>
                  <a:tcPr/>
                </a:tc>
              </a:tr>
              <a:tr h="186657">
                <a:tc gridSpan="2">
                  <a:txBody>
                    <a:bodyPr/>
                    <a:lstStyle/>
                    <a:p>
                      <a:pPr marL="0" marR="0">
                        <a:spcBef>
                          <a:spcPts val="0"/>
                        </a:spcBef>
                        <a:spcAft>
                          <a:spcPts val="0"/>
                        </a:spcAft>
                      </a:pPr>
                      <a:r>
                        <a:rPr lang="en-US" sz="800">
                          <a:effectLst/>
                        </a:rPr>
                        <a:t>Total Expenses (Subtotal A + Subtotal B)</a:t>
                      </a:r>
                      <a:endParaRPr lang="en-US" sz="1200">
                        <a:effectLst/>
                        <a:latin typeface="Arial"/>
                        <a:ea typeface="Times New Roman"/>
                        <a:cs typeface="Times New Roman"/>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800" cap="small">
                          <a:effectLst/>
                        </a:rPr>
                        <a:t>- $</a:t>
                      </a:r>
                      <a:endParaRPr lang="en-US" sz="1200">
                        <a:effectLst/>
                        <a:latin typeface="Arial"/>
                        <a:ea typeface="Times New Roman"/>
                        <a:cs typeface="Times New Roman"/>
                      </a:endParaRPr>
                    </a:p>
                  </a:txBody>
                  <a:tcPr marL="68580" marR="68580" marT="0" marB="0"/>
                </a:tc>
              </a:tr>
              <a:tr h="200268">
                <a:tc gridSpan="4">
                  <a:txBody>
                    <a:bodyPr/>
                    <a:lstStyle/>
                    <a:p>
                      <a:pPr marL="0" marR="0">
                        <a:spcBef>
                          <a:spcPts val="0"/>
                        </a:spcBef>
                        <a:spcAft>
                          <a:spcPts val="0"/>
                        </a:spcAft>
                      </a:pPr>
                      <a:r>
                        <a:rPr lang="en-US" sz="800">
                          <a:effectLst/>
                        </a:rPr>
                        <a:t>Ending Balance: Beginning Balance + Total Receipts – Total Expenses =                                                                  $</a:t>
                      </a:r>
                      <a:endParaRPr lang="en-US" sz="120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200268">
                <a:tc gridSpan="4">
                  <a:txBody>
                    <a:bodyPr/>
                    <a:lstStyle/>
                    <a:p>
                      <a:pPr marL="0" marR="0">
                        <a:spcBef>
                          <a:spcPts val="0"/>
                        </a:spcBef>
                        <a:spcAft>
                          <a:spcPts val="0"/>
                        </a:spcAft>
                      </a:pPr>
                      <a:r>
                        <a:rPr lang="en-US" sz="800" dirty="0">
                          <a:effectLst/>
                        </a:rPr>
                        <a:t> </a:t>
                      </a:r>
                      <a:endParaRPr lang="en-US" sz="1200" dirty="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8507874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a:bodyPr>
          <a:lstStyle/>
          <a:p>
            <a:pPr marL="0" indent="0" algn="ctr">
              <a:buNone/>
            </a:pPr>
            <a:r>
              <a:rPr lang="en-US" sz="2400" b="1" dirty="0"/>
              <a:t> </a:t>
            </a:r>
            <a:r>
              <a:rPr lang="en-US" sz="2400" b="1" dirty="0" smtClean="0"/>
              <a:t>In-Kind </a:t>
            </a:r>
            <a:r>
              <a:rPr lang="en-US" sz="2400" b="1" dirty="0"/>
              <a:t>(Please round all figures to the nearest dollar)</a:t>
            </a:r>
          </a:p>
          <a:p>
            <a:pPr marL="0" indent="0">
              <a:spcBef>
                <a:spcPts val="24"/>
              </a:spcBef>
              <a:buNone/>
            </a:pPr>
            <a:endParaRPr lang="en-US" sz="1800" dirty="0">
              <a:latin typeface="Arial" pitchFamily="34" charset="0"/>
              <a:cs typeface="Arial" pitchFamily="34" charset="0"/>
            </a:endParaRP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val="2188389953"/>
              </p:ext>
            </p:extLst>
          </p:nvPr>
        </p:nvGraphicFramePr>
        <p:xfrm>
          <a:off x="1060449" y="2209802"/>
          <a:ext cx="7016751" cy="2415650"/>
        </p:xfrm>
        <a:graphic>
          <a:graphicData uri="http://schemas.openxmlformats.org/drawingml/2006/table">
            <a:tbl>
              <a:tblPr>
                <a:tableStyleId>{5C22544A-7EE6-4342-B048-85BDC9FD1C3A}</a:tableStyleId>
              </a:tblPr>
              <a:tblGrid>
                <a:gridCol w="4201613"/>
                <a:gridCol w="1964442"/>
                <a:gridCol w="756715"/>
                <a:gridCol w="93981"/>
              </a:tblGrid>
              <a:tr h="304798">
                <a:tc>
                  <a:txBody>
                    <a:bodyPr/>
                    <a:lstStyle/>
                    <a:p>
                      <a:pPr marL="0" marR="0" algn="ctr">
                        <a:spcBef>
                          <a:spcPts val="0"/>
                        </a:spcBef>
                        <a:spcAft>
                          <a:spcPts val="0"/>
                        </a:spcAft>
                      </a:pPr>
                      <a:r>
                        <a:rPr lang="en-US" sz="900" kern="0" dirty="0">
                          <a:effectLst/>
                        </a:rPr>
                        <a:t>“In Kind” Services</a:t>
                      </a:r>
                      <a:endParaRPr lang="en-US" sz="1000" b="1" kern="0" dirty="0">
                        <a:effectLst/>
                        <a:latin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of Times</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“In Kind” Value</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Arial"/>
                        <a:ea typeface="Times New Roman"/>
                        <a:cs typeface="Times New Roman"/>
                      </a:endParaRPr>
                    </a:p>
                  </a:txBody>
                  <a:tcPr marL="0" marR="0" marT="0" marB="0" anchor="ctr"/>
                </a:tc>
              </a:tr>
              <a:tr h="195618">
                <a:tc>
                  <a:txBody>
                    <a:bodyPr/>
                    <a:lstStyle/>
                    <a:p>
                      <a:pPr marL="171450" marR="0">
                        <a:spcBef>
                          <a:spcPts val="0"/>
                        </a:spcBef>
                        <a:spcAft>
                          <a:spcPts val="0"/>
                        </a:spcAft>
                      </a:pPr>
                      <a:r>
                        <a:rPr lang="en-US" sz="900" dirty="0" smtClean="0">
                          <a:effectLst/>
                        </a:rPr>
                        <a:t> </a:t>
                      </a:r>
                      <a:r>
                        <a:rPr lang="en-US" sz="900" dirty="0">
                          <a:effectLst/>
                        </a:rPr>
                        <a:t>F.   Legal</a:t>
                      </a:r>
                      <a:endParaRPr lang="en-US" sz="12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Arial"/>
                        <a:ea typeface="Times New Roman"/>
                        <a:cs typeface="Times New Roman"/>
                      </a:endParaRPr>
                    </a:p>
                  </a:txBody>
                  <a:tcPr marL="0" marR="0" marT="0" marB="0" anchor="ctr"/>
                </a:tc>
              </a:tr>
              <a:tr h="195618">
                <a:tc>
                  <a:txBody>
                    <a:bodyPr/>
                    <a:lstStyle/>
                    <a:p>
                      <a:pPr marL="171450" marR="0">
                        <a:spcBef>
                          <a:spcPts val="0"/>
                        </a:spcBef>
                        <a:spcAft>
                          <a:spcPts val="0"/>
                        </a:spcAft>
                      </a:pPr>
                      <a:r>
                        <a:rPr lang="en-US" sz="900" dirty="0" smtClean="0">
                          <a:effectLst/>
                        </a:rPr>
                        <a:t> </a:t>
                      </a:r>
                      <a:r>
                        <a:rPr lang="en-US" sz="900" dirty="0">
                          <a:effectLst/>
                        </a:rPr>
                        <a:t>G.   Medical</a:t>
                      </a:r>
                      <a:endParaRPr lang="en-US" sz="12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Arial"/>
                        <a:ea typeface="Times New Roman"/>
                        <a:cs typeface="Times New Roman"/>
                      </a:endParaRPr>
                    </a:p>
                  </a:txBody>
                  <a:tcPr marL="0" marR="0" marT="0" marB="0" anchor="ctr"/>
                </a:tc>
              </a:tr>
              <a:tr h="195618">
                <a:tc>
                  <a:txBody>
                    <a:bodyPr/>
                    <a:lstStyle/>
                    <a:p>
                      <a:pPr marL="171450" marR="0">
                        <a:spcBef>
                          <a:spcPts val="0"/>
                        </a:spcBef>
                        <a:spcAft>
                          <a:spcPts val="0"/>
                        </a:spcAft>
                      </a:pPr>
                      <a:r>
                        <a:rPr lang="en-US" sz="900" dirty="0" smtClean="0">
                          <a:effectLst/>
                        </a:rPr>
                        <a:t> </a:t>
                      </a:r>
                      <a:r>
                        <a:rPr lang="en-US" sz="900" dirty="0">
                          <a:effectLst/>
                        </a:rPr>
                        <a:t>H.   Dental</a:t>
                      </a:r>
                      <a:endParaRPr lang="en-US" sz="12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Arial"/>
                        <a:ea typeface="Times New Roman"/>
                        <a:cs typeface="Times New Roman"/>
                      </a:endParaRPr>
                    </a:p>
                  </a:txBody>
                  <a:tcPr marL="0" marR="0" marT="0" marB="0" anchor="ctr"/>
                </a:tc>
              </a:tr>
              <a:tr h="195618">
                <a:tc>
                  <a:txBody>
                    <a:bodyPr/>
                    <a:lstStyle/>
                    <a:p>
                      <a:pPr marL="171450" marR="0">
                        <a:spcBef>
                          <a:spcPts val="0"/>
                        </a:spcBef>
                        <a:spcAft>
                          <a:spcPts val="0"/>
                        </a:spcAft>
                      </a:pPr>
                      <a:r>
                        <a:rPr lang="en-US" sz="900" dirty="0" smtClean="0">
                          <a:effectLst/>
                        </a:rPr>
                        <a:t>  </a:t>
                      </a:r>
                      <a:r>
                        <a:rPr lang="en-US" sz="900" dirty="0">
                          <a:effectLst/>
                        </a:rPr>
                        <a:t>I.    Other</a:t>
                      </a:r>
                      <a:endParaRPr lang="en-US" sz="12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Arial"/>
                        <a:ea typeface="Times New Roman"/>
                        <a:cs typeface="Times New Roman"/>
                      </a:endParaRPr>
                    </a:p>
                  </a:txBody>
                  <a:tcPr marL="0" marR="0" marT="0" marB="0" anchor="ctr"/>
                </a:tc>
              </a:tr>
              <a:tr h="146713">
                <a:tc>
                  <a:txBody>
                    <a:bodyPr/>
                    <a:lstStyle/>
                    <a:p>
                      <a:pPr marL="0" marR="0" algn="ctr">
                        <a:spcBef>
                          <a:spcPts val="0"/>
                        </a:spcBef>
                        <a:spcAft>
                          <a:spcPts val="0"/>
                        </a:spcAft>
                      </a:pPr>
                      <a:r>
                        <a:rPr lang="en-US" sz="900">
                          <a:effectLst/>
                        </a:rPr>
                        <a:t>Subtotal 1  (F thru I)</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800">
                          <a:effectLst/>
                        </a:rPr>
                        <a:t> </a:t>
                      </a:r>
                      <a:endParaRPr lang="en-US" sz="1200">
                        <a:effectLst/>
                        <a:latin typeface="Arial"/>
                        <a:ea typeface="Times New Roman"/>
                        <a:cs typeface="Times New Roman"/>
                      </a:endParaRPr>
                    </a:p>
                  </a:txBody>
                  <a:tcPr marL="68580" marR="68580" marT="0" marB="0"/>
                </a:tc>
                <a:tc gridSpan="2">
                  <a:txBody>
                    <a:bodyPr/>
                    <a:lstStyle/>
                    <a:p>
                      <a:pPr marL="0" marR="0">
                        <a:spcBef>
                          <a:spcPts val="0"/>
                        </a:spcBef>
                        <a:spcAft>
                          <a:spcPts val="0"/>
                        </a:spcAft>
                      </a:pPr>
                      <a:r>
                        <a:rPr lang="en-US" sz="900">
                          <a:effectLst/>
                        </a:rPr>
                        <a:t>$</a:t>
                      </a:r>
                      <a:endParaRPr lang="en-US" sz="1200">
                        <a:effectLst/>
                        <a:latin typeface="Arial"/>
                        <a:ea typeface="Times New Roman"/>
                        <a:cs typeface="Times New Roman"/>
                      </a:endParaRPr>
                    </a:p>
                  </a:txBody>
                  <a:tcPr marL="68580" marR="68580" marT="0" marB="0"/>
                </a:tc>
                <a:tc hMerge="1">
                  <a:txBody>
                    <a:bodyPr/>
                    <a:lstStyle/>
                    <a:p>
                      <a:endParaRPr lang="en-US"/>
                    </a:p>
                  </a:txBody>
                  <a:tcPr/>
                </a:tc>
              </a:tr>
              <a:tr h="146713">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800">
                          <a:effectLst/>
                        </a:rPr>
                        <a:t> </a:t>
                      </a:r>
                      <a:endParaRPr lang="en-US" sz="1200">
                        <a:effectLst/>
                        <a:latin typeface="Arial"/>
                        <a:ea typeface="Times New Roman"/>
                        <a:cs typeface="Times New Roman"/>
                      </a:endParaRPr>
                    </a:p>
                  </a:txBody>
                  <a:tcPr marL="68580" marR="68580" marT="0" marB="0"/>
                </a:tc>
                <a:tc gridSpan="2">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hMerge="1">
                  <a:txBody>
                    <a:bodyPr/>
                    <a:lstStyle/>
                    <a:p>
                      <a:endParaRPr lang="en-US"/>
                    </a:p>
                  </a:txBody>
                  <a:tcPr/>
                </a:tc>
              </a:tr>
              <a:tr h="295702">
                <a:tc>
                  <a:txBody>
                    <a:bodyPr/>
                    <a:lstStyle/>
                    <a:p>
                      <a:pPr marL="0" marR="0" algn="ctr">
                        <a:spcBef>
                          <a:spcPts val="0"/>
                        </a:spcBef>
                        <a:spcAft>
                          <a:spcPts val="0"/>
                        </a:spcAft>
                      </a:pPr>
                      <a:r>
                        <a:rPr lang="en-US" sz="900" kern="0">
                          <a:effectLst/>
                        </a:rPr>
                        <a:t> “In Kind” Goods</a:t>
                      </a:r>
                      <a:endParaRPr lang="en-US" sz="1000" b="1" kern="0">
                        <a:effectLst/>
                        <a:latin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of Times</a:t>
                      </a:r>
                      <a:endParaRPr lang="en-US" sz="1200">
                        <a:effectLst/>
                        <a:latin typeface="Arial"/>
                        <a:ea typeface="Times New Roman"/>
                        <a:cs typeface="Times New Roman"/>
                      </a:endParaRPr>
                    </a:p>
                  </a:txBody>
                  <a:tcPr marL="68580" marR="68580" marT="0" marB="0"/>
                </a:tc>
                <a:tc gridSpan="2">
                  <a:txBody>
                    <a:bodyPr/>
                    <a:lstStyle/>
                    <a:p>
                      <a:pPr marL="0" marR="0" algn="ctr">
                        <a:spcBef>
                          <a:spcPts val="0"/>
                        </a:spcBef>
                        <a:spcAft>
                          <a:spcPts val="0"/>
                        </a:spcAft>
                      </a:pPr>
                      <a:r>
                        <a:rPr lang="en-US" sz="900" dirty="0">
                          <a:effectLst/>
                        </a:rPr>
                        <a:t>“In Kind” Value</a:t>
                      </a:r>
                      <a:endParaRPr lang="en-US" sz="1200" dirty="0">
                        <a:effectLst/>
                        <a:latin typeface="Arial"/>
                        <a:ea typeface="Times New Roman"/>
                        <a:cs typeface="Times New Roman"/>
                      </a:endParaRPr>
                    </a:p>
                  </a:txBody>
                  <a:tcPr marL="68580" marR="68580" marT="0" marB="0"/>
                </a:tc>
                <a:tc hMerge="1">
                  <a:txBody>
                    <a:bodyPr/>
                    <a:lstStyle/>
                    <a:p>
                      <a:endParaRPr lang="en-US"/>
                    </a:p>
                  </a:txBody>
                  <a:tcPr/>
                </a:tc>
              </a:tr>
              <a:tr h="152400">
                <a:tc>
                  <a:txBody>
                    <a:bodyPr/>
                    <a:lstStyle/>
                    <a:p>
                      <a:pPr marL="0" marR="0" lvl="0" indent="0">
                        <a:spcBef>
                          <a:spcPts val="0"/>
                        </a:spcBef>
                        <a:spcAft>
                          <a:spcPts val="0"/>
                        </a:spcAft>
                        <a:buFont typeface="+mj-lt"/>
                        <a:buNone/>
                      </a:pPr>
                      <a:r>
                        <a:rPr lang="en-US" sz="800" baseline="0" dirty="0" smtClean="0">
                          <a:effectLst/>
                          <a:latin typeface="Arial"/>
                          <a:ea typeface="Times New Roman"/>
                          <a:cs typeface="Times New Roman"/>
                        </a:rPr>
                        <a:t>        J.    Food</a:t>
                      </a:r>
                      <a:endParaRPr lang="en-US" sz="8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dirty="0">
                          <a:effectLst/>
                        </a:rPr>
                        <a:t> </a:t>
                      </a:r>
                      <a:endParaRPr lang="en-US" sz="1200" dirty="0">
                        <a:effectLst/>
                        <a:latin typeface="Arial"/>
                        <a:ea typeface="Times New Roman"/>
                        <a:cs typeface="Times New Roman"/>
                      </a:endParaRPr>
                    </a:p>
                  </a:txBody>
                  <a:tcPr marL="68580" marR="68580" marT="0" marB="0"/>
                </a:tc>
                <a:tc gridSpan="2">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hMerge="1">
                  <a:txBody>
                    <a:bodyPr/>
                    <a:lstStyle/>
                    <a:p>
                      <a:endParaRPr lang="en-US"/>
                    </a:p>
                  </a:txBody>
                  <a:tcPr/>
                </a:tc>
              </a:tr>
              <a:tr h="146713">
                <a:tc>
                  <a:txBody>
                    <a:bodyPr/>
                    <a:lstStyle/>
                    <a:p>
                      <a:pPr marL="0" marR="0" lvl="0" indent="0">
                        <a:spcBef>
                          <a:spcPts val="0"/>
                        </a:spcBef>
                        <a:spcAft>
                          <a:spcPts val="0"/>
                        </a:spcAft>
                        <a:buFont typeface="+mj-lt"/>
                        <a:buNone/>
                      </a:pPr>
                      <a:r>
                        <a:rPr lang="en-US" sz="800" baseline="0" dirty="0" smtClean="0">
                          <a:effectLst/>
                          <a:latin typeface="Arial"/>
                          <a:ea typeface="Times New Roman"/>
                          <a:cs typeface="Times New Roman"/>
                        </a:rPr>
                        <a:t>        K.   Furniture</a:t>
                      </a:r>
                      <a:endParaRPr lang="en-US" sz="8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gridSpan="2">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hMerge="1">
                  <a:txBody>
                    <a:bodyPr/>
                    <a:lstStyle/>
                    <a:p>
                      <a:endParaRPr lang="en-US"/>
                    </a:p>
                  </a:txBody>
                  <a:tcPr/>
                </a:tc>
              </a:tr>
              <a:tr h="146713">
                <a:tc>
                  <a:txBody>
                    <a:bodyPr/>
                    <a:lstStyle/>
                    <a:p>
                      <a:pPr marL="0" marR="0" lvl="0" indent="0">
                        <a:spcBef>
                          <a:spcPts val="0"/>
                        </a:spcBef>
                        <a:spcAft>
                          <a:spcPts val="0"/>
                        </a:spcAft>
                        <a:buFont typeface="+mj-lt"/>
                        <a:buNone/>
                      </a:pPr>
                      <a:r>
                        <a:rPr lang="en-US" sz="800" baseline="0" dirty="0" smtClean="0">
                          <a:effectLst/>
                          <a:latin typeface="Arial"/>
                          <a:ea typeface="Times New Roman"/>
                          <a:cs typeface="Times New Roman"/>
                        </a:rPr>
                        <a:t>        L.   Clothing</a:t>
                      </a:r>
                      <a:endParaRPr lang="en-US" sz="8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gridSpan="2">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hMerge="1">
                  <a:txBody>
                    <a:bodyPr/>
                    <a:lstStyle/>
                    <a:p>
                      <a:endParaRPr lang="en-US"/>
                    </a:p>
                  </a:txBody>
                  <a:tcPr/>
                </a:tc>
              </a:tr>
              <a:tr h="146713">
                <a:tc>
                  <a:txBody>
                    <a:bodyPr/>
                    <a:lstStyle/>
                    <a:p>
                      <a:pPr marL="0" marR="0" lvl="0" indent="0">
                        <a:spcBef>
                          <a:spcPts val="0"/>
                        </a:spcBef>
                        <a:spcAft>
                          <a:spcPts val="0"/>
                        </a:spcAft>
                        <a:buFont typeface="+mj-lt"/>
                        <a:buNone/>
                      </a:pPr>
                      <a:r>
                        <a:rPr lang="en-US" sz="800" baseline="0" dirty="0" smtClean="0">
                          <a:effectLst/>
                          <a:latin typeface="Arial"/>
                          <a:ea typeface="Times New Roman"/>
                          <a:cs typeface="Times New Roman"/>
                        </a:rPr>
                        <a:t>        M.   Other</a:t>
                      </a:r>
                      <a:endParaRPr lang="en-US" sz="8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gridSpan="2">
                  <a:txBody>
                    <a:bodyPr/>
                    <a:lstStyle/>
                    <a:p>
                      <a:pPr marL="0" marR="0" algn="ctr">
                        <a:spcBef>
                          <a:spcPts val="0"/>
                        </a:spcBef>
                        <a:spcAft>
                          <a:spcPts val="0"/>
                        </a:spcAft>
                      </a:pPr>
                      <a:r>
                        <a:rPr lang="en-US" sz="900">
                          <a:effectLst/>
                        </a:rPr>
                        <a:t> </a:t>
                      </a:r>
                      <a:endParaRPr lang="en-US" sz="1200">
                        <a:effectLst/>
                        <a:latin typeface="Arial"/>
                        <a:ea typeface="Times New Roman"/>
                        <a:cs typeface="Times New Roman"/>
                      </a:endParaRPr>
                    </a:p>
                  </a:txBody>
                  <a:tcPr marL="68580" marR="68580" marT="0" marB="0"/>
                </a:tc>
                <a:tc hMerge="1">
                  <a:txBody>
                    <a:bodyPr/>
                    <a:lstStyle/>
                    <a:p>
                      <a:endParaRPr lang="en-US"/>
                    </a:p>
                  </a:txBody>
                  <a:tcPr/>
                </a:tc>
              </a:tr>
              <a:tr h="146713">
                <a:tc>
                  <a:txBody>
                    <a:bodyPr/>
                    <a:lstStyle/>
                    <a:p>
                      <a:pPr marL="0" marR="0" algn="ctr">
                        <a:spcBef>
                          <a:spcPts val="0"/>
                        </a:spcBef>
                        <a:spcAft>
                          <a:spcPts val="0"/>
                        </a:spcAft>
                      </a:pPr>
                      <a:r>
                        <a:rPr lang="en-US" sz="900" kern="0">
                          <a:effectLst/>
                        </a:rPr>
                        <a:t>Subtotal 2 (J thru M)</a:t>
                      </a:r>
                      <a:endParaRPr lang="en-US" sz="1000" b="1" kern="0">
                        <a:effectLst/>
                        <a:latin typeface="Times New Roman"/>
                        <a:cs typeface="Times New Roman"/>
                      </a:endParaRPr>
                    </a:p>
                  </a:txBody>
                  <a:tcPr marL="68580" marR="68580" marT="0" marB="0"/>
                </a:tc>
                <a:tc>
                  <a:txBody>
                    <a:bodyPr/>
                    <a:lstStyle/>
                    <a:p>
                      <a:pPr marL="0" marR="0" algn="ctr">
                        <a:spcBef>
                          <a:spcPts val="0"/>
                        </a:spcBef>
                        <a:spcAft>
                          <a:spcPts val="0"/>
                        </a:spcAft>
                      </a:pPr>
                      <a:r>
                        <a:rPr lang="en-US" sz="900" kern="0">
                          <a:effectLst/>
                        </a:rPr>
                        <a:t> </a:t>
                      </a:r>
                      <a:endParaRPr lang="en-US" sz="1000" b="1" kern="0">
                        <a:effectLst/>
                        <a:latin typeface="Times New Roman"/>
                        <a:cs typeface="Times New Roman"/>
                      </a:endParaRPr>
                    </a:p>
                  </a:txBody>
                  <a:tcPr marL="68580" marR="68580" marT="0" marB="0"/>
                </a:tc>
                <a:tc gridSpan="2">
                  <a:txBody>
                    <a:bodyPr/>
                    <a:lstStyle/>
                    <a:p>
                      <a:pPr marL="0" marR="0" algn="l">
                        <a:spcBef>
                          <a:spcPts val="0"/>
                        </a:spcBef>
                        <a:spcAft>
                          <a:spcPts val="0"/>
                        </a:spcAft>
                      </a:pPr>
                      <a:r>
                        <a:rPr lang="en-US" sz="900" kern="0" dirty="0">
                          <a:effectLst/>
                        </a:rPr>
                        <a:t>$</a:t>
                      </a:r>
                      <a:endParaRPr lang="en-US" sz="1000" b="1" kern="0" dirty="0">
                        <a:effectLst/>
                        <a:latin typeface="Times New Roman"/>
                        <a:cs typeface="Times New Roman"/>
                      </a:endParaRPr>
                    </a:p>
                  </a:txBody>
                  <a:tcPr marL="68580" marR="68580" marT="0" marB="0"/>
                </a:tc>
                <a:tc hMerge="1">
                  <a:txBody>
                    <a:bodyPr/>
                    <a:lstStyle/>
                    <a:p>
                      <a:endParaRPr lang="en-US"/>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50629839"/>
              </p:ext>
            </p:extLst>
          </p:nvPr>
        </p:nvGraphicFramePr>
        <p:xfrm>
          <a:off x="1060450" y="4800600"/>
          <a:ext cx="7016749" cy="167005"/>
        </p:xfrm>
        <a:graphic>
          <a:graphicData uri="http://schemas.openxmlformats.org/drawingml/2006/table">
            <a:tbl>
              <a:tblPr>
                <a:tableStyleId>{5C22544A-7EE6-4342-B048-85BDC9FD1C3A}</a:tableStyleId>
              </a:tblPr>
              <a:tblGrid>
                <a:gridCol w="3435512"/>
                <a:gridCol w="2743038"/>
                <a:gridCol w="838199"/>
              </a:tblGrid>
              <a:tr h="167005">
                <a:tc>
                  <a:txBody>
                    <a:bodyPr/>
                    <a:lstStyle/>
                    <a:p>
                      <a:pPr marL="0" marR="0">
                        <a:spcBef>
                          <a:spcPts val="0"/>
                        </a:spcBef>
                        <a:spcAft>
                          <a:spcPts val="0"/>
                        </a:spcAft>
                      </a:pPr>
                      <a:r>
                        <a:rPr lang="en-US" sz="900">
                          <a:effectLst/>
                        </a:rPr>
                        <a:t>Total “In Kind” Services and Goods (F thru M)</a:t>
                      </a:r>
                      <a:endParaRPr lang="en-US" sz="12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800">
                          <a:effectLst/>
                        </a:rPr>
                        <a:t> </a:t>
                      </a:r>
                      <a:endParaRPr lang="en-US" sz="12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US" sz="900" dirty="0">
                          <a:effectLst/>
                        </a:rPr>
                        <a:t>$</a:t>
                      </a:r>
                      <a:endParaRPr lang="en-US" sz="1200" dirty="0">
                        <a:effectLst/>
                        <a:latin typeface="Arial"/>
                        <a:ea typeface="Times New Roman"/>
                        <a:cs typeface="Times New Roman"/>
                      </a:endParaRPr>
                    </a:p>
                  </a:txBody>
                  <a:tcPr marL="68580" marR="68580" marT="0" marB="0"/>
                </a:tc>
              </a:tr>
            </a:tbl>
          </a:graphicData>
        </a:graphic>
      </p:graphicFrame>
      <p:sp>
        <p:nvSpPr>
          <p:cNvPr id="8" name="Rectangle 1"/>
          <p:cNvSpPr>
            <a:spLocks noChangeArrowheads="1"/>
          </p:cNvSpPr>
          <p:nvPr/>
        </p:nvSpPr>
        <p:spPr bwMode="auto">
          <a:xfrm>
            <a:off x="1835150" y="3779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09182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sz="2400" b="1" dirty="0"/>
              <a:t>TREASURER’S REPORT:</a:t>
            </a:r>
            <a:r>
              <a:rPr lang="en-US" sz="2400" dirty="0"/>
              <a:t> </a:t>
            </a:r>
            <a:r>
              <a:rPr lang="en-US" sz="2400" b="1" dirty="0" smtClean="0"/>
              <a:t>This </a:t>
            </a:r>
            <a:r>
              <a:rPr lang="en-US" sz="2400" b="1" dirty="0"/>
              <a:t>reflects all activity in all accounts.</a:t>
            </a:r>
            <a:endParaRPr lang="en-US" sz="2400" dirty="0"/>
          </a:p>
          <a:p>
            <a:pPr marL="0" indent="0">
              <a:buNone/>
            </a:pPr>
            <a:r>
              <a:rPr lang="en-US" sz="2400" dirty="0"/>
              <a:t> </a:t>
            </a:r>
          </a:p>
          <a:p>
            <a:pPr marL="0" indent="0">
              <a:buNone/>
            </a:pPr>
            <a:r>
              <a:rPr lang="en-US" sz="2400" b="1" dirty="0"/>
              <a:t>Balance Forward</a:t>
            </a:r>
            <a:r>
              <a:rPr lang="en-US" sz="2400" dirty="0"/>
              <a:t> – when entering Balance information, include the balances of </a:t>
            </a:r>
            <a:r>
              <a:rPr lang="en-US" sz="2400" b="1" dirty="0"/>
              <a:t>ALL accounts</a:t>
            </a:r>
            <a:r>
              <a:rPr lang="en-US" sz="2400" dirty="0"/>
              <a:t> owned by the Conference: checking, savings, CDs, investment accounts, reserve accounts, store accounts, special works accounts, etc.</a:t>
            </a:r>
          </a:p>
          <a:p>
            <a:pPr marL="0" indent="0">
              <a:buNone/>
            </a:pPr>
            <a:r>
              <a:rPr lang="en-US" sz="2400" dirty="0"/>
              <a:t> </a:t>
            </a:r>
          </a:p>
          <a:p>
            <a:pPr marL="0" lvl="0" indent="0">
              <a:buNone/>
            </a:pPr>
            <a:r>
              <a:rPr lang="en-US" sz="2400" u="sng" dirty="0"/>
              <a:t>Last Year’s Ending Balance:</a:t>
            </a:r>
            <a:r>
              <a:rPr lang="en-US" sz="2400" dirty="0"/>
              <a:t> This is the Ending Balance as it appeared on last year’s Annual Conference Report.</a:t>
            </a:r>
          </a:p>
          <a:p>
            <a:pPr marL="0" indent="0">
              <a:buNone/>
            </a:pPr>
            <a:r>
              <a:rPr lang="en-US" sz="2400" dirty="0"/>
              <a:t> </a:t>
            </a:r>
          </a:p>
          <a:p>
            <a:pPr marL="0" lvl="0" indent="0">
              <a:buNone/>
            </a:pPr>
            <a:r>
              <a:rPr lang="en-US" sz="2400" u="sng" dirty="0"/>
              <a:t>Adjustments to Last Year’s Ending Balance:</a:t>
            </a:r>
            <a:r>
              <a:rPr lang="en-US" sz="2400" dirty="0"/>
              <a:t> It sometimes happens that, after a report is submitted, an error shows up that needs to be corrected, affecting the ending balance.  Enter any adjustments here that would correct last year’s ending balance.  Please attach an explanation.</a:t>
            </a:r>
          </a:p>
          <a:p>
            <a:pPr marL="0" indent="0">
              <a:buNone/>
            </a:pPr>
            <a:r>
              <a:rPr lang="en-US" sz="2400" dirty="0"/>
              <a:t> </a:t>
            </a:r>
          </a:p>
          <a:p>
            <a:pPr marL="0" lvl="0" indent="0">
              <a:buNone/>
            </a:pPr>
            <a:r>
              <a:rPr lang="en-US" sz="2400" u="sng" dirty="0"/>
              <a:t>Beginning Balance:</a:t>
            </a:r>
            <a:r>
              <a:rPr lang="en-US" sz="2400" dirty="0"/>
              <a:t> Apply the adjustments to last year’s ending balance and show the true beginning balance for this year.</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765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92500" lnSpcReduction="20000"/>
          </a:bodyPr>
          <a:lstStyle/>
          <a:p>
            <a:pPr marL="0" indent="0">
              <a:buNone/>
            </a:pPr>
            <a:r>
              <a:rPr lang="en-US" sz="2000" b="1" dirty="0"/>
              <a:t>TREASURER’S REPORT: Receipts</a:t>
            </a:r>
          </a:p>
          <a:p>
            <a:pPr marL="0" indent="0">
              <a:buNone/>
            </a:pPr>
            <a:r>
              <a:rPr lang="en-US" sz="2000" dirty="0"/>
              <a:t> </a:t>
            </a:r>
          </a:p>
          <a:p>
            <a:pPr marL="0" indent="0">
              <a:buNone/>
            </a:pPr>
            <a:r>
              <a:rPr lang="en-US" sz="2000" dirty="0"/>
              <a:t>1.   </a:t>
            </a:r>
            <a:r>
              <a:rPr lang="en-US" sz="2000" u="sng" dirty="0"/>
              <a:t>Donations from Members:</a:t>
            </a:r>
            <a:r>
              <a:rPr lang="en-US" sz="2000" dirty="0"/>
              <a:t> Financial contributions from Active, Associate and Contributing Vincentian Members, including the secret collection taken up at Conference Meetings. It is not necessary to try to isolate and count checks from Members that come through Church collections. </a:t>
            </a:r>
          </a:p>
          <a:p>
            <a:pPr marL="0" indent="0">
              <a:buNone/>
            </a:pPr>
            <a:r>
              <a:rPr lang="en-US" sz="2000" dirty="0"/>
              <a:t> </a:t>
            </a:r>
          </a:p>
          <a:p>
            <a:pPr marL="0" indent="0">
              <a:buNone/>
            </a:pPr>
            <a:r>
              <a:rPr lang="en-US" sz="2000" dirty="0"/>
              <a:t>2.   </a:t>
            </a:r>
            <a:r>
              <a:rPr lang="en-US" sz="2000" u="sng" dirty="0"/>
              <a:t>Church/Poor Box Collections:</a:t>
            </a:r>
            <a:r>
              <a:rPr lang="en-US" sz="2000" dirty="0"/>
              <a:t> Includes financial support from Church collections, Poor Box Collections, alms from distribution of religious papers at the Church door, allocations from parish funds, and other Church-related offerings.</a:t>
            </a:r>
          </a:p>
          <a:p>
            <a:pPr marL="0" indent="0">
              <a:buNone/>
            </a:pPr>
            <a:r>
              <a:rPr lang="en-US" sz="2000" dirty="0"/>
              <a:t> </a:t>
            </a:r>
          </a:p>
          <a:p>
            <a:pPr marL="0" indent="0">
              <a:buNone/>
            </a:pPr>
            <a:r>
              <a:rPr lang="en-US" sz="2000" dirty="0"/>
              <a:t>3A. Fund</a:t>
            </a:r>
            <a:r>
              <a:rPr lang="en-US" sz="2000" u="sng" dirty="0"/>
              <a:t> Raising - Special Works:</a:t>
            </a:r>
            <a:r>
              <a:rPr lang="en-US" sz="2000" dirty="0"/>
              <a:t> Enter the total gross income from all Special Works operated by the Conference.</a:t>
            </a:r>
          </a:p>
          <a:p>
            <a:pPr marL="0" indent="0">
              <a:buNone/>
            </a:pPr>
            <a:r>
              <a:rPr lang="en-US" sz="2000" dirty="0"/>
              <a:t> </a:t>
            </a:r>
          </a:p>
          <a:p>
            <a:pPr marL="0" indent="0">
              <a:buNone/>
            </a:pPr>
            <a:r>
              <a:rPr lang="en-US" sz="2000" dirty="0"/>
              <a:t>3B. Fund</a:t>
            </a:r>
            <a:r>
              <a:rPr lang="en-US" sz="2000" u="sng" dirty="0"/>
              <a:t> Raising - Stores:</a:t>
            </a:r>
            <a:r>
              <a:rPr lang="en-US" sz="2000" dirty="0"/>
              <a:t> Enter the total gross income from all thrift stores operated by the Conference. On the Stores Report, this item is titled “Total Revenue.”</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8530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55000" lnSpcReduction="20000"/>
          </a:bodyPr>
          <a:lstStyle/>
          <a:p>
            <a:pPr marL="0" indent="0">
              <a:buNone/>
            </a:pPr>
            <a:r>
              <a:rPr lang="en-US" sz="2900" b="1" dirty="0"/>
              <a:t>TREASURER’S REPORT: Receipts</a:t>
            </a:r>
          </a:p>
          <a:p>
            <a:pPr marL="0" indent="0">
              <a:buNone/>
            </a:pPr>
            <a:r>
              <a:rPr lang="en-US" sz="2900" dirty="0"/>
              <a:t> </a:t>
            </a:r>
          </a:p>
          <a:p>
            <a:pPr marL="0" indent="0">
              <a:buNone/>
            </a:pPr>
            <a:r>
              <a:rPr lang="en-US" sz="2900" dirty="0"/>
              <a:t>3C. Fund</a:t>
            </a:r>
            <a:r>
              <a:rPr lang="en-US" sz="2900" u="sng" dirty="0"/>
              <a:t> Raising – Special Events/Other:</a:t>
            </a:r>
            <a:r>
              <a:rPr lang="en-US" sz="2900" dirty="0"/>
              <a:t> This includes donations not made in Church and financial support from activities not directly or exclusively Church-centered, such as suppers, and memorial donations.  Fund Raising activities generally include all activities in which financial support is actively solicited (this includes Friends of the Poor Walk donations).</a:t>
            </a:r>
          </a:p>
          <a:p>
            <a:pPr marL="0" indent="0">
              <a:buNone/>
            </a:pPr>
            <a:r>
              <a:rPr lang="en-US" sz="2900" dirty="0"/>
              <a:t> </a:t>
            </a:r>
          </a:p>
          <a:p>
            <a:pPr marL="0" indent="0">
              <a:buNone/>
            </a:pPr>
            <a:r>
              <a:rPr lang="en-US" sz="2900" dirty="0"/>
              <a:t>4.   </a:t>
            </a:r>
            <a:r>
              <a:rPr lang="en-US" sz="2900" u="sng" dirty="0"/>
              <a:t>Other SVdP Contributions:</a:t>
            </a:r>
            <a:r>
              <a:rPr lang="en-US" sz="2900" dirty="0"/>
              <a:t> Includes financial support received by your Conference from any other Vincentian Councils, Conferences, and stores or special works not owned by your Conference. Friends of the Poor Grants are to be included here. Do not include funds that are transferred to the Conference from the stores and special works that the Conference owns and operates.</a:t>
            </a:r>
          </a:p>
          <a:p>
            <a:pPr marL="0" indent="0">
              <a:buNone/>
            </a:pPr>
            <a:r>
              <a:rPr lang="en-US" sz="2900" dirty="0"/>
              <a:t> </a:t>
            </a:r>
          </a:p>
          <a:p>
            <a:pPr marL="0" indent="0">
              <a:buNone/>
            </a:pPr>
            <a:r>
              <a:rPr lang="en-US" sz="2900" dirty="0"/>
              <a:t>5A. </a:t>
            </a:r>
            <a:r>
              <a:rPr lang="en-US" sz="2900" u="sng" dirty="0"/>
              <a:t>Other – Qualified Government Grants Only:</a:t>
            </a:r>
            <a:r>
              <a:rPr lang="en-US" sz="2900" dirty="0"/>
              <a:t> This includes ONLY grants received from federal, state, and local government agencies that individually exceed $50,000 with documentation that the grant provides an administrative allowance of ten percent or less.  All other grants are to be included in 5D below (Other – Other Restricted Funds).</a:t>
            </a:r>
          </a:p>
          <a:p>
            <a:pPr marL="0" indent="0">
              <a:buNone/>
            </a:pPr>
            <a:r>
              <a:rPr lang="en-US" sz="2900" dirty="0"/>
              <a:t> </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880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sz="2900" b="1" dirty="0"/>
              <a:t>TREASURER’S REPORT: Receipts</a:t>
            </a:r>
          </a:p>
          <a:p>
            <a:pPr marL="0" indent="0">
              <a:buNone/>
            </a:pPr>
            <a:r>
              <a:rPr lang="en-US" sz="2900" dirty="0"/>
              <a:t> </a:t>
            </a:r>
          </a:p>
          <a:p>
            <a:pPr marL="0" indent="0">
              <a:buNone/>
            </a:pPr>
            <a:r>
              <a:rPr lang="en-US" sz="1800" dirty="0"/>
              <a:t>5B. </a:t>
            </a:r>
            <a:r>
              <a:rPr lang="en-US" sz="1800" u="sng" dirty="0"/>
              <a:t>Other – Disaster Funds:</a:t>
            </a:r>
            <a:r>
              <a:rPr lang="en-US" sz="1800" dirty="0"/>
              <a:t> This includes all money received for local disasters for which a special non-operating fund has been established.  For example, if your Conference area suffered from a tornado, hurricane or other disaster for which a special non-operating fund has been established, it can be included here.</a:t>
            </a:r>
          </a:p>
          <a:p>
            <a:pPr marL="0" indent="0">
              <a:buNone/>
            </a:pPr>
            <a:r>
              <a:rPr lang="en-US" sz="1800" dirty="0"/>
              <a:t> </a:t>
            </a:r>
          </a:p>
          <a:p>
            <a:pPr marL="0" indent="0">
              <a:buNone/>
            </a:pPr>
            <a:r>
              <a:rPr lang="en-US" sz="1800" dirty="0"/>
              <a:t>5C. </a:t>
            </a:r>
            <a:r>
              <a:rPr lang="en-US" sz="1800" u="sng" dirty="0"/>
              <a:t>Other – Capital Campaign Funds:</a:t>
            </a:r>
            <a:r>
              <a:rPr lang="en-US" sz="1800" dirty="0"/>
              <a:t> This includes all money received for a formally defined, non-operating capital campaign fund for your Conference.  For example, if your Conference has established a capital campaign to raise funds to build a new pantry/office or make major renovations to an existing one, then the funds collected are restricted for that use and can be included here.</a:t>
            </a:r>
          </a:p>
          <a:p>
            <a:pPr marL="0" indent="0">
              <a:buNone/>
            </a:pPr>
            <a:r>
              <a:rPr lang="en-US" sz="1800" dirty="0"/>
              <a:t> </a:t>
            </a:r>
          </a:p>
          <a:p>
            <a:pPr marL="0" indent="0">
              <a:buNone/>
            </a:pPr>
            <a:r>
              <a:rPr lang="en-US" sz="1800" dirty="0"/>
              <a:t>5D. </a:t>
            </a:r>
            <a:r>
              <a:rPr lang="en-US" sz="1800" u="sng" dirty="0"/>
              <a:t>Other – Other Restricted Funds:</a:t>
            </a:r>
            <a:r>
              <a:rPr lang="en-US" sz="1800" dirty="0"/>
              <a:t> This includes all funds received for special projects for which a fundraising campaign was designated.  For example, if your Conference has a special campaign to raise funds for a Back-To-School Program, then the funds collected are restricted for that use. This DOES NOT include “memo” designations on checks or special Conference-designated funds. For example, if someone writes “for food” on their check in the memo area, these would not be considered restricted funds.  Also, Conference-designations such as part of a budget do not restrict funds. This category also includes all grants that are not qualified and included in 5A above.</a:t>
            </a:r>
          </a:p>
          <a:p>
            <a:pPr marL="0" indent="0">
              <a:buNone/>
            </a:pPr>
            <a:r>
              <a:rPr lang="en-US" sz="1800" dirty="0"/>
              <a:t> </a:t>
            </a:r>
          </a:p>
          <a:p>
            <a:pPr marL="0" indent="0">
              <a:buNone/>
            </a:pPr>
            <a:r>
              <a:rPr lang="en-US" sz="1800" dirty="0"/>
              <a:t>5E. </a:t>
            </a:r>
            <a:r>
              <a:rPr lang="en-US" sz="1800" u="sng" dirty="0"/>
              <a:t>Other – Miscellaneous Receipts:</a:t>
            </a:r>
            <a:r>
              <a:rPr lang="en-US" sz="1800" dirty="0"/>
              <a:t> All other sources of income (e.g., interest, bank adjustments, legacies, etc.).</a:t>
            </a:r>
          </a:p>
          <a:p>
            <a:pPr marL="0" indent="0">
              <a:buNone/>
            </a:pPr>
            <a:r>
              <a:rPr lang="en-US" sz="1800" dirty="0"/>
              <a:t> </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139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sz="2400" b="1" dirty="0"/>
              <a:t>TREASURER’S REPORT: Expenses</a:t>
            </a:r>
          </a:p>
          <a:p>
            <a:pPr marL="0" indent="0">
              <a:buNone/>
            </a:pPr>
            <a:r>
              <a:rPr lang="en-US" sz="2400" dirty="0"/>
              <a:t> </a:t>
            </a:r>
          </a:p>
          <a:p>
            <a:pPr marL="0" lvl="0" indent="0">
              <a:buNone/>
            </a:pPr>
            <a:r>
              <a:rPr lang="en-US" sz="2400" dirty="0" smtClean="0"/>
              <a:t>6.     </a:t>
            </a:r>
            <a:r>
              <a:rPr lang="en-US" sz="2400" u="sng" dirty="0" smtClean="0"/>
              <a:t>Those </a:t>
            </a:r>
            <a:r>
              <a:rPr lang="en-US" sz="2400" u="sng" dirty="0"/>
              <a:t>We Served: </a:t>
            </a:r>
            <a:r>
              <a:rPr lang="en-US" sz="2400" dirty="0"/>
              <a:t>All funds expended for goods and services provided to those we served, including cash, checks, certificates, bus tickets, and gift cards. The principal method for payment of aid will be check, paid directly to the provider of those goods or services. This also includes the cost of food purchased to stock your food pantry.  For those Conferences that operate stores and other Special Works, this includes dollars spent for direct aid to those in need.</a:t>
            </a:r>
          </a:p>
          <a:p>
            <a:pPr marL="0" indent="0">
              <a:buNone/>
            </a:pPr>
            <a:r>
              <a:rPr lang="en-US" sz="2400" dirty="0"/>
              <a:t> </a:t>
            </a:r>
          </a:p>
          <a:p>
            <a:pPr marL="0" lvl="0" indent="0">
              <a:buNone/>
            </a:pPr>
            <a:r>
              <a:rPr lang="en-US" sz="2400" dirty="0" smtClean="0"/>
              <a:t>7.     </a:t>
            </a:r>
            <a:r>
              <a:rPr lang="en-US" sz="2400" u="sng" dirty="0" smtClean="0"/>
              <a:t>Disaster </a:t>
            </a:r>
            <a:r>
              <a:rPr lang="en-US" sz="2400" u="sng" dirty="0"/>
              <a:t>Contributions: </a:t>
            </a:r>
            <a:r>
              <a:rPr lang="en-US" sz="2400" dirty="0"/>
              <a:t>Include all monies expended for disaster relief locally, nationally, and internationally.</a:t>
            </a:r>
          </a:p>
          <a:p>
            <a:pPr marL="0" indent="0">
              <a:buNone/>
            </a:pPr>
            <a:r>
              <a:rPr lang="en-US" sz="2400" dirty="0"/>
              <a:t> </a:t>
            </a:r>
          </a:p>
          <a:p>
            <a:pPr marL="0" lvl="0" indent="0">
              <a:buNone/>
            </a:pPr>
            <a:r>
              <a:rPr lang="en-US" sz="2400" dirty="0" smtClean="0"/>
              <a:t>8A</a:t>
            </a:r>
            <a:r>
              <a:rPr lang="en-US" sz="2400" dirty="0"/>
              <a:t>.  </a:t>
            </a:r>
            <a:r>
              <a:rPr lang="en-US" sz="2400" dirty="0" smtClean="0"/>
              <a:t> </a:t>
            </a:r>
            <a:r>
              <a:rPr lang="en-US" sz="2400" u="sng" dirty="0" smtClean="0"/>
              <a:t>Domestic </a:t>
            </a:r>
            <a:r>
              <a:rPr lang="en-US" sz="2400" u="sng" dirty="0"/>
              <a:t>Twinning: </a:t>
            </a:r>
            <a:r>
              <a:rPr lang="en-US" sz="2400" dirty="0"/>
              <a:t>Funds sent to another domestic (within the United States) Conference or Council (over and above the solidarity contribution).</a:t>
            </a:r>
          </a:p>
          <a:p>
            <a:pPr marL="0" indent="0">
              <a:buNone/>
            </a:pPr>
            <a:r>
              <a:rPr lang="en-US" sz="2400" dirty="0"/>
              <a:t>   </a:t>
            </a:r>
          </a:p>
          <a:p>
            <a:pPr marL="0" lvl="0" indent="0">
              <a:buNone/>
            </a:pPr>
            <a:r>
              <a:rPr lang="en-US" sz="2400" dirty="0" smtClean="0"/>
              <a:t>8B.   </a:t>
            </a:r>
            <a:r>
              <a:rPr lang="en-US" sz="2400" u="sng" dirty="0" smtClean="0"/>
              <a:t>International </a:t>
            </a:r>
            <a:r>
              <a:rPr lang="en-US" sz="2400" u="sng" dirty="0"/>
              <a:t>Twinning</a:t>
            </a:r>
            <a:r>
              <a:rPr lang="en-US" sz="2400" dirty="0"/>
              <a:t>: Funds sent to a Conference or Council outside of the United States</a:t>
            </a:r>
            <a:r>
              <a:rPr lang="en-US" sz="2400" dirty="0" smtClean="0"/>
              <a:t>.  These funds must be disbursed through the International Twinning Department at the National Office.</a:t>
            </a:r>
            <a:endParaRPr lang="en-US" sz="2400" dirty="0"/>
          </a:p>
          <a:p>
            <a:pPr marL="0" indent="0">
              <a:buNone/>
            </a:pPr>
            <a:r>
              <a:rPr lang="en-US" sz="1800" dirty="0"/>
              <a:t> </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704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sz="2400" b="1" dirty="0"/>
              <a:t>TREASURER’S REPORT: Expenses</a:t>
            </a:r>
          </a:p>
          <a:p>
            <a:pPr marL="0" indent="0">
              <a:buNone/>
            </a:pPr>
            <a:r>
              <a:rPr lang="en-US" sz="2400" dirty="0"/>
              <a:t> </a:t>
            </a:r>
          </a:p>
          <a:p>
            <a:pPr marL="0" lvl="0" indent="0">
              <a:buNone/>
            </a:pPr>
            <a:r>
              <a:rPr lang="en-US" sz="2100" dirty="0"/>
              <a:t>9</a:t>
            </a:r>
            <a:r>
              <a:rPr lang="en-US" sz="2100" dirty="0" smtClean="0"/>
              <a:t>.      </a:t>
            </a:r>
            <a:r>
              <a:rPr lang="en-US" sz="2100" u="sng" dirty="0" smtClean="0"/>
              <a:t>Solidarity Contribution:</a:t>
            </a:r>
            <a:r>
              <a:rPr lang="en-US" sz="2100" dirty="0" smtClean="0"/>
              <a:t> The Annual solidarity contribution to upper Councils.</a:t>
            </a:r>
          </a:p>
          <a:p>
            <a:pPr marL="0" indent="0">
              <a:buNone/>
            </a:pPr>
            <a:r>
              <a:rPr lang="en-US" sz="2100" dirty="0" smtClean="0"/>
              <a:t> </a:t>
            </a:r>
          </a:p>
          <a:p>
            <a:pPr marL="0" lvl="0" indent="0">
              <a:buNone/>
            </a:pPr>
            <a:r>
              <a:rPr lang="en-US" sz="2100" dirty="0" smtClean="0"/>
              <a:t>10.    </a:t>
            </a:r>
            <a:r>
              <a:rPr lang="en-US" sz="2100" u="sng" dirty="0" smtClean="0"/>
              <a:t>Contributions to Upper Councils: </a:t>
            </a:r>
            <a:r>
              <a:rPr lang="en-US" sz="2100" dirty="0" smtClean="0"/>
              <a:t>Funds sent to an upper Council (over and above disaster, Twinning, and solidarity contributions).</a:t>
            </a:r>
          </a:p>
          <a:p>
            <a:pPr marL="0" indent="0">
              <a:buNone/>
            </a:pPr>
            <a:r>
              <a:rPr lang="en-US" sz="2100" dirty="0"/>
              <a:t> </a:t>
            </a:r>
          </a:p>
          <a:p>
            <a:pPr marL="0" indent="0">
              <a:buNone/>
            </a:pPr>
            <a:r>
              <a:rPr lang="en-US" sz="2100" dirty="0"/>
              <a:t>11A</a:t>
            </a:r>
            <a:r>
              <a:rPr lang="en-US" sz="2100" dirty="0" smtClean="0"/>
              <a:t>.  </a:t>
            </a:r>
            <a:r>
              <a:rPr lang="en-US" sz="2100" u="sng" dirty="0"/>
              <a:t>Operating Expense – Special Works:</a:t>
            </a:r>
            <a:r>
              <a:rPr lang="en-US" sz="2100" dirty="0"/>
              <a:t> This includes all funds expended to operate Special Works.  This DOES NOT include dollars spent as direct aid to those in need from those special works. Direct aid to those in need is not an operational expense.</a:t>
            </a:r>
          </a:p>
          <a:p>
            <a:pPr marL="0" indent="0">
              <a:buNone/>
            </a:pPr>
            <a:r>
              <a:rPr lang="en-US" sz="2100" dirty="0"/>
              <a:t> </a:t>
            </a:r>
          </a:p>
          <a:p>
            <a:pPr marL="0" indent="0">
              <a:buNone/>
            </a:pPr>
            <a:r>
              <a:rPr lang="en-US" sz="2100" dirty="0" smtClean="0"/>
              <a:t>11B.  </a:t>
            </a:r>
            <a:r>
              <a:rPr lang="en-US" sz="2100" u="sng" dirty="0" smtClean="0"/>
              <a:t>Operating </a:t>
            </a:r>
            <a:r>
              <a:rPr lang="en-US" sz="2100" u="sng" dirty="0"/>
              <a:t>Expense - Stores:</a:t>
            </a:r>
            <a:r>
              <a:rPr lang="en-US" sz="2100" dirty="0"/>
              <a:t> This includes all funds expended to operate Stores.  This DOES NOT include dollars spent as direct aid to those in need from those stores. Direct aid to those in need is not an operational expense.  On the Stores Report, this item is titled “Total Expenses (Wages, Benefits, Operating).”</a:t>
            </a:r>
          </a:p>
          <a:p>
            <a:pPr marL="0" indent="0">
              <a:buNone/>
            </a:pPr>
            <a:r>
              <a:rPr lang="en-US" sz="2100" dirty="0"/>
              <a:t> </a:t>
            </a:r>
          </a:p>
          <a:p>
            <a:pPr marL="0" indent="0">
              <a:buNone/>
            </a:pPr>
            <a:r>
              <a:rPr lang="en-US" sz="2100" dirty="0"/>
              <a:t>11C</a:t>
            </a:r>
            <a:r>
              <a:rPr lang="en-US" sz="2100" dirty="0" smtClean="0"/>
              <a:t>.  </a:t>
            </a:r>
            <a:r>
              <a:rPr lang="en-US" sz="2100" u="sng" dirty="0"/>
              <a:t>Operating Expense – Special Events:</a:t>
            </a:r>
            <a:r>
              <a:rPr lang="en-US" sz="2100" dirty="0"/>
              <a:t> This includes all funds expended for fund raising events such as dinners, Friends of the Poor Walk, memorial donations, etc.</a:t>
            </a:r>
          </a:p>
          <a:p>
            <a:pPr marL="0" indent="0">
              <a:buNone/>
            </a:pPr>
            <a:r>
              <a:rPr lang="en-US" sz="1800" dirty="0"/>
              <a:t> </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217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1143000"/>
          </a:xfrm>
        </p:spPr>
        <p:txBody>
          <a:bodyPr/>
          <a:lstStyle/>
          <a:p>
            <a:r>
              <a:rPr lang="en-US" dirty="0" smtClean="0"/>
              <a:t>Office</a:t>
            </a:r>
            <a:r>
              <a:rPr lang="en-US" dirty="0" smtClean="0">
                <a:solidFill>
                  <a:srgbClr val="FFFF00"/>
                </a:solidFill>
              </a:rPr>
              <a:t> of the Treasurer</a:t>
            </a:r>
            <a:endParaRPr lang="en-US" dirty="0">
              <a:solidFill>
                <a:srgbClr val="FFFF00"/>
              </a:solidFill>
            </a:endParaRPr>
          </a:p>
        </p:txBody>
      </p:sp>
      <p:sp>
        <p:nvSpPr>
          <p:cNvPr id="3" name="Content Placeholder 2"/>
          <p:cNvSpPr>
            <a:spLocks noGrp="1"/>
          </p:cNvSpPr>
          <p:nvPr>
            <p:ph idx="1"/>
          </p:nvPr>
        </p:nvSpPr>
        <p:spPr>
          <a:xfrm>
            <a:off x="457200" y="1219200"/>
            <a:ext cx="8382000" cy="5410200"/>
          </a:xfrm>
        </p:spPr>
        <p:txBody>
          <a:bodyPr>
            <a:noAutofit/>
          </a:bodyPr>
          <a:lstStyle/>
          <a:p>
            <a:pPr marL="0" indent="0">
              <a:buNone/>
            </a:pPr>
            <a:r>
              <a:rPr lang="en-GB" sz="2800" b="1" i="1" dirty="0" smtClean="0"/>
              <a:t>The members meet as brothers and sisters with Christ in the midst of them, in Conferences that are genuine communities of faith and love, of prayer and action. Spiritual bonds and friendship between members are essential, as is the common mission to help the poor and marginalized. The entire Society is a true and unique worldwide Community of Vincentian friends.</a:t>
            </a:r>
          </a:p>
          <a:p>
            <a:pPr marL="0" indent="0" algn="r">
              <a:buNone/>
            </a:pPr>
            <a:r>
              <a:rPr lang="en-GB" sz="2000" b="1" dirty="0" smtClean="0"/>
              <a:t>(Rule, Part I, Article 3.3)</a:t>
            </a:r>
            <a:endParaRPr lang="en-US" sz="2000"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847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b="1" dirty="0"/>
              <a:t>TREASURER’S REPORT: Expenses</a:t>
            </a:r>
          </a:p>
          <a:p>
            <a:pPr marL="0" indent="0">
              <a:buNone/>
            </a:pPr>
            <a:r>
              <a:rPr lang="en-US" sz="2400" dirty="0"/>
              <a:t> </a:t>
            </a:r>
          </a:p>
          <a:p>
            <a:pPr marL="0" indent="0">
              <a:buNone/>
            </a:pPr>
            <a:r>
              <a:rPr lang="en-US" sz="1800" dirty="0"/>
              <a:t>11D. </a:t>
            </a:r>
            <a:r>
              <a:rPr lang="en-US" sz="1800" u="sng" dirty="0"/>
              <a:t>Operating Expense - Other:</a:t>
            </a:r>
            <a:r>
              <a:rPr lang="en-US" sz="1800" dirty="0"/>
              <a:t> Include Conference operational expenses such as postage, stationery, printing, phone, travel, and similar expenses, as well as any rent or utilities paid by the Conference for use of facilities. </a:t>
            </a:r>
          </a:p>
          <a:p>
            <a:pPr marL="0" indent="0">
              <a:buNone/>
            </a:pPr>
            <a:r>
              <a:rPr lang="en-US" sz="1800" dirty="0"/>
              <a:t> </a:t>
            </a:r>
          </a:p>
          <a:p>
            <a:pPr marL="0" indent="0">
              <a:buNone/>
            </a:pPr>
            <a:r>
              <a:rPr lang="en-US" sz="1800" dirty="0"/>
              <a:t>12. </a:t>
            </a:r>
            <a:r>
              <a:rPr lang="en-US" sz="1800" dirty="0" smtClean="0"/>
              <a:t>   </a:t>
            </a:r>
            <a:r>
              <a:rPr lang="en-US" sz="1800" u="sng" dirty="0" smtClean="0"/>
              <a:t>Other</a:t>
            </a:r>
            <a:r>
              <a:rPr lang="en-US" sz="1800" u="sng" dirty="0"/>
              <a:t>:</a:t>
            </a:r>
            <a:r>
              <a:rPr lang="en-US" sz="1800" dirty="0"/>
              <a:t> All other expenditures not covered by another category. (Please attach an explanation.)</a:t>
            </a:r>
          </a:p>
          <a:p>
            <a:pPr marL="0" indent="0">
              <a:buNone/>
            </a:pPr>
            <a:r>
              <a:rPr lang="en-US" sz="1800" dirty="0"/>
              <a:t> </a:t>
            </a:r>
          </a:p>
          <a:p>
            <a:pPr marL="0" indent="0">
              <a:buNone/>
            </a:pPr>
            <a:r>
              <a:rPr lang="en-US" sz="1800" dirty="0"/>
              <a:t> </a:t>
            </a:r>
          </a:p>
          <a:p>
            <a:pPr marL="0" indent="0">
              <a:buNone/>
            </a:pPr>
            <a:r>
              <a:rPr lang="en-US" sz="1800" b="1" dirty="0"/>
              <a:t>REMEMBER:	  </a:t>
            </a:r>
            <a:r>
              <a:rPr lang="en-US" sz="1800" cap="small" dirty="0" smtClean="0"/>
              <a:t>Beginning </a:t>
            </a:r>
            <a:r>
              <a:rPr lang="en-US" sz="1800" cap="small" dirty="0"/>
              <a:t>Balance</a:t>
            </a:r>
            <a:r>
              <a:rPr lang="en-US" sz="1800" dirty="0"/>
              <a:t> </a:t>
            </a:r>
          </a:p>
          <a:p>
            <a:pPr marL="0" indent="0">
              <a:buNone/>
            </a:pPr>
            <a:r>
              <a:rPr lang="en-US" sz="1800" dirty="0" smtClean="0"/>
              <a:t>		  </a:t>
            </a:r>
            <a:r>
              <a:rPr lang="en-US" sz="1800" dirty="0"/>
              <a:t>+   </a:t>
            </a:r>
            <a:r>
              <a:rPr lang="en-US" sz="1800" cap="small" dirty="0"/>
              <a:t>Total Receipts</a:t>
            </a:r>
            <a:endParaRPr lang="en-US" sz="1800" dirty="0"/>
          </a:p>
          <a:p>
            <a:pPr marL="0" indent="0">
              <a:buNone/>
            </a:pPr>
            <a:r>
              <a:rPr lang="en-US" sz="1800" dirty="0"/>
              <a:t>		</a:t>
            </a:r>
            <a:r>
              <a:rPr lang="en-US" sz="1800" dirty="0" smtClean="0"/>
              <a:t>  </a:t>
            </a:r>
            <a:r>
              <a:rPr lang="en-US" sz="1800" dirty="0"/>
              <a:t>-    </a:t>
            </a:r>
            <a:r>
              <a:rPr lang="en-US" sz="1800" cap="small" dirty="0"/>
              <a:t>Total Expenses</a:t>
            </a:r>
            <a:r>
              <a:rPr lang="en-US" sz="1800" dirty="0"/>
              <a:t>		</a:t>
            </a:r>
          </a:p>
          <a:p>
            <a:pPr marL="0" indent="0">
              <a:buNone/>
            </a:pPr>
            <a:r>
              <a:rPr lang="en-US" sz="1800" dirty="0"/>
              <a:t>		</a:t>
            </a:r>
            <a:r>
              <a:rPr lang="en-US" sz="1800" dirty="0" smtClean="0"/>
              <a:t>  </a:t>
            </a:r>
            <a:r>
              <a:rPr lang="en-US" sz="1800" dirty="0"/>
              <a:t>=   </a:t>
            </a:r>
            <a:r>
              <a:rPr lang="en-US" sz="1800" cap="small" dirty="0"/>
              <a:t>Ending Balance</a:t>
            </a:r>
            <a:endParaRPr lang="en-US" sz="1800" dirty="0"/>
          </a:p>
          <a:p>
            <a:pPr marL="0" indent="0">
              <a:buNone/>
            </a:pPr>
            <a:r>
              <a:rPr lang="en-US" sz="1800" dirty="0"/>
              <a:t> </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6581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CAR (cont’d)</a:t>
            </a:r>
            <a:endParaRPr lang="en-US" sz="2000" dirty="0"/>
          </a:p>
        </p:txBody>
      </p:sp>
      <p:sp>
        <p:nvSpPr>
          <p:cNvPr id="3" name="Content Placeholder 2"/>
          <p:cNvSpPr>
            <a:spLocks noGrp="1"/>
          </p:cNvSpPr>
          <p:nvPr>
            <p:ph idx="1"/>
          </p:nvPr>
        </p:nvSpPr>
        <p:spPr/>
        <p:txBody>
          <a:bodyPr>
            <a:normAutofit/>
          </a:bodyPr>
          <a:lstStyle/>
          <a:p>
            <a:pPr marL="0" indent="0">
              <a:buNone/>
            </a:pPr>
            <a:r>
              <a:rPr lang="en-US" sz="2400" b="1" dirty="0" smtClean="0"/>
              <a:t>Value of In-Kind Donations</a:t>
            </a:r>
            <a:endParaRPr lang="en-US" sz="2400" b="1" dirty="0"/>
          </a:p>
          <a:p>
            <a:pPr marL="0" indent="0">
              <a:buNone/>
            </a:pPr>
            <a:r>
              <a:rPr lang="en-US" sz="2400" dirty="0"/>
              <a:t> </a:t>
            </a:r>
          </a:p>
          <a:p>
            <a:r>
              <a:rPr lang="en-US" sz="1800" dirty="0" smtClean="0"/>
              <a:t>What is an In-Kind Donation?</a:t>
            </a:r>
          </a:p>
          <a:p>
            <a:r>
              <a:rPr lang="en-US" sz="1800" dirty="0" smtClean="0"/>
              <a:t>Donated material goods: Food, Furniture, Clothing, Other</a:t>
            </a:r>
          </a:p>
          <a:p>
            <a:r>
              <a:rPr lang="en-US" sz="1800" dirty="0" smtClean="0"/>
              <a:t>Donated services: Legal, Medical, Dental, Other</a:t>
            </a:r>
          </a:p>
          <a:p>
            <a:r>
              <a:rPr lang="en-US" sz="1800" dirty="0" smtClean="0"/>
              <a:t>If value of goods or service easily identified, use it.</a:t>
            </a:r>
          </a:p>
          <a:p>
            <a:r>
              <a:rPr lang="en-US" sz="1800" dirty="0" smtClean="0"/>
              <a:t>If value of goods or service not easily identified, best guess will work.</a:t>
            </a:r>
            <a:endParaRPr lang="en-US" sz="1800" dirty="0"/>
          </a:p>
          <a:p>
            <a:pPr marL="0" indent="0">
              <a:buNone/>
            </a:pPr>
            <a:r>
              <a:rPr lang="en-US" sz="1800" dirty="0"/>
              <a:t> </a:t>
            </a:r>
          </a:p>
          <a:p>
            <a:pPr marL="0" indent="0">
              <a:buNone/>
            </a:pPr>
            <a:endParaRPr lang="en-US"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388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696200" cy="1143000"/>
          </a:xfrm>
        </p:spPr>
        <p:txBody>
          <a:bodyPr/>
          <a:lstStyle/>
          <a:p>
            <a:r>
              <a:rPr lang="en-US" dirty="0" smtClean="0"/>
              <a:t>Conclusion</a:t>
            </a:r>
            <a:endParaRPr lang="en-US" sz="2000" dirty="0"/>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t>We have a two-fold obligation</a:t>
            </a:r>
            <a:endParaRPr lang="en-US" sz="2400" dirty="0"/>
          </a:p>
          <a:p>
            <a:r>
              <a:rPr lang="en-US" sz="1800" dirty="0" smtClean="0"/>
              <a:t>Good Stewardship</a:t>
            </a:r>
          </a:p>
          <a:p>
            <a:r>
              <a:rPr lang="en-US" sz="1800" dirty="0" smtClean="0"/>
              <a:t>Legal – non-profit status</a:t>
            </a:r>
          </a:p>
          <a:p>
            <a:r>
              <a:rPr lang="en-US" sz="1800" dirty="0" smtClean="0"/>
              <a:t>Proper Record Keeping</a:t>
            </a:r>
          </a:p>
          <a:p>
            <a:r>
              <a:rPr lang="en-US" sz="1800" dirty="0" smtClean="0"/>
              <a:t>Regular Reporting</a:t>
            </a:r>
          </a:p>
          <a:p>
            <a:pPr marL="0" indent="0">
              <a:buNone/>
            </a:pPr>
            <a:endParaRPr lang="en-US" sz="2400" b="1" dirty="0" smtClean="0"/>
          </a:p>
          <a:p>
            <a:pPr marL="0" indent="0">
              <a:buNone/>
            </a:pPr>
            <a:r>
              <a:rPr lang="en-US" sz="2400" b="1" dirty="0" smtClean="0"/>
              <a:t>Remember, as </a:t>
            </a:r>
            <a:r>
              <a:rPr lang="en-US" sz="2400" b="1" dirty="0"/>
              <a:t>Treasurers of Conferences, you are expected to fulfill God’s Will in managing the funds of the Society. </a:t>
            </a:r>
            <a:endParaRPr lang="en-US" sz="2400" b="1" dirty="0" smtClean="0"/>
          </a:p>
          <a:p>
            <a:pPr marL="0" indent="0">
              <a:buNone/>
            </a:pPr>
            <a:endParaRPr lang="en-US" sz="2400" dirty="0"/>
          </a:p>
          <a:p>
            <a:pPr marL="0" indent="0">
              <a:buNone/>
            </a:pPr>
            <a:r>
              <a:rPr lang="en-US" sz="2400" b="1" dirty="0" smtClean="0"/>
              <a:t>QUESTIONS, ANYONE?</a:t>
            </a:r>
            <a:endParaRPr lang="en-US" sz="2400" b="1" dirty="0"/>
          </a:p>
          <a:p>
            <a:pPr marL="0" indent="0">
              <a:buNone/>
            </a:pPr>
            <a:endParaRPr lang="en-US" sz="1800" dirty="0"/>
          </a:p>
          <a:p>
            <a:pPr marL="0" indent="0">
              <a:buNone/>
            </a:pPr>
            <a:r>
              <a:rPr lang="en-US" sz="1800" dirty="0"/>
              <a:t> </a:t>
            </a:r>
          </a:p>
          <a:p>
            <a:pPr marL="0" indent="0">
              <a:buNone/>
            </a:pPr>
            <a:endParaRPr lang="en-US"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682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1143000"/>
          </a:xfrm>
        </p:spPr>
        <p:txBody>
          <a:bodyPr/>
          <a:lstStyle/>
          <a:p>
            <a:r>
              <a:rPr lang="en-US" dirty="0" smtClean="0"/>
              <a:t>Office</a:t>
            </a:r>
            <a:r>
              <a:rPr lang="en-US" dirty="0" smtClean="0">
                <a:solidFill>
                  <a:srgbClr val="FFFF00"/>
                </a:solidFill>
              </a:rPr>
              <a:t> of the Treasurer</a:t>
            </a:r>
            <a:endParaRPr lang="en-US" dirty="0">
              <a:solidFill>
                <a:srgbClr val="FFFF00"/>
              </a:solidFill>
            </a:endParaRPr>
          </a:p>
        </p:txBody>
      </p:sp>
      <p:sp>
        <p:nvSpPr>
          <p:cNvPr id="3" name="Content Placeholder 2"/>
          <p:cNvSpPr>
            <a:spLocks noGrp="1"/>
          </p:cNvSpPr>
          <p:nvPr>
            <p:ph idx="1"/>
          </p:nvPr>
        </p:nvSpPr>
        <p:spPr>
          <a:xfrm>
            <a:off x="457200" y="1219200"/>
            <a:ext cx="8382000" cy="5410200"/>
          </a:xfrm>
        </p:spPr>
        <p:txBody>
          <a:bodyPr>
            <a:noAutofit/>
          </a:bodyPr>
          <a:lstStyle/>
          <a:p>
            <a:r>
              <a:rPr lang="en-GB" sz="2800" b="1" dirty="0" smtClean="0"/>
              <a:t>Appointed by the Conference President after consultation with the Conference</a:t>
            </a:r>
          </a:p>
          <a:p>
            <a:r>
              <a:rPr lang="en-GB" sz="2800" b="1" dirty="0" smtClean="0"/>
              <a:t>Office of service – not prestige or power</a:t>
            </a:r>
          </a:p>
          <a:p>
            <a:r>
              <a:rPr lang="en-GB" sz="2800" b="1" dirty="0" smtClean="0"/>
              <a:t>Responsible for the funds of the Conference</a:t>
            </a:r>
          </a:p>
          <a:p>
            <a:r>
              <a:rPr lang="en-GB" sz="2800" b="1" dirty="0" smtClean="0"/>
              <a:t>Does NOT decide how funds  are to be spent</a:t>
            </a:r>
          </a:p>
          <a:p>
            <a:r>
              <a:rPr lang="en-GB" sz="2800" b="1" dirty="0" smtClean="0"/>
              <a:t>Raises objection if fund expenditure is against the Rule</a:t>
            </a:r>
          </a:p>
          <a:p>
            <a:r>
              <a:rPr lang="en-GB" sz="2800" b="1" dirty="0" smtClean="0"/>
              <a:t>Must attend meeting regularly</a:t>
            </a:r>
            <a:endParaRPr lang="en-US" sz="2800"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712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1143000"/>
          </a:xfrm>
        </p:spPr>
        <p:txBody>
          <a:bodyPr/>
          <a:lstStyle/>
          <a:p>
            <a:r>
              <a:rPr lang="en-US" dirty="0" smtClean="0">
                <a:solidFill>
                  <a:srgbClr val="FFFF00"/>
                </a:solidFill>
              </a:rPr>
              <a:t>Duties of the Treasurer</a:t>
            </a:r>
            <a:endParaRPr lang="en-US" dirty="0">
              <a:solidFill>
                <a:srgbClr val="FFFF00"/>
              </a:solidFill>
            </a:endParaRPr>
          </a:p>
        </p:txBody>
      </p:sp>
      <p:sp>
        <p:nvSpPr>
          <p:cNvPr id="3" name="Content Placeholder 2"/>
          <p:cNvSpPr>
            <a:spLocks noGrp="1"/>
          </p:cNvSpPr>
          <p:nvPr>
            <p:ph idx="1"/>
          </p:nvPr>
        </p:nvSpPr>
        <p:spPr>
          <a:xfrm>
            <a:off x="457200" y="1219200"/>
            <a:ext cx="8382000" cy="5410200"/>
          </a:xfrm>
        </p:spPr>
        <p:txBody>
          <a:bodyPr>
            <a:noAutofit/>
          </a:bodyPr>
          <a:lstStyle/>
          <a:p>
            <a:pPr marL="400050" indent="-285750"/>
            <a:r>
              <a:rPr lang="en-US" sz="1800" dirty="0" smtClean="0">
                <a:latin typeface="Arial" pitchFamily="34" charset="0"/>
                <a:cs typeface="Arial" pitchFamily="34" charset="0"/>
              </a:rPr>
              <a:t>The Treasurer must</a:t>
            </a:r>
          </a:p>
          <a:p>
            <a:pPr marL="742950" indent="-285750"/>
            <a:r>
              <a:rPr lang="en-US" sz="1800" dirty="0" smtClean="0">
                <a:latin typeface="Arial" pitchFamily="34" charset="0"/>
                <a:cs typeface="Arial" pitchFamily="34" charset="0"/>
              </a:rPr>
              <a:t>Maintain Conference funds</a:t>
            </a:r>
          </a:p>
          <a:p>
            <a:pPr marL="742950" indent="-285750"/>
            <a:r>
              <a:rPr lang="en-US" sz="1800" dirty="0" smtClean="0">
                <a:latin typeface="Arial" pitchFamily="34" charset="0"/>
                <a:cs typeface="Arial" pitchFamily="34" charset="0"/>
              </a:rPr>
              <a:t>Prepare budget (if appropriate)</a:t>
            </a:r>
          </a:p>
          <a:p>
            <a:pPr marL="742950" indent="-285750"/>
            <a:r>
              <a:rPr lang="en-US" sz="1800" dirty="0">
                <a:latin typeface="Arial" pitchFamily="34" charset="0"/>
                <a:cs typeface="Arial" pitchFamily="34" charset="0"/>
              </a:rPr>
              <a:t>K</a:t>
            </a:r>
            <a:r>
              <a:rPr lang="en-US" sz="1800" dirty="0" smtClean="0">
                <a:latin typeface="Arial" pitchFamily="34" charset="0"/>
                <a:cs typeface="Arial" pitchFamily="34" charset="0"/>
              </a:rPr>
              <a:t>eep accurate and appropriate records</a:t>
            </a:r>
          </a:p>
          <a:p>
            <a:pPr marL="742950" indent="-285750"/>
            <a:r>
              <a:rPr lang="en-US" sz="1800" dirty="0" smtClean="0">
                <a:latin typeface="Arial" pitchFamily="34" charset="0"/>
                <a:cs typeface="Arial" pitchFamily="34" charset="0"/>
              </a:rPr>
              <a:t>Be ready for annual audit</a:t>
            </a:r>
          </a:p>
          <a:p>
            <a:pPr marL="400050" indent="-285750"/>
            <a:r>
              <a:rPr lang="en-US" sz="1800" dirty="0">
                <a:latin typeface="Arial" pitchFamily="34" charset="0"/>
                <a:cs typeface="Arial" pitchFamily="34" charset="0"/>
              </a:rPr>
              <a:t>F</a:t>
            </a:r>
            <a:r>
              <a:rPr lang="en-US" sz="1800" dirty="0" smtClean="0">
                <a:latin typeface="Arial" pitchFamily="34" charset="0"/>
                <a:cs typeface="Arial" pitchFamily="34" charset="0"/>
              </a:rPr>
              <a:t>inancial report of ALL accounts, reported at </a:t>
            </a:r>
            <a:r>
              <a:rPr lang="en-US" sz="1800" u="sng" dirty="0" smtClean="0">
                <a:latin typeface="Arial" pitchFamily="34" charset="0"/>
                <a:cs typeface="Arial" pitchFamily="34" charset="0"/>
              </a:rPr>
              <a:t>every</a:t>
            </a:r>
            <a:r>
              <a:rPr lang="en-US" sz="1800" dirty="0" smtClean="0">
                <a:latin typeface="Arial" pitchFamily="34" charset="0"/>
                <a:cs typeface="Arial" pitchFamily="34" charset="0"/>
              </a:rPr>
              <a:t> meeting and reflected in the minutes.</a:t>
            </a:r>
          </a:p>
          <a:p>
            <a:pPr marL="400050" indent="-285750"/>
            <a:r>
              <a:rPr lang="en-US" sz="1800" dirty="0" smtClean="0">
                <a:latin typeface="Arial" pitchFamily="34" charset="0"/>
                <a:cs typeface="Arial" pitchFamily="34" charset="0"/>
              </a:rPr>
              <a:t>Value of In-Kind donations should be reported at every meeting as well. </a:t>
            </a:r>
          </a:p>
          <a:p>
            <a:pPr marL="400050" indent="-285750"/>
            <a:r>
              <a:rPr lang="en-US" sz="1800" dirty="0" smtClean="0">
                <a:latin typeface="Arial" pitchFamily="34" charset="0"/>
                <a:cs typeface="Arial" pitchFamily="34" charset="0"/>
              </a:rPr>
              <a:t>Funds separate from the Treasurer's personal assets or those of other Vincentians or the parish</a:t>
            </a:r>
          </a:p>
          <a:p>
            <a:pPr marL="400050" indent="-285750"/>
            <a:r>
              <a:rPr lang="en-US" sz="1800" dirty="0">
                <a:latin typeface="Arial" pitchFamily="34" charset="0"/>
                <a:cs typeface="Arial" pitchFamily="34" charset="0"/>
              </a:rPr>
              <a:t>F</a:t>
            </a:r>
            <a:r>
              <a:rPr lang="en-US" sz="1800" dirty="0" smtClean="0">
                <a:latin typeface="Arial" pitchFamily="34" charset="0"/>
                <a:cs typeface="Arial" pitchFamily="34" charset="0"/>
              </a:rPr>
              <a:t>unds should be deposited regularly and promptly </a:t>
            </a:r>
          </a:p>
          <a:p>
            <a:pPr marL="400050" indent="-285750"/>
            <a:r>
              <a:rPr lang="en-US" sz="1800" dirty="0" smtClean="0">
                <a:latin typeface="Arial" pitchFamily="34" charset="0"/>
                <a:cs typeface="Arial" pitchFamily="34" charset="0"/>
              </a:rPr>
              <a:t>Try to get an account free of service charge</a:t>
            </a:r>
            <a:endParaRPr lang="en-US" sz="1800" dirty="0">
              <a:latin typeface="Arial" pitchFamily="34" charset="0"/>
              <a:cs typeface="Arial" pitchFamily="34" charset="0"/>
            </a:endParaRP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665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229600" cy="1143000"/>
          </a:xfrm>
        </p:spPr>
        <p:txBody>
          <a:bodyPr/>
          <a:lstStyle/>
          <a:p>
            <a:r>
              <a:rPr lang="en-US" sz="3600" dirty="0">
                <a:solidFill>
                  <a:srgbClr val="FFFF00"/>
                </a:solidFill>
              </a:rPr>
              <a:t>Duties of the </a:t>
            </a:r>
            <a:r>
              <a:rPr lang="en-US" sz="3600" dirty="0" smtClean="0">
                <a:solidFill>
                  <a:srgbClr val="FFFF00"/>
                </a:solidFill>
              </a:rPr>
              <a:t>Treasurer </a:t>
            </a:r>
            <a:r>
              <a:rPr lang="en-US" sz="2000" dirty="0" smtClean="0">
                <a:solidFill>
                  <a:srgbClr val="FFFF00"/>
                </a:solidFill>
              </a:rPr>
              <a:t>(Cont’d)</a:t>
            </a:r>
            <a:endParaRPr lang="en-US" sz="2000" dirty="0"/>
          </a:p>
        </p:txBody>
      </p:sp>
      <p:sp>
        <p:nvSpPr>
          <p:cNvPr id="3" name="Content Placeholder 2"/>
          <p:cNvSpPr>
            <a:spLocks noGrp="1"/>
          </p:cNvSpPr>
          <p:nvPr>
            <p:ph idx="1"/>
          </p:nvPr>
        </p:nvSpPr>
        <p:spPr/>
        <p:txBody>
          <a:bodyPr>
            <a:normAutofit/>
          </a:bodyPr>
          <a:lstStyle/>
          <a:p>
            <a:r>
              <a:rPr lang="en-US" sz="1800" dirty="0">
                <a:latin typeface="Arial" pitchFamily="34" charset="0"/>
                <a:cs typeface="Arial" pitchFamily="34" charset="0"/>
              </a:rPr>
              <a:t>B</a:t>
            </a:r>
            <a:r>
              <a:rPr lang="en-US" sz="1800" dirty="0" smtClean="0">
                <a:latin typeface="Arial" pitchFamily="34" charset="0"/>
                <a:cs typeface="Arial" pitchFamily="34" charset="0"/>
              </a:rPr>
              <a:t>ank </a:t>
            </a:r>
            <a:r>
              <a:rPr lang="en-US" sz="1800" dirty="0">
                <a:latin typeface="Arial" pitchFamily="34" charset="0"/>
                <a:cs typeface="Arial" pitchFamily="34" charset="0"/>
              </a:rPr>
              <a:t>report and </a:t>
            </a:r>
            <a:r>
              <a:rPr lang="en-US" sz="1800" dirty="0" smtClean="0">
                <a:latin typeface="Arial" pitchFamily="34" charset="0"/>
                <a:cs typeface="Arial" pitchFamily="34" charset="0"/>
              </a:rPr>
              <a:t>balance submitted</a:t>
            </a:r>
            <a:r>
              <a:rPr lang="en-US" sz="1800" dirty="0">
                <a:latin typeface="Arial" pitchFamily="34" charset="0"/>
                <a:cs typeface="Arial" pitchFamily="34" charset="0"/>
              </a:rPr>
              <a:t>, at least quarterly, and verified by the President or </a:t>
            </a:r>
            <a:r>
              <a:rPr lang="en-US" sz="1800" dirty="0" smtClean="0">
                <a:latin typeface="Arial" pitchFamily="34" charset="0"/>
                <a:cs typeface="Arial" pitchFamily="34" charset="0"/>
              </a:rPr>
              <a:t>audit committee. </a:t>
            </a:r>
          </a:p>
          <a:p>
            <a:r>
              <a:rPr lang="en-US" sz="1800" dirty="0">
                <a:latin typeface="Arial" pitchFamily="34" charset="0"/>
                <a:cs typeface="Arial" pitchFamily="34" charset="0"/>
              </a:rPr>
              <a:t>I</a:t>
            </a:r>
            <a:r>
              <a:rPr lang="en-US" sz="1800" dirty="0" smtClean="0">
                <a:latin typeface="Arial" pitchFamily="34" charset="0"/>
                <a:cs typeface="Arial" pitchFamily="34" charset="0"/>
              </a:rPr>
              <a:t>nvoices </a:t>
            </a:r>
            <a:r>
              <a:rPr lang="en-US" sz="1800" dirty="0">
                <a:latin typeface="Arial" pitchFamily="34" charset="0"/>
                <a:cs typeface="Arial" pitchFamily="34" charset="0"/>
              </a:rPr>
              <a:t>and statements are obtained before any disbursement is effected. </a:t>
            </a:r>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Reconcile </a:t>
            </a:r>
            <a:r>
              <a:rPr lang="en-US" sz="1800" dirty="0">
                <a:latin typeface="Arial" pitchFamily="34" charset="0"/>
                <a:cs typeface="Arial" pitchFamily="34" charset="0"/>
              </a:rPr>
              <a:t>the </a:t>
            </a:r>
            <a:r>
              <a:rPr lang="en-US" sz="1800" dirty="0" smtClean="0">
                <a:latin typeface="Arial" pitchFamily="34" charset="0"/>
                <a:cs typeface="Arial" pitchFamily="34" charset="0"/>
              </a:rPr>
              <a:t>accounts </a:t>
            </a:r>
            <a:r>
              <a:rPr lang="en-US" sz="1800" dirty="0">
                <a:latin typeface="Arial" pitchFamily="34" charset="0"/>
                <a:cs typeface="Arial" pitchFamily="34" charset="0"/>
              </a:rPr>
              <a:t>each month </a:t>
            </a:r>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Conference funds never comingled with parish funds</a:t>
            </a:r>
          </a:p>
          <a:p>
            <a:r>
              <a:rPr lang="en-US" sz="1800" dirty="0" smtClean="0">
                <a:latin typeface="Arial" pitchFamily="34" charset="0"/>
                <a:cs typeface="Arial" pitchFamily="34" charset="0"/>
              </a:rPr>
              <a:t>Conference funds never comingled </a:t>
            </a:r>
            <a:r>
              <a:rPr lang="en-US" sz="1800" dirty="0">
                <a:latin typeface="Arial" pitchFamily="34" charset="0"/>
                <a:cs typeface="Arial" pitchFamily="34" charset="0"/>
              </a:rPr>
              <a:t>with </a:t>
            </a:r>
            <a:r>
              <a:rPr lang="en-US" sz="1800" dirty="0" smtClean="0">
                <a:latin typeface="Arial" pitchFamily="34" charset="0"/>
                <a:cs typeface="Arial" pitchFamily="34" charset="0"/>
              </a:rPr>
              <a:t>members’ </a:t>
            </a:r>
            <a:r>
              <a:rPr lang="en-US" sz="1800" dirty="0">
                <a:latin typeface="Arial" pitchFamily="34" charset="0"/>
                <a:cs typeface="Arial" pitchFamily="34" charset="0"/>
              </a:rPr>
              <a:t>funds </a:t>
            </a:r>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All </a:t>
            </a:r>
            <a:r>
              <a:rPr lang="en-US" sz="1800" dirty="0">
                <a:latin typeface="Arial" pitchFamily="34" charset="0"/>
                <a:cs typeface="Arial" pitchFamily="34" charset="0"/>
              </a:rPr>
              <a:t>payments </a:t>
            </a:r>
            <a:r>
              <a:rPr lang="en-US" sz="1800" dirty="0" smtClean="0">
                <a:latin typeface="Arial" pitchFamily="34" charset="0"/>
                <a:cs typeface="Arial" pitchFamily="34" charset="0"/>
              </a:rPr>
              <a:t>made </a:t>
            </a:r>
            <a:r>
              <a:rPr lang="en-US" sz="1800" dirty="0">
                <a:latin typeface="Arial" pitchFamily="34" charset="0"/>
                <a:cs typeface="Arial" pitchFamily="34" charset="0"/>
              </a:rPr>
              <a:t>by check</a:t>
            </a:r>
            <a:r>
              <a:rPr lang="en-US" sz="1800" dirty="0" smtClean="0">
                <a:latin typeface="Arial" pitchFamily="34" charset="0"/>
                <a:cs typeface="Arial" pitchFamily="34" charset="0"/>
              </a:rPr>
              <a:t>.</a:t>
            </a:r>
          </a:p>
          <a:p>
            <a:r>
              <a:rPr lang="en-US" sz="1800" dirty="0" smtClean="0">
                <a:latin typeface="Arial" pitchFamily="34" charset="0"/>
                <a:cs typeface="Arial" pitchFamily="34" charset="0"/>
              </a:rPr>
              <a:t>All </a:t>
            </a:r>
            <a:r>
              <a:rPr lang="en-US" sz="1800" dirty="0">
                <a:latin typeface="Arial" pitchFamily="34" charset="0"/>
                <a:cs typeface="Arial" pitchFamily="34" charset="0"/>
              </a:rPr>
              <a:t>checks will have receipts or invoices to substantiate the </a:t>
            </a:r>
            <a:r>
              <a:rPr lang="en-US" sz="1800" dirty="0" smtClean="0">
                <a:latin typeface="Arial" pitchFamily="34" charset="0"/>
                <a:cs typeface="Arial" pitchFamily="34" charset="0"/>
              </a:rPr>
              <a:t>payment</a:t>
            </a:r>
          </a:p>
          <a:p>
            <a:r>
              <a:rPr lang="en-US" sz="1800" dirty="0" smtClean="0">
                <a:latin typeface="Arial" pitchFamily="34" charset="0"/>
                <a:cs typeface="Arial" pitchFamily="34" charset="0"/>
              </a:rPr>
              <a:t>The </a:t>
            </a:r>
            <a:r>
              <a:rPr lang="en-US" sz="1800" dirty="0">
                <a:latin typeface="Arial" pitchFamily="34" charset="0"/>
                <a:cs typeface="Arial" pitchFamily="34" charset="0"/>
              </a:rPr>
              <a:t>credit of the Conference must at all times be safeguarded and, </a:t>
            </a:r>
            <a:r>
              <a:rPr lang="en-US" sz="1800" dirty="0" smtClean="0">
                <a:latin typeface="Arial" pitchFamily="34" charset="0"/>
                <a:cs typeface="Arial" pitchFamily="34" charset="0"/>
              </a:rPr>
              <a:t>therefore</a:t>
            </a:r>
            <a:r>
              <a:rPr lang="en-US" sz="1800" dirty="0">
                <a:latin typeface="Arial" pitchFamily="34" charset="0"/>
                <a:cs typeface="Arial" pitchFamily="34" charset="0"/>
              </a:rPr>
              <a:t>, all just </a:t>
            </a:r>
            <a:r>
              <a:rPr lang="en-US" sz="1800" dirty="0" smtClean="0">
                <a:latin typeface="Arial" pitchFamily="34" charset="0"/>
                <a:cs typeface="Arial" pitchFamily="34" charset="0"/>
              </a:rPr>
              <a:t>accounts should </a:t>
            </a:r>
            <a:r>
              <a:rPr lang="en-US" sz="1800" dirty="0">
                <a:latin typeface="Arial" pitchFamily="34" charset="0"/>
                <a:cs typeface="Arial" pitchFamily="34" charset="0"/>
              </a:rPr>
              <a:t>be paid as they </a:t>
            </a:r>
            <a:r>
              <a:rPr lang="en-US" sz="1800" dirty="0" smtClean="0">
                <a:latin typeface="Arial" pitchFamily="34" charset="0"/>
                <a:cs typeface="Arial" pitchFamily="34" charset="0"/>
              </a:rPr>
              <a:t>become due</a:t>
            </a:r>
            <a:r>
              <a:rPr lang="en-US" sz="1800" dirty="0">
                <a:latin typeface="Arial" pitchFamily="34" charset="0"/>
                <a:cs typeface="Arial" pitchFamily="34" charset="0"/>
              </a:rPr>
              <a:t>.</a:t>
            </a:r>
          </a:p>
          <a:p>
            <a:endParaRPr lang="en-US" sz="1800" dirty="0"/>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548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8229600" cy="1143000"/>
          </a:xfrm>
        </p:spPr>
        <p:txBody>
          <a:bodyPr/>
          <a:lstStyle/>
          <a:p>
            <a:r>
              <a:rPr lang="en-US" sz="3600" dirty="0" smtClean="0">
                <a:solidFill>
                  <a:srgbClr val="FFFF00"/>
                </a:solidFill>
              </a:rPr>
              <a:t>Types of </a:t>
            </a:r>
            <a:r>
              <a:rPr lang="en-US" sz="3600" dirty="0">
                <a:solidFill>
                  <a:srgbClr val="FFFF00"/>
                </a:solidFill>
              </a:rPr>
              <a:t>C</a:t>
            </a:r>
            <a:r>
              <a:rPr lang="en-US" sz="3600" dirty="0" smtClean="0">
                <a:solidFill>
                  <a:srgbClr val="FFFF00"/>
                </a:solidFill>
              </a:rPr>
              <a:t>onference Income</a:t>
            </a:r>
            <a:endParaRPr lang="en-US" sz="2000" dirty="0"/>
          </a:p>
        </p:txBody>
      </p:sp>
      <p:sp>
        <p:nvSpPr>
          <p:cNvPr id="3" name="Content Placeholder 2"/>
          <p:cNvSpPr>
            <a:spLocks noGrp="1"/>
          </p:cNvSpPr>
          <p:nvPr>
            <p:ph idx="1"/>
          </p:nvPr>
        </p:nvSpPr>
        <p:spPr/>
        <p:txBody>
          <a:bodyPr>
            <a:normAutofit/>
          </a:bodyPr>
          <a:lstStyle/>
          <a:p>
            <a:pPr marL="0" indent="0">
              <a:buNone/>
            </a:pPr>
            <a:r>
              <a:rPr lang="en-US" sz="2400" dirty="0"/>
              <a:t>The principal forms of conference income and receipts </a:t>
            </a:r>
            <a:r>
              <a:rPr lang="en-US" sz="2400" dirty="0" smtClean="0"/>
              <a:t>are</a:t>
            </a:r>
            <a:r>
              <a:rPr lang="en-US" sz="2400" dirty="0"/>
              <a:t>:</a:t>
            </a:r>
          </a:p>
          <a:p>
            <a:pPr marL="514350" indent="-228600"/>
            <a:r>
              <a:rPr lang="en-US" sz="2400" dirty="0"/>
              <a:t>collections at meetings</a:t>
            </a:r>
          </a:p>
          <a:p>
            <a:pPr marL="514350" indent="-228600"/>
            <a:r>
              <a:rPr lang="en-US" sz="2400" dirty="0"/>
              <a:t>other gifts, collections, contributions and offerings</a:t>
            </a:r>
          </a:p>
          <a:p>
            <a:pPr marL="514350" indent="-228600"/>
            <a:r>
              <a:rPr lang="en-US" sz="2400" dirty="0"/>
              <a:t>grants received from the </a:t>
            </a:r>
            <a:r>
              <a:rPr lang="en-US" sz="2400" dirty="0" smtClean="0"/>
              <a:t>Councils/Conferences </a:t>
            </a:r>
            <a:r>
              <a:rPr lang="en-US" sz="2400" dirty="0"/>
              <a:t>of the Society</a:t>
            </a:r>
          </a:p>
          <a:p>
            <a:pPr marL="514350" indent="-228600"/>
            <a:r>
              <a:rPr lang="en-US" sz="2400" dirty="0"/>
              <a:t>legacies, subsidies</a:t>
            </a:r>
          </a:p>
          <a:p>
            <a:pPr marL="514350" indent="-228600"/>
            <a:r>
              <a:rPr lang="en-US" sz="2400" dirty="0"/>
              <a:t>the product of </a:t>
            </a:r>
            <a:r>
              <a:rPr lang="en-US" sz="2400" dirty="0" smtClean="0"/>
              <a:t>all fundraisers taken </a:t>
            </a:r>
            <a:r>
              <a:rPr lang="en-US" sz="2400" dirty="0"/>
              <a:t>by the </a:t>
            </a:r>
            <a:r>
              <a:rPr lang="en-US" sz="2400" dirty="0" smtClean="0"/>
              <a:t>members (e.g., Walk for the Poor)</a:t>
            </a:r>
            <a:endParaRPr lang="en-US" sz="2400" dirty="0"/>
          </a:p>
        </p:txBody>
      </p:sp>
      <p:pic>
        <p:nvPicPr>
          <p:cNvPr id="4" name="Picture 2" descr="LinkCl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628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72400" cy="1143000"/>
          </a:xfrm>
        </p:spPr>
        <p:txBody>
          <a:bodyPr>
            <a:normAutofit/>
          </a:bodyPr>
          <a:lstStyle/>
          <a:p>
            <a:r>
              <a:rPr lang="en-US" sz="3200" dirty="0" smtClean="0">
                <a:solidFill>
                  <a:srgbClr val="FFFF00"/>
                </a:solidFill>
                <a:latin typeface="Arial" pitchFamily="34" charset="0"/>
                <a:cs typeface="Arial" pitchFamily="34" charset="0"/>
              </a:rPr>
              <a:t>Types of </a:t>
            </a:r>
            <a:r>
              <a:rPr lang="en-US" sz="3200" dirty="0">
                <a:solidFill>
                  <a:srgbClr val="FFFF00"/>
                </a:solidFill>
                <a:latin typeface="Arial" pitchFamily="34" charset="0"/>
                <a:cs typeface="Arial" pitchFamily="34" charset="0"/>
              </a:rPr>
              <a:t>C</a:t>
            </a:r>
            <a:r>
              <a:rPr lang="en-US" sz="3200" dirty="0" smtClean="0">
                <a:solidFill>
                  <a:srgbClr val="FFFF00"/>
                </a:solidFill>
                <a:latin typeface="Arial" pitchFamily="34" charset="0"/>
                <a:cs typeface="Arial" pitchFamily="34" charset="0"/>
              </a:rPr>
              <a:t>onference Expenses</a:t>
            </a:r>
            <a:endParaRPr lang="en-US" sz="32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5181600"/>
          </a:xfrm>
        </p:spPr>
        <p:txBody>
          <a:bodyPr>
            <a:noAutofit/>
          </a:bodyPr>
          <a:lstStyle/>
          <a:p>
            <a:pPr marL="0" indent="0">
              <a:buNone/>
            </a:pPr>
            <a:r>
              <a:rPr lang="en-US" sz="1800" dirty="0">
                <a:latin typeface="Arial" pitchFamily="34" charset="0"/>
                <a:cs typeface="Arial" pitchFamily="34" charset="0"/>
              </a:rPr>
              <a:t>The principal expenses are:</a:t>
            </a:r>
          </a:p>
          <a:p>
            <a:r>
              <a:rPr lang="en-US" sz="1800" dirty="0" smtClean="0">
                <a:latin typeface="Arial" pitchFamily="34" charset="0"/>
                <a:cs typeface="Arial" pitchFamily="34" charset="0"/>
              </a:rPr>
              <a:t>cash </a:t>
            </a:r>
            <a:r>
              <a:rPr lang="en-US" sz="1800" dirty="0">
                <a:latin typeface="Arial" pitchFamily="34" charset="0"/>
                <a:cs typeface="Arial" pitchFamily="34" charset="0"/>
              </a:rPr>
              <a:t>or in kind to the persons or </a:t>
            </a:r>
            <a:r>
              <a:rPr lang="en-US" sz="1800" dirty="0" smtClean="0">
                <a:latin typeface="Arial" pitchFamily="34" charset="0"/>
                <a:cs typeface="Arial" pitchFamily="34" charset="0"/>
              </a:rPr>
              <a:t>families served</a:t>
            </a:r>
            <a:endParaRPr lang="en-US" sz="1800" dirty="0">
              <a:latin typeface="Arial" pitchFamily="34" charset="0"/>
              <a:cs typeface="Arial" pitchFamily="34" charset="0"/>
            </a:endParaRPr>
          </a:p>
          <a:p>
            <a:r>
              <a:rPr lang="en-US" sz="1800" dirty="0">
                <a:latin typeface="Arial" pitchFamily="34" charset="0"/>
                <a:cs typeface="Arial" pitchFamily="34" charset="0"/>
              </a:rPr>
              <a:t>assistance to </a:t>
            </a:r>
            <a:r>
              <a:rPr lang="en-US" sz="1800" dirty="0" smtClean="0">
                <a:latin typeface="Arial" pitchFamily="34" charset="0"/>
                <a:cs typeface="Arial" pitchFamily="34" charset="0"/>
              </a:rPr>
              <a:t>SVdP works </a:t>
            </a:r>
          </a:p>
          <a:p>
            <a:r>
              <a:rPr lang="en-US" sz="1800" dirty="0" smtClean="0">
                <a:latin typeface="Arial" pitchFamily="34" charset="0"/>
                <a:cs typeface="Arial" pitchFamily="34" charset="0"/>
              </a:rPr>
              <a:t>twinning </a:t>
            </a:r>
            <a:r>
              <a:rPr lang="en-US" sz="1800" dirty="0">
                <a:latin typeface="Arial" pitchFamily="34" charset="0"/>
                <a:cs typeface="Arial" pitchFamily="34" charset="0"/>
              </a:rPr>
              <a:t>or </a:t>
            </a:r>
            <a:r>
              <a:rPr lang="en-US" sz="1800" dirty="0" smtClean="0">
                <a:latin typeface="Arial" pitchFamily="34" charset="0"/>
                <a:cs typeface="Arial" pitchFamily="34" charset="0"/>
              </a:rPr>
              <a:t>other SVdP projects</a:t>
            </a:r>
            <a:endParaRPr lang="en-US" sz="1800" dirty="0">
              <a:latin typeface="Arial" pitchFamily="34" charset="0"/>
              <a:cs typeface="Arial" pitchFamily="34" charset="0"/>
            </a:endParaRPr>
          </a:p>
          <a:p>
            <a:r>
              <a:rPr lang="en-US" sz="1800" dirty="0" smtClean="0">
                <a:latin typeface="Arial" pitchFamily="34" charset="0"/>
                <a:cs typeface="Arial" pitchFamily="34" charset="0"/>
              </a:rPr>
              <a:t>Vincentian </a:t>
            </a:r>
            <a:r>
              <a:rPr lang="en-US" sz="1800" dirty="0">
                <a:latin typeface="Arial" pitchFamily="34" charset="0"/>
                <a:cs typeface="Arial" pitchFamily="34" charset="0"/>
              </a:rPr>
              <a:t>gatherings and </a:t>
            </a:r>
            <a:r>
              <a:rPr lang="en-US" sz="1800" dirty="0" smtClean="0">
                <a:latin typeface="Arial" pitchFamily="34" charset="0"/>
                <a:cs typeface="Arial" pitchFamily="34" charset="0"/>
              </a:rPr>
              <a:t>meetings</a:t>
            </a:r>
          </a:p>
          <a:p>
            <a:r>
              <a:rPr lang="en-US" sz="1800" dirty="0" smtClean="0">
                <a:latin typeface="Arial" pitchFamily="34" charset="0"/>
                <a:cs typeface="Arial" pitchFamily="34" charset="0"/>
              </a:rPr>
              <a:t>entertainments </a:t>
            </a:r>
            <a:r>
              <a:rPr lang="en-US" sz="1800" dirty="0">
                <a:latin typeface="Arial" pitchFamily="34" charset="0"/>
                <a:cs typeface="Arial" pitchFamily="34" charset="0"/>
              </a:rPr>
              <a:t>and outings </a:t>
            </a:r>
            <a:r>
              <a:rPr lang="en-US" sz="1800" dirty="0" smtClean="0">
                <a:latin typeface="Arial" pitchFamily="34" charset="0"/>
                <a:cs typeface="Arial" pitchFamily="34" charset="0"/>
              </a:rPr>
              <a:t>arranged </a:t>
            </a:r>
            <a:r>
              <a:rPr lang="en-US" sz="1800" dirty="0">
                <a:latin typeface="Arial" pitchFamily="34" charset="0"/>
                <a:cs typeface="Arial" pitchFamily="34" charset="0"/>
              </a:rPr>
              <a:t>by </a:t>
            </a:r>
            <a:r>
              <a:rPr lang="en-US" sz="1800" dirty="0" smtClean="0">
                <a:latin typeface="Arial" pitchFamily="34" charset="0"/>
                <a:cs typeface="Arial" pitchFamily="34" charset="0"/>
              </a:rPr>
              <a:t>Conference </a:t>
            </a:r>
            <a:r>
              <a:rPr lang="en-US" sz="1800" dirty="0">
                <a:latin typeface="Arial" pitchFamily="34" charset="0"/>
                <a:cs typeface="Arial" pitchFamily="34" charset="0"/>
              </a:rPr>
              <a:t>for </a:t>
            </a:r>
            <a:r>
              <a:rPr lang="en-US" sz="1800" dirty="0" smtClean="0">
                <a:latin typeface="Arial" pitchFamily="34" charset="0"/>
                <a:cs typeface="Arial" pitchFamily="34" charset="0"/>
              </a:rPr>
              <a:t>those in need</a:t>
            </a:r>
            <a:endParaRPr lang="en-US" sz="1800" dirty="0">
              <a:latin typeface="Arial" pitchFamily="34" charset="0"/>
              <a:cs typeface="Arial" pitchFamily="34" charset="0"/>
            </a:endParaRPr>
          </a:p>
          <a:p>
            <a:r>
              <a:rPr lang="en-US" sz="1800" dirty="0" smtClean="0">
                <a:latin typeface="Arial" pitchFamily="34" charset="0"/>
                <a:cs typeface="Arial" pitchFamily="34" charset="0"/>
              </a:rPr>
              <a:t>solidarity contributions</a:t>
            </a:r>
            <a:endParaRPr lang="en-US" sz="1800" dirty="0">
              <a:latin typeface="Arial" pitchFamily="34" charset="0"/>
              <a:cs typeface="Arial" pitchFamily="34" charset="0"/>
            </a:endParaRPr>
          </a:p>
          <a:p>
            <a:r>
              <a:rPr lang="en-US" sz="1800" dirty="0" smtClean="0">
                <a:latin typeface="Arial" pitchFamily="34" charset="0"/>
                <a:cs typeface="Arial" pitchFamily="34" charset="0"/>
              </a:rPr>
              <a:t>Normal operating expenses</a:t>
            </a:r>
            <a:endParaRPr lang="en-US" sz="1800" dirty="0">
              <a:latin typeface="Arial" pitchFamily="34" charset="0"/>
              <a:cs typeface="Arial" pitchFamily="34" charset="0"/>
            </a:endParaRP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58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0"/>
            <a:ext cx="8229600" cy="1143000"/>
          </a:xfrm>
        </p:spPr>
        <p:txBody>
          <a:bodyPr/>
          <a:lstStyle/>
          <a:p>
            <a:r>
              <a:rPr lang="en-US" b="1" dirty="0"/>
              <a:t>Standards for </a:t>
            </a:r>
            <a:r>
              <a:rPr lang="en-US" b="1" dirty="0" smtClean="0"/>
              <a:t>Accounting</a:t>
            </a:r>
            <a:endParaRPr lang="en-US" b="1" dirty="0"/>
          </a:p>
        </p:txBody>
      </p:sp>
      <p:sp>
        <p:nvSpPr>
          <p:cNvPr id="65539" name="Rectangle 3"/>
          <p:cNvSpPr>
            <a:spLocks noGrp="1" noChangeArrowheads="1"/>
          </p:cNvSpPr>
          <p:nvPr>
            <p:ph type="body" idx="1"/>
          </p:nvPr>
        </p:nvSpPr>
        <p:spPr>
          <a:xfrm>
            <a:off x="381000" y="1295400"/>
            <a:ext cx="8382000" cy="5410200"/>
          </a:xfrm>
        </p:spPr>
        <p:txBody>
          <a:bodyPr>
            <a:normAutofit/>
          </a:bodyPr>
          <a:lstStyle/>
          <a:p>
            <a:pPr marL="228600" indent="-228600">
              <a:spcBef>
                <a:spcPct val="40000"/>
              </a:spcBef>
              <a:spcAft>
                <a:spcPct val="40000"/>
              </a:spcAft>
            </a:pPr>
            <a:r>
              <a:rPr lang="en-US" sz="1800" dirty="0">
                <a:latin typeface="Arial" pitchFamily="34" charset="0"/>
                <a:cs typeface="Arial" pitchFamily="34" charset="0"/>
              </a:rPr>
              <a:t>M</a:t>
            </a:r>
            <a:r>
              <a:rPr lang="en-US" sz="1800" dirty="0" smtClean="0">
                <a:latin typeface="Arial" pitchFamily="34" charset="0"/>
                <a:cs typeface="Arial" pitchFamily="34" charset="0"/>
              </a:rPr>
              <a:t>aintain </a:t>
            </a:r>
            <a:r>
              <a:rPr lang="en-US" sz="1800" dirty="0">
                <a:latin typeface="Arial" pitchFamily="34" charset="0"/>
                <a:cs typeface="Arial" pitchFamily="34" charset="0"/>
              </a:rPr>
              <a:t>records on all </a:t>
            </a:r>
            <a:r>
              <a:rPr lang="en-US" sz="1800" dirty="0" smtClean="0">
                <a:latin typeface="Arial" pitchFamily="34" charset="0"/>
                <a:cs typeface="Arial" pitchFamily="34" charset="0"/>
              </a:rPr>
              <a:t>people assisted</a:t>
            </a:r>
            <a:endParaRPr lang="en-US" sz="1800" dirty="0">
              <a:latin typeface="Arial" pitchFamily="34" charset="0"/>
              <a:cs typeface="Arial" pitchFamily="34" charset="0"/>
            </a:endParaRPr>
          </a:p>
          <a:p>
            <a:pPr marL="228600" indent="-228600">
              <a:spcBef>
                <a:spcPct val="40000"/>
              </a:spcBef>
              <a:spcAft>
                <a:spcPct val="40000"/>
              </a:spcAft>
            </a:pPr>
            <a:r>
              <a:rPr lang="en-US" sz="1800" dirty="0">
                <a:latin typeface="Arial" pitchFamily="34" charset="0"/>
                <a:cs typeface="Arial" pitchFamily="34" charset="0"/>
              </a:rPr>
              <a:t>M</a:t>
            </a:r>
            <a:r>
              <a:rPr lang="en-US" sz="1800" dirty="0" smtClean="0">
                <a:latin typeface="Arial" pitchFamily="34" charset="0"/>
                <a:cs typeface="Arial" pitchFamily="34" charset="0"/>
              </a:rPr>
              <a:t>aintain receipt/expense </a:t>
            </a:r>
            <a:r>
              <a:rPr lang="en-US" sz="1800" dirty="0">
                <a:latin typeface="Arial" pitchFamily="34" charset="0"/>
                <a:cs typeface="Arial" pitchFamily="34" charset="0"/>
              </a:rPr>
              <a:t>ledgers and </a:t>
            </a:r>
            <a:r>
              <a:rPr lang="en-US" sz="1800" dirty="0" smtClean="0">
                <a:latin typeface="Arial" pitchFamily="34" charset="0"/>
                <a:cs typeface="Arial" pitchFamily="34" charset="0"/>
              </a:rPr>
              <a:t>journals </a:t>
            </a:r>
            <a:endParaRPr lang="en-US" sz="1800" dirty="0">
              <a:latin typeface="Arial" pitchFamily="34" charset="0"/>
              <a:cs typeface="Arial" pitchFamily="34" charset="0"/>
            </a:endParaRPr>
          </a:p>
          <a:p>
            <a:pPr marL="228600" indent="-228600">
              <a:spcBef>
                <a:spcPct val="40000"/>
              </a:spcBef>
              <a:spcAft>
                <a:spcPct val="40000"/>
              </a:spcAft>
            </a:pPr>
            <a:r>
              <a:rPr lang="en-US" sz="1800" dirty="0" smtClean="0">
                <a:latin typeface="Arial" pitchFamily="34" charset="0"/>
                <a:cs typeface="Arial" pitchFamily="34" charset="0"/>
              </a:rPr>
              <a:t>Acknowledge to donors receipt of donations based on IRS </a:t>
            </a:r>
            <a:r>
              <a:rPr lang="en-US" sz="1800" dirty="0" err="1" smtClean="0">
                <a:latin typeface="Arial" pitchFamily="34" charset="0"/>
                <a:cs typeface="Arial" pitchFamily="34" charset="0"/>
              </a:rPr>
              <a:t>regs</a:t>
            </a:r>
            <a:endParaRPr lang="en-US" sz="1800" dirty="0" smtClean="0">
              <a:latin typeface="Arial" pitchFamily="34" charset="0"/>
              <a:cs typeface="Arial" pitchFamily="34" charset="0"/>
            </a:endParaRPr>
          </a:p>
          <a:p>
            <a:pPr marL="228600" indent="-228600">
              <a:spcBef>
                <a:spcPct val="40000"/>
              </a:spcBef>
              <a:spcAft>
                <a:spcPct val="40000"/>
              </a:spcAft>
            </a:pPr>
            <a:r>
              <a:rPr lang="en-US" sz="1800" dirty="0">
                <a:latin typeface="Arial" pitchFamily="34" charset="0"/>
                <a:cs typeface="Arial" pitchFamily="34" charset="0"/>
              </a:rPr>
              <a:t>M</a:t>
            </a:r>
            <a:r>
              <a:rPr lang="en-US" sz="1800" dirty="0" smtClean="0">
                <a:latin typeface="Arial" pitchFamily="34" charset="0"/>
                <a:cs typeface="Arial" pitchFamily="34" charset="0"/>
              </a:rPr>
              <a:t>ay </a:t>
            </a:r>
            <a:r>
              <a:rPr lang="en-US" sz="1800" dirty="0">
                <a:latin typeface="Arial" pitchFamily="34" charset="0"/>
                <a:cs typeface="Arial" pitchFamily="34" charset="0"/>
              </a:rPr>
              <a:t>not accept donations "earmarked" </a:t>
            </a:r>
            <a:r>
              <a:rPr lang="en-US" sz="1800" dirty="0" smtClean="0">
                <a:latin typeface="Arial" pitchFamily="34" charset="0"/>
                <a:cs typeface="Arial" pitchFamily="34" charset="0"/>
              </a:rPr>
              <a:t>to aid </a:t>
            </a:r>
            <a:r>
              <a:rPr lang="en-US" sz="1800" dirty="0">
                <a:latin typeface="Arial" pitchFamily="34" charset="0"/>
                <a:cs typeface="Arial" pitchFamily="34" charset="0"/>
              </a:rPr>
              <a:t>a particular person. </a:t>
            </a:r>
            <a:r>
              <a:rPr lang="en-US" sz="1800" u="sng" dirty="0" smtClean="0">
                <a:latin typeface="Arial" pitchFamily="34" charset="0"/>
                <a:cs typeface="Arial" pitchFamily="34" charset="0"/>
              </a:rPr>
              <a:t>This </a:t>
            </a:r>
            <a:r>
              <a:rPr lang="en-US" sz="1800" u="sng" dirty="0">
                <a:latin typeface="Arial" pitchFamily="34" charset="0"/>
                <a:cs typeface="Arial" pitchFamily="34" charset="0"/>
              </a:rPr>
              <a:t>is clearly against the law</a:t>
            </a:r>
            <a:r>
              <a:rPr lang="en-US" sz="1800" dirty="0">
                <a:latin typeface="Arial" pitchFamily="34" charset="0"/>
                <a:cs typeface="Arial" pitchFamily="34" charset="0"/>
              </a:rPr>
              <a:t>.</a:t>
            </a:r>
          </a:p>
          <a:p>
            <a:pPr marL="228600" indent="-228600">
              <a:spcBef>
                <a:spcPct val="40000"/>
              </a:spcBef>
              <a:spcAft>
                <a:spcPct val="40000"/>
              </a:spcAft>
            </a:pPr>
            <a:r>
              <a:rPr lang="en-US" sz="1800" dirty="0">
                <a:latin typeface="Arial" pitchFamily="34" charset="0"/>
                <a:cs typeface="Arial" pitchFamily="34" charset="0"/>
              </a:rPr>
              <a:t>D</a:t>
            </a:r>
            <a:r>
              <a:rPr lang="en-US" sz="1800" dirty="0" smtClean="0">
                <a:latin typeface="Arial" pitchFamily="34" charset="0"/>
                <a:cs typeface="Arial" pitchFamily="34" charset="0"/>
              </a:rPr>
              <a:t>eposit </a:t>
            </a:r>
            <a:r>
              <a:rPr lang="en-US" sz="1800" dirty="0">
                <a:latin typeface="Arial" pitchFamily="34" charset="0"/>
                <a:cs typeface="Arial" pitchFamily="34" charset="0"/>
              </a:rPr>
              <a:t>all funds into </a:t>
            </a:r>
            <a:r>
              <a:rPr lang="en-US" sz="1800" dirty="0" smtClean="0">
                <a:latin typeface="Arial" pitchFamily="34" charset="0"/>
                <a:cs typeface="Arial" pitchFamily="34" charset="0"/>
              </a:rPr>
              <a:t>Conference account</a:t>
            </a:r>
          </a:p>
          <a:p>
            <a:pPr marL="228600" indent="-228600">
              <a:spcBef>
                <a:spcPct val="40000"/>
              </a:spcBef>
              <a:spcAft>
                <a:spcPct val="40000"/>
              </a:spcAft>
            </a:pPr>
            <a:r>
              <a:rPr lang="en-US" sz="1800" dirty="0">
                <a:latin typeface="Arial" pitchFamily="34" charset="0"/>
                <a:cs typeface="Arial" pitchFamily="34" charset="0"/>
              </a:rPr>
              <a:t>A</a:t>
            </a:r>
            <a:r>
              <a:rPr lang="en-US" sz="1800" dirty="0" smtClean="0">
                <a:latin typeface="Arial" pitchFamily="34" charset="0"/>
                <a:cs typeface="Arial" pitchFamily="34" charset="0"/>
              </a:rPr>
              <a:t>ll </a:t>
            </a:r>
            <a:r>
              <a:rPr lang="en-US" sz="1800" dirty="0">
                <a:latin typeface="Arial" pitchFamily="34" charset="0"/>
                <a:cs typeface="Arial" pitchFamily="34" charset="0"/>
              </a:rPr>
              <a:t>expenditures </a:t>
            </a:r>
            <a:r>
              <a:rPr lang="en-US" sz="1800" dirty="0" smtClean="0">
                <a:latin typeface="Arial" pitchFamily="34" charset="0"/>
                <a:cs typeface="Arial" pitchFamily="34" charset="0"/>
              </a:rPr>
              <a:t>paid </a:t>
            </a:r>
            <a:r>
              <a:rPr lang="en-US" sz="1800" dirty="0">
                <a:latin typeface="Arial" pitchFamily="34" charset="0"/>
                <a:cs typeface="Arial" pitchFamily="34" charset="0"/>
              </a:rPr>
              <a:t>by check, with </a:t>
            </a:r>
            <a:r>
              <a:rPr lang="en-US" sz="1800" dirty="0" smtClean="0">
                <a:latin typeface="Arial" pitchFamily="34" charset="0"/>
                <a:cs typeface="Arial" pitchFamily="34" charset="0"/>
              </a:rPr>
              <a:t>supporting documentation</a:t>
            </a:r>
          </a:p>
          <a:p>
            <a:pPr marL="228600" indent="-228600">
              <a:spcBef>
                <a:spcPct val="40000"/>
              </a:spcBef>
              <a:spcAft>
                <a:spcPct val="40000"/>
              </a:spcAft>
            </a:pPr>
            <a:r>
              <a:rPr lang="en-US" sz="1800" dirty="0">
                <a:latin typeface="Arial" pitchFamily="34" charset="0"/>
                <a:cs typeface="Arial" pitchFamily="34" charset="0"/>
              </a:rPr>
              <a:t>The Clergy can not be listed on </a:t>
            </a:r>
            <a:r>
              <a:rPr lang="en-US" sz="1800" dirty="0" smtClean="0">
                <a:latin typeface="Arial" pitchFamily="34" charset="0"/>
                <a:cs typeface="Arial" pitchFamily="34" charset="0"/>
              </a:rPr>
              <a:t>bank </a:t>
            </a:r>
            <a:r>
              <a:rPr lang="en-US" sz="1800" dirty="0">
                <a:latin typeface="Arial" pitchFamily="34" charset="0"/>
                <a:cs typeface="Arial" pitchFamily="34" charset="0"/>
              </a:rPr>
              <a:t>account and can not sign checks</a:t>
            </a:r>
            <a:r>
              <a:rPr lang="en-US" sz="1800" dirty="0" smtClean="0">
                <a:latin typeface="Arial" pitchFamily="34" charset="0"/>
                <a:cs typeface="Arial" pitchFamily="34" charset="0"/>
              </a:rPr>
              <a:t>.</a:t>
            </a:r>
          </a:p>
          <a:p>
            <a:pPr marL="228600" indent="-228600">
              <a:spcBef>
                <a:spcPct val="40000"/>
              </a:spcBef>
              <a:spcAft>
                <a:spcPct val="40000"/>
              </a:spcAft>
            </a:pPr>
            <a:r>
              <a:rPr lang="en-US" sz="1800" dirty="0" smtClean="0">
                <a:latin typeface="Arial" pitchFamily="34" charset="0"/>
                <a:cs typeface="Arial" pitchFamily="34" charset="0"/>
              </a:rPr>
              <a:t>There should always be two to four signers on accounts authorized by the Conference – reflected in the minutes.</a:t>
            </a:r>
            <a:endParaRPr lang="en-US" sz="1800" dirty="0">
              <a:latin typeface="Arial" pitchFamily="34" charset="0"/>
              <a:cs typeface="Arial" pitchFamily="34" charset="0"/>
            </a:endParaRPr>
          </a:p>
          <a:p>
            <a:pPr marL="0" indent="0">
              <a:spcBef>
                <a:spcPct val="40000"/>
              </a:spcBef>
              <a:spcAft>
                <a:spcPct val="40000"/>
              </a:spcAft>
              <a:buNone/>
            </a:pPr>
            <a:r>
              <a:rPr lang="en-US" sz="1800" dirty="0" smtClean="0">
                <a:latin typeface="Arial" pitchFamily="34" charset="0"/>
                <a:cs typeface="Arial" pitchFamily="34" charset="0"/>
              </a:rPr>
              <a:t> </a:t>
            </a:r>
            <a:endParaRPr lang="en-US" sz="1800" dirty="0">
              <a:latin typeface="Arial" pitchFamily="34" charset="0"/>
              <a:cs typeface="Arial" pitchFamily="34" charset="0"/>
            </a:endParaRPr>
          </a:p>
        </p:txBody>
      </p:sp>
      <p:pic>
        <p:nvPicPr>
          <p:cNvPr id="4" name="Picture 2" descr="LinkCl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25" y="133350"/>
            <a:ext cx="911225" cy="881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806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TotalTime>
  <Words>3884</Words>
  <Application>Microsoft Office PowerPoint</Application>
  <PresentationFormat>On-screen Show (4:3)</PresentationFormat>
  <Paragraphs>485</Paragraphs>
  <Slides>32</Slides>
  <Notes>17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Office of the Treasurer</vt:lpstr>
      <vt:lpstr>Office of the Treasurer</vt:lpstr>
      <vt:lpstr>Office of the Treasurer</vt:lpstr>
      <vt:lpstr>Duties of the Treasurer</vt:lpstr>
      <vt:lpstr>Duties of the Treasurer (Cont’d)</vt:lpstr>
      <vt:lpstr>Types of Conference Income</vt:lpstr>
      <vt:lpstr>Types of Conference Expenses</vt:lpstr>
      <vt:lpstr>Standards for Accounting</vt:lpstr>
      <vt:lpstr>Standards for Accounting (cont’d)</vt:lpstr>
      <vt:lpstr>Standards for Accounting (cont’d)</vt:lpstr>
      <vt:lpstr>Standards for Accounting (cont’d)</vt:lpstr>
      <vt:lpstr>IRS and Other Tax Considerations</vt:lpstr>
      <vt:lpstr>IRS and Other Tax Considerations (Cont’d)</vt:lpstr>
      <vt:lpstr>IRS and Other Tax Considerations (Cont’d)</vt:lpstr>
      <vt:lpstr>Other Topics of Concern</vt:lpstr>
      <vt:lpstr>Other Topics of Concern (cont’d)</vt:lpstr>
      <vt:lpstr>Audit – Financial Review</vt:lpstr>
      <vt:lpstr>Audit – Financial Review (cont’d)</vt:lpstr>
      <vt:lpstr>Audit – Financial Review (cont’d)</vt:lpstr>
      <vt:lpstr>Conference Annual Report (CAR)</vt:lpstr>
      <vt:lpstr>CAR (cont’d)</vt:lpstr>
      <vt:lpstr>CAR (cont’d)</vt:lpstr>
      <vt:lpstr>CAR (cont’d)</vt:lpstr>
      <vt:lpstr>CAR (cont’d)</vt:lpstr>
      <vt:lpstr>CAR (cont’d)</vt:lpstr>
      <vt:lpstr>CAR (cont’d)</vt:lpstr>
      <vt:lpstr>CAR (cont’d)</vt:lpstr>
      <vt:lpstr>CAR (cont’d)</vt:lpstr>
      <vt:lpstr>CAR (cont’d)</vt:lpstr>
      <vt:lpstr>CAR (cont’d)</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Mike</cp:lastModifiedBy>
  <cp:revision>75</cp:revision>
  <dcterms:created xsi:type="dcterms:W3CDTF">2011-03-15T18:19:05Z</dcterms:created>
  <dcterms:modified xsi:type="dcterms:W3CDTF">2017-11-16T14:59:24Z</dcterms:modified>
</cp:coreProperties>
</file>