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7102475" cy="9388475"/>
  <p:custShowLst>
    <p:custShow name="Thomas J Long Slide Show" id="0">
      <p:sldLst>
        <p:sld r:id="rId2"/>
        <p:sld r:id="rId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6" autoAdjust="0"/>
    <p:restoredTop sz="92545" autoAdjust="0"/>
  </p:normalViewPr>
  <p:slideViewPr>
    <p:cSldViewPr>
      <p:cViewPr varScale="1">
        <p:scale>
          <a:sx n="81" d="100"/>
          <a:sy n="81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AFA9F-798F-477A-947B-C2FBB424C95B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8522A-0710-4642-9931-ACE6C249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4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F002E00B-DFC0-4051-AA9C-945F7AE6F7F1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7" y="4517548"/>
            <a:ext cx="5681343" cy="3697767"/>
          </a:xfrm>
          <a:prstGeom prst="rect">
            <a:avLst/>
          </a:prstGeom>
        </p:spPr>
        <p:txBody>
          <a:bodyPr vert="horz" lIns="91714" tIns="45857" rIns="91714" bIns="458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4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0C110ECD-A02B-4F04-9B60-64484A016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0ECD-A02B-4F04-9B60-64484A016A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093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453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152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284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817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069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57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159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415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1/15/2022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1/15/2022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Invitation to Serve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648201"/>
            <a:ext cx="8967953" cy="1752600"/>
          </a:xfrm>
        </p:spPr>
        <p:txBody>
          <a:bodyPr>
            <a:noAutofit/>
          </a:bodyPr>
          <a:lstStyle/>
          <a:p>
            <a:endParaRPr lang="en-US" sz="38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Good practices from experience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A603ED-CC22-4FB0-9B1D-ED3CD72DD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372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</a:rPr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57884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	</a:t>
            </a:r>
            <a:r>
              <a:rPr lang="en-US" sz="1600" dirty="0"/>
              <a:t> </a:t>
            </a:r>
            <a:r>
              <a:rPr lang="en-US" sz="2800" dirty="0"/>
              <a:t>A network of friends, inspired by Gospel values, growing in holiness and</a:t>
            </a:r>
            <a:r>
              <a:rPr lang="en-US" sz="2800" i="1" dirty="0"/>
              <a:t> </a:t>
            </a:r>
            <a:r>
              <a:rPr lang="en-US" sz="2800" dirty="0"/>
              <a:t>building a more just world through personal relationships with and service to people in need.</a:t>
            </a:r>
          </a:p>
        </p:txBody>
      </p:sp>
      <p:pic>
        <p:nvPicPr>
          <p:cNvPr id="6" name="Picture 5" descr="024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199" y="3124200"/>
            <a:ext cx="612474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E6583-D643-48F6-A23C-E4BF57511F38}"/>
              </a:ext>
            </a:extLst>
          </p:cNvPr>
          <p:cNvSpPr txBox="1"/>
          <p:nvPr/>
        </p:nvSpPr>
        <p:spPr>
          <a:xfrm>
            <a:off x="267050" y="2667000"/>
            <a:ext cx="2528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“The Society is open to all those who seek to live their faith loving and committing themselves to their neighbor in need.” (Rule, Part I, 3.1)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B44C-DD31-481B-92D8-F13E2E5F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700" b="1" i="1" dirty="0">
                <a:latin typeface="+mn-lt"/>
                <a:ea typeface="Times New Roman" panose="02020603050405020304" pitchFamily="18" charset="0"/>
              </a:rPr>
              <a:t>“The Society is open to all those who seek to live their faith loving and committing themselves to their neighbor in need.” (Rule, Part I, 3.1)</a:t>
            </a:r>
            <a:br>
              <a:rPr lang="en-US" sz="2700" b="1" i="1" dirty="0">
                <a:latin typeface="+mn-lt"/>
                <a:ea typeface="Times New Roman" panose="02020603050405020304" pitchFamily="18" charset="0"/>
              </a:rPr>
            </a:br>
            <a:endParaRPr lang="en-US" sz="2700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9402-E81E-4DF6-81C1-B6C87F18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4" y="1524000"/>
            <a:ext cx="8058149" cy="2441575"/>
          </a:xfrm>
        </p:spPr>
        <p:txBody>
          <a:bodyPr>
            <a:normAutofit fontScale="92500"/>
          </a:bodyPr>
          <a:lstStyle/>
          <a:p>
            <a:pPr marL="461963" indent="-46196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5715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Even strong Confe</a:t>
            </a:r>
            <a:r>
              <a:rPr lang="en-US" sz="2400" dirty="0"/>
              <a:t>re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nces </a:t>
            </a:r>
            <a:r>
              <a:rPr lang="en-US" sz="2400" dirty="0"/>
              <a:t>must recruit. A healthy Conference will have a slow but steady turnover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 membership.</a:t>
            </a:r>
          </a:p>
          <a:p>
            <a:pPr marL="461963" indent="-46196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57150" algn="l"/>
              </a:tabLst>
            </a:pPr>
            <a:r>
              <a:rPr lang="en-US" sz="2400" dirty="0"/>
              <a:t>Conferences must periodically reach out so that the congregation knows that they are open to new members: men and women, young people, various ethnic groups</a:t>
            </a:r>
          </a:p>
          <a:p>
            <a:pPr marL="461963" marR="0" indent="-461963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7150" algn="l"/>
              </a:tabLst>
            </a:pPr>
            <a:r>
              <a:rPr lang="en-US" sz="2400" dirty="0"/>
              <a:t>The benefits are best shared by a Vincentian on a personal note: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015C1-2A6D-4B44-9E6E-E1268E4FB1F6}"/>
              </a:ext>
            </a:extLst>
          </p:cNvPr>
          <p:cNvSpPr txBox="1"/>
          <p:nvPr/>
        </p:nvSpPr>
        <p:spPr>
          <a:xfrm>
            <a:off x="464270" y="3810000"/>
            <a:ext cx="47815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 lvl="1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Times New Roman" panose="02020603050405020304" pitchFamily="18" charset="0"/>
              </a:rPr>
              <a:t>You will be serving God.</a:t>
            </a:r>
            <a:endParaRPr lang="en-US" sz="2200" b="1" dirty="0">
              <a:ea typeface="Times New Roman" panose="02020603050405020304" pitchFamily="18" charset="0"/>
            </a:endParaRPr>
          </a:p>
          <a:p>
            <a:pPr marL="687388" lvl="1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Times New Roman" panose="02020603050405020304" pitchFamily="18" charset="0"/>
              </a:rPr>
              <a:t>You will be growing spiritually.</a:t>
            </a:r>
            <a:endParaRPr lang="en-US" sz="2200" b="1" dirty="0">
              <a:ea typeface="Times New Roman" panose="02020603050405020304" pitchFamily="18" charset="0"/>
            </a:endParaRPr>
          </a:p>
          <a:p>
            <a:pPr marL="687388" lvl="1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Times New Roman" panose="02020603050405020304" pitchFamily="18" charset="0"/>
              </a:rPr>
              <a:t>You will be helping those in need.</a:t>
            </a:r>
            <a:endParaRPr lang="en-US" sz="2200" b="1" dirty="0">
              <a:ea typeface="Times New Roman" panose="02020603050405020304" pitchFamily="18" charset="0"/>
            </a:endParaRPr>
          </a:p>
          <a:p>
            <a:pPr marL="687388" lvl="1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Times New Roman" panose="02020603050405020304" pitchFamily="18" charset="0"/>
              </a:rPr>
              <a:t>You will be working with a dedicated group of Vincentians.</a:t>
            </a:r>
            <a:endParaRPr lang="en-US" sz="2200" b="1" dirty="0">
              <a:ea typeface="Times New Roman" panose="02020603050405020304" pitchFamily="18" charset="0"/>
            </a:endParaRPr>
          </a:p>
          <a:p>
            <a:pPr marL="687388" lvl="1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Times New Roman" panose="02020603050405020304" pitchFamily="18" charset="0"/>
              </a:rPr>
              <a:t>You are needed.</a:t>
            </a:r>
            <a:endParaRPr lang="en-US" sz="2200" b="1" dirty="0">
              <a:ea typeface="Times New Roman" panose="02020603050405020304" pitchFamily="18" charset="0"/>
            </a:endParaRPr>
          </a:p>
          <a:p>
            <a:pPr marL="461963" indent="-234950"/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AC6BB-0CC8-404F-869D-E51369D3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08" y="3810000"/>
            <a:ext cx="2514600" cy="28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B123-9C87-4571-8E7B-3FAF1E8B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Pulpit Appeal </a:t>
            </a:r>
            <a:b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E56B-9F6C-478E-9502-1FC86F39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5924550" cy="4800600"/>
          </a:xfrm>
        </p:spPr>
        <p:txBody>
          <a:bodyPr>
            <a:norm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a typeface="Times New Roman" panose="02020603050405020304" pitchFamily="18" charset="0"/>
              </a:rPr>
              <a:t>Contact the Pastor</a:t>
            </a:r>
            <a:r>
              <a:rPr lang="en-US" sz="2400" b="0" dirty="0">
                <a:effectLst/>
                <a:ea typeface="Times New Roman" panose="02020603050405020304" pitchFamily="18" charset="0"/>
              </a:rPr>
              <a:t> several weeks ahead to schedule  the appeal at the Parish Masses. Give the pastor a draft of the presentation. </a:t>
            </a:r>
            <a:endParaRPr lang="en-US" sz="2400" b="1" dirty="0">
              <a:effectLst/>
              <a:ea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0" dirty="0">
                <a:effectLst/>
                <a:ea typeface="Times New Roman" panose="02020603050405020304" pitchFamily="18" charset="0"/>
              </a:rPr>
              <a:t>A few weeks prior place some announcements in the bulletin about the Society of St. Vincent de Paul and the works that are being done in the parish.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2400" b="1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0" dirty="0">
                <a:effectLst/>
                <a:ea typeface="Times New Roman" panose="02020603050405020304" pitchFamily="18" charset="0"/>
              </a:rPr>
              <a:t>Have Vincentians with personal experiences share. It is also very beneficial if the celebrant can also support the presentation.</a:t>
            </a:r>
            <a:endParaRPr lang="en-US" sz="2400" b="1" dirty="0">
              <a:effectLst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1026" name="Picture 2" descr="St Vincent de Paul">
            <a:extLst>
              <a:ext uri="{FF2B5EF4-FFF2-40B4-BE49-F238E27FC236}">
                <a16:creationId xmlns:a16="http://schemas.microsoft.com/office/drawing/2014/main" id="{475B4749-29EC-4BAA-8B94-DAA2EF4B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362200" cy="32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7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BCB0-4A19-4ED0-95A9-D03F2863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889"/>
            <a:ext cx="7886700" cy="100647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Guidelines for the Pulpit Message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ABE8-B7D8-4F54-B400-D0B51D49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7886700" cy="496887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Vincentian that is comfortable speaking before a group will: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Introduce yourself, your role, and thank the pastor/celebrant for the opportunity to speak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Speak slowly and clearly using the microphone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a typeface="Times New Roman" panose="02020603050405020304" pitchFamily="18" charset="0"/>
              </a:rPr>
              <a:t>Prepare your speech or notes to guide you to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speak from your experiences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Sharing stories and experiences are helpful - confidentiality a must.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Share the needs of your Conference – list several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Inform them of an orientation meeting.</a:t>
            </a:r>
          </a:p>
        </p:txBody>
      </p:sp>
      <p:pic>
        <p:nvPicPr>
          <p:cNvPr id="2050" name="Picture 2" descr="Daily Quote - St. Vincent de Paul #quotes #VincentDePaul #famvin">
            <a:extLst>
              <a:ext uri="{FF2B5EF4-FFF2-40B4-BE49-F238E27FC236}">
                <a16:creationId xmlns:a16="http://schemas.microsoft.com/office/drawing/2014/main" id="{335E23EA-493B-4DFB-AB31-AAADAEE3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74" y="4373561"/>
            <a:ext cx="2119313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8D2B1C-B40C-4844-AAA5-287A99F665B0}"/>
              </a:ext>
            </a:extLst>
          </p:cNvPr>
          <p:cNvSpPr txBox="1"/>
          <p:nvPr/>
        </p:nvSpPr>
        <p:spPr>
          <a:xfrm>
            <a:off x="533400" y="4572000"/>
            <a:ext cx="65151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a typeface="Times New Roman" panose="02020603050405020304" pitchFamily="18" charset="0"/>
              </a:rPr>
              <a:t>Invite them to sign-up sheets after Mass and have Vincentians available to answer questions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400" dirty="0"/>
              <a:t>Post an Exhibit that shows the works of the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AFFB-093A-4BBE-BCC8-35C533CE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304800"/>
            <a:ext cx="8651450" cy="1158874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Suggestions for the Orientation Meeting</a:t>
            </a:r>
            <a:endParaRPr lang="en-US" sz="34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A0A04-6A97-4F14-846E-913D41282D53}"/>
              </a:ext>
            </a:extLst>
          </p:cNvPr>
          <p:cNvSpPr txBox="1"/>
          <p:nvPr/>
        </p:nvSpPr>
        <p:spPr>
          <a:xfrm>
            <a:off x="628649" y="1371600"/>
            <a:ext cx="833624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Schedule meeting for an evening a week or two after the presentation at the Masses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Hold the meeting at a parish facility and reserve the space and time well in advance.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Contact each prospective member personally to remind them of the meeting.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Keep the meeting within an hour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Show the 9-minute DVD on history of the Society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Share the history of your own Conference and the works you do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Discuss the requirement for the safe environment policy of the (Arch) Diocese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Share the experience of a home visit and the confidentiality required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Share the importance of Vincentian spiritual formation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Allow for questions and dialogue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Invite them to the next official conference meeting</a:t>
            </a:r>
          </a:p>
        </p:txBody>
      </p:sp>
    </p:spTree>
    <p:extLst>
      <p:ext uri="{BB962C8B-B14F-4D97-AF65-F5344CB8AC3E}">
        <p14:creationId xmlns:p14="http://schemas.microsoft.com/office/powerpoint/2010/main" val="162972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B976-1055-48B3-87FD-DB2156AB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52400"/>
            <a:ext cx="7753350" cy="77787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Orientation Meeting Agenda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51950-8C48-484D-9335-9835E07A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55573"/>
            <a:ext cx="7886700" cy="5440837"/>
          </a:xfrm>
        </p:spPr>
        <p:txBody>
          <a:bodyPr>
            <a:noAutofit/>
          </a:bodyPr>
          <a:lstStyle/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effectLst/>
                <a:ea typeface="Times New Roman" panose="02020603050405020304" pitchFamily="18" charset="0"/>
              </a:rPr>
              <a:t>Opening prayer								  </a:t>
            </a: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effectLst/>
                <a:ea typeface="Times New Roman" panose="02020603050405020304" pitchFamily="18" charset="0"/>
              </a:rPr>
              <a:t>Spiritual reading and reflection						</a:t>
            </a: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effectLst/>
                <a:ea typeface="Times New Roman" panose="02020603050405020304" pitchFamily="18" charset="0"/>
              </a:rPr>
              <a:t>Introduction of Vincentians						</a:t>
            </a: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effectLst/>
                <a:ea typeface="Times New Roman" panose="02020603050405020304" pitchFamily="18" charset="0"/>
              </a:rPr>
              <a:t>Introduction of Guests							  </a:t>
            </a: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effectLst/>
                <a:ea typeface="Times New Roman" panose="02020603050405020304" pitchFamily="18" charset="0"/>
              </a:rPr>
              <a:t>History of Society of St. Vincent de Paul – video</a:t>
            </a:r>
            <a:r>
              <a:rPr lang="en-US" sz="2300" b="1" dirty="0">
                <a:effectLst/>
                <a:ea typeface="Times New Roman" panose="02020603050405020304" pitchFamily="18" charset="0"/>
              </a:rPr>
              <a:t>			</a:t>
            </a:r>
            <a:endParaRPr lang="en-US" sz="2300" dirty="0">
              <a:effectLst/>
              <a:ea typeface="Times New Roman" panose="02020603050405020304" pitchFamily="18" charset="0"/>
            </a:endParaRP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effectLst/>
                <a:ea typeface="Times New Roman" panose="02020603050405020304" pitchFamily="18" charset="0"/>
              </a:rPr>
              <a:t>Describe our work and how it is done					</a:t>
            </a:r>
          </a:p>
          <a:p>
            <a:pPr marL="574675" indent="-234950">
              <a:spcBef>
                <a:spcPts val="600"/>
              </a:spcBef>
              <a:tabLst>
                <a:tab pos="339725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	Home visits</a:t>
            </a:r>
          </a:p>
          <a:p>
            <a:pPr marL="574675" indent="-234950">
              <a:spcBef>
                <a:spcPts val="600"/>
              </a:spcBef>
              <a:tabLst>
                <a:tab pos="339725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	Work in pairs</a:t>
            </a:r>
          </a:p>
          <a:p>
            <a:pPr marL="574675" indent="-234950">
              <a:spcBef>
                <a:spcPts val="600"/>
              </a:spcBef>
              <a:tabLst>
                <a:tab pos="339725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	Confidentiality</a:t>
            </a:r>
          </a:p>
          <a:p>
            <a:pPr marL="574675" indent="-234950">
              <a:spcBef>
                <a:spcPts val="600"/>
              </a:spcBef>
              <a:tabLst>
                <a:tab pos="339725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	Meeting times and duration</a:t>
            </a: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/>
              <a:t>Society in the Council  </a:t>
            </a: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/>
              <a:t>Vincentian Formation Opportunities</a:t>
            </a: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/>
              <a:t>Meeting the Safe Environment Policy of the Arch/Diocese </a:t>
            </a: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/>
              <a:t>Closing Prayer 								</a:t>
            </a:r>
          </a:p>
          <a:p>
            <a:pPr marR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300" dirty="0"/>
              <a:t>Refreshments and Social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0AF3D-69BE-43F7-A292-0D7533406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43"/>
          <a:stretch/>
        </p:blipFill>
        <p:spPr>
          <a:xfrm>
            <a:off x="6705600" y="1146142"/>
            <a:ext cx="2264813" cy="27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8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9840-A824-492D-89E8-A30F100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482"/>
            <a:ext cx="8458200" cy="115887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Welcome new/prospective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01B4C-FD51-467A-9EFE-C2BC3F68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0356"/>
            <a:ext cx="7620000" cy="3276600"/>
          </a:xfrm>
        </p:spPr>
        <p:txBody>
          <a:bodyPr>
            <a:normAutofit lnSpcReduction="10000"/>
          </a:bodyPr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400" dirty="0"/>
              <a:t>Provide them a mentor Vincentian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400" dirty="0"/>
              <a:t>Schedule a welcome with your President or Spiritual Advisor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400" dirty="0"/>
              <a:t>Provide Conference process orientation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400" dirty="0"/>
              <a:t>Have them attend an Ozanam Orientation and other training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After some exposure to the Conference, ask them to discern being a Vincentian.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If they agree, commission them  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2F0A82-88AF-4C8B-8F34-E7ABA515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76" y="4137440"/>
            <a:ext cx="3607324" cy="23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10369</TotalTime>
  <Words>673</Words>
  <Application>Microsoft Office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Wingdings</vt:lpstr>
      <vt:lpstr>Office Theme</vt:lpstr>
      <vt:lpstr>Invitation to Serve</vt:lpstr>
      <vt:lpstr>Mission Statement</vt:lpstr>
      <vt:lpstr>“The Society is open to all those who seek to live their faith loving and committing themselves to their neighbor in need.” (Rule, Part I, 3.1) </vt:lpstr>
      <vt:lpstr>Pulpit Appeal  </vt:lpstr>
      <vt:lpstr>Guidelines for the Pulpit Message</vt:lpstr>
      <vt:lpstr>Suggestions for the Orientation Meeting</vt:lpstr>
      <vt:lpstr>Orientation Meeting Agenda</vt:lpstr>
      <vt:lpstr>Welcome new/prospective members</vt:lpstr>
      <vt:lpstr>Thomas J Long Slide Show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Society of St Vincent de Paul of Contra Costa County</dc:title>
  <dc:creator>lspainhower</dc:creator>
  <cp:lastModifiedBy>Bob Liles</cp:lastModifiedBy>
  <cp:revision>272</cp:revision>
  <cp:lastPrinted>2018-09-05T20:31:00Z</cp:lastPrinted>
  <dcterms:created xsi:type="dcterms:W3CDTF">2013-02-26T22:40:21Z</dcterms:created>
  <dcterms:modified xsi:type="dcterms:W3CDTF">2022-01-16T00:45:01Z</dcterms:modified>
</cp:coreProperties>
</file>