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324" r:id="rId4"/>
    <p:sldId id="263" r:id="rId5"/>
    <p:sldId id="300" r:id="rId6"/>
    <p:sldId id="299" r:id="rId7"/>
    <p:sldId id="291" r:id="rId8"/>
    <p:sldId id="323" r:id="rId9"/>
    <p:sldId id="294" r:id="rId10"/>
    <p:sldId id="296" r:id="rId11"/>
    <p:sldId id="329" r:id="rId12"/>
    <p:sldId id="298" r:id="rId13"/>
    <p:sldId id="290" r:id="rId14"/>
    <p:sldId id="327" r:id="rId15"/>
    <p:sldId id="328" r:id="rId16"/>
    <p:sldId id="259" r:id="rId17"/>
    <p:sldId id="261" r:id="rId18"/>
    <p:sldId id="264" r:id="rId19"/>
    <p:sldId id="265" r:id="rId20"/>
    <p:sldId id="266" r:id="rId21"/>
    <p:sldId id="267" r:id="rId22"/>
    <p:sldId id="283" r:id="rId23"/>
    <p:sldId id="269" r:id="rId24"/>
    <p:sldId id="270" r:id="rId25"/>
    <p:sldId id="271" r:id="rId26"/>
    <p:sldId id="272" r:id="rId27"/>
    <p:sldId id="274" r:id="rId28"/>
    <p:sldId id="275" r:id="rId29"/>
    <p:sldId id="273" r:id="rId30"/>
    <p:sldId id="281" r:id="rId31"/>
    <p:sldId id="276" r:id="rId32"/>
    <p:sldId id="277" r:id="rId33"/>
    <p:sldId id="278" r:id="rId34"/>
    <p:sldId id="279" r:id="rId35"/>
    <p:sldId id="280" r:id="rId36"/>
    <p:sldId id="282" r:id="rId37"/>
  </p:sldIdLst>
  <p:sldSz cx="9601200" cy="7315200"/>
  <p:notesSz cx="7010400" cy="9296400"/>
  <p:defaultTextStyle>
    <a:defPPr>
      <a:defRPr lang="en-US"/>
    </a:defPPr>
    <a:lvl1pPr marL="0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3" autoAdjust="0"/>
    <p:restoredTop sz="94660"/>
  </p:normalViewPr>
  <p:slideViewPr>
    <p:cSldViewPr>
      <p:cViewPr varScale="1">
        <p:scale>
          <a:sx n="88" d="100"/>
          <a:sy n="88" d="100"/>
        </p:scale>
        <p:origin x="1334" y="82"/>
      </p:cViewPr>
      <p:guideLst>
        <p:guide orient="horz" pos="2304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D8078B-8AD7-42FB-A56A-6C0F7D3CCFD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7613" y="696913"/>
            <a:ext cx="45751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DBDD750-326F-40B8-84C9-A48DE7F5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59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272455"/>
            <a:ext cx="81610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80"/>
            <a:ext cx="67208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BFAF-0F86-47ED-B75C-C426ECA69886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29D5-2CC0-48D3-8A0A-C11304EDB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1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BFAF-0F86-47ED-B75C-C426ECA69886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29D5-2CC0-48D3-8A0A-C11304EDB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92949"/>
            <a:ext cx="216027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92949"/>
            <a:ext cx="632079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BFAF-0F86-47ED-B75C-C426ECA69886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29D5-2CC0-48D3-8A0A-C11304EDB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BFAF-0F86-47ED-B75C-C426ECA69886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29D5-2CC0-48D3-8A0A-C11304EDB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1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694"/>
            <a:ext cx="8161020" cy="145288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3100496"/>
            <a:ext cx="8161020" cy="160019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3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BFAF-0F86-47ED-B75C-C426ECA69886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29D5-2CC0-48D3-8A0A-C11304EDB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9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706880"/>
            <a:ext cx="4240530" cy="482769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706880"/>
            <a:ext cx="4240530" cy="482769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BFAF-0F86-47ED-B75C-C426ECA69886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29D5-2CC0-48D3-8A0A-C11304EDB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37455"/>
            <a:ext cx="4242197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319868"/>
            <a:ext cx="4242197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637455"/>
            <a:ext cx="4243864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319868"/>
            <a:ext cx="4243864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BFAF-0F86-47ED-B75C-C426ECA69886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29D5-2CC0-48D3-8A0A-C11304EDB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8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BFAF-0F86-47ED-B75C-C426ECA69886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29D5-2CC0-48D3-8A0A-C11304EDB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0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BFAF-0F86-47ED-B75C-C426ECA69886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29D5-2CC0-48D3-8A0A-C11304EDB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3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1" y="291253"/>
            <a:ext cx="3158729" cy="12395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255"/>
            <a:ext cx="5367338" cy="624332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1" y="1530775"/>
            <a:ext cx="3158729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BFAF-0F86-47ED-B75C-C426ECA69886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29D5-2CC0-48D3-8A0A-C11304EDB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9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120641"/>
            <a:ext cx="5760720" cy="604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27"/>
            <a:ext cx="5760720" cy="4389120"/>
          </a:xfrm>
        </p:spPr>
        <p:txBody>
          <a:bodyPr/>
          <a:lstStyle>
            <a:lvl1pPr marL="0" indent="0">
              <a:buNone/>
              <a:defRPr sz="3400"/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162"/>
            <a:ext cx="576072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BFAF-0F86-47ED-B75C-C426ECA69886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29D5-2CC0-48D3-8A0A-C11304EDB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3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  <a:prstGeom prst="rect">
            <a:avLst/>
          </a:prstGeom>
        </p:spPr>
        <p:txBody>
          <a:bodyPr vert="horz" lIns="96661" tIns="48331" rIns="96661" bIns="4833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706880"/>
            <a:ext cx="8641080" cy="4827694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6780108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3BFAF-0F86-47ED-B75C-C426ECA69886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6780108"/>
            <a:ext cx="30403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6780108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429D5-2CC0-48D3-8A0A-C11304EDB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0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6612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480" indent="-362480" algn="l" defTabSz="96661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372" indent="-302066" algn="l" defTabSz="96661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265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1571" indent="-241653" algn="l" defTabSz="96661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878" indent="-241653" algn="l" defTabSz="96661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8184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490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796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102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721" y="6020166"/>
            <a:ext cx="1097586" cy="12443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321" y="152400"/>
            <a:ext cx="8919515" cy="2821429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</a:bodyPr>
          <a:lstStyle/>
          <a:p>
            <a:pPr algn="ctr"/>
            <a:r>
              <a:rPr lang="en-US" sz="7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FOOD PANTRY</a:t>
            </a:r>
          </a:p>
          <a:p>
            <a:pPr algn="ctr"/>
            <a:r>
              <a:rPr lang="en-US" sz="6300" dirty="0">
                <a:latin typeface="Arial" pitchFamily="34" charset="0"/>
                <a:cs typeface="Arial" pitchFamily="34" charset="0"/>
              </a:rPr>
              <a:t>Hours of Operation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438401"/>
            <a:ext cx="9022385" cy="2236653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Tuesday	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	       12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Noon – 8 PM</a:t>
            </a:r>
          </a:p>
          <a:p>
            <a:r>
              <a:rPr lang="en-US" sz="4000" dirty="0">
                <a:latin typeface="Arial" pitchFamily="34" charset="0"/>
                <a:cs typeface="Arial" pitchFamily="34" charset="0"/>
              </a:rPr>
              <a:t>Friday		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	12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Noon – 8 PM</a:t>
            </a:r>
          </a:p>
          <a:p>
            <a:r>
              <a:rPr lang="en-US" sz="4000" dirty="0">
                <a:latin typeface="Arial" pitchFamily="34" charset="0"/>
                <a:cs typeface="Arial" pitchFamily="34" charset="0"/>
              </a:rPr>
              <a:t>Saturday		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9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AM – 1 PM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" y="4317224"/>
            <a:ext cx="8780297" cy="2405930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If we’ve missed you, and you would like to schedule an appointment, you can call: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2-1-1  or  614-341-2282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from anywhere in Franklin county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Mon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Wed, Fri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7AM-4PM; Tue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Thur 7AM-8PM through HandsOn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Central  Ohio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or call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The Pantry office at 614-317-9487 on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Sunday night at midnight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Please leave a message.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We will return calls on Mondays until                   we are fully booked for the following week.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286000"/>
            <a:ext cx="8759496" cy="20035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105" y="609600"/>
            <a:ext cx="758495" cy="859942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775289"/>
              </p:ext>
            </p:extLst>
          </p:nvPr>
        </p:nvGraphicFramePr>
        <p:xfrm>
          <a:off x="24215" y="1905000"/>
          <a:ext cx="9424583" cy="1524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46369"/>
                <a:gridCol w="1144016"/>
                <a:gridCol w="1371600"/>
                <a:gridCol w="1295400"/>
                <a:gridCol w="1143000"/>
                <a:gridCol w="1371600"/>
                <a:gridCol w="17525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Family Size</a:t>
                      </a:r>
                      <a:endParaRPr lang="en-US" sz="2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aseline="0" dirty="0" smtClean="0">
                          <a:solidFill>
                            <a:schemeClr val="tx1"/>
                          </a:solidFill>
                        </a:rPr>
                        <a:t>1-2</a:t>
                      </a:r>
                      <a:endParaRPr lang="en-US" sz="4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5-6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7-8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9-10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11-12+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Choices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3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5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6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447800" y="533400"/>
            <a:ext cx="7084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CEREAL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0" y="399303"/>
            <a:ext cx="1404806" cy="12770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305" y="4550258"/>
            <a:ext cx="758495" cy="859942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657454"/>
              </p:ext>
            </p:extLst>
          </p:nvPr>
        </p:nvGraphicFramePr>
        <p:xfrm>
          <a:off x="52442" y="5805050"/>
          <a:ext cx="9493337" cy="140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56191"/>
                <a:gridCol w="1356191"/>
                <a:gridCol w="1356191"/>
                <a:gridCol w="1356191"/>
                <a:gridCol w="1356191"/>
                <a:gridCol w="1356191"/>
                <a:gridCol w="13561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Family Size</a:t>
                      </a:r>
                      <a:endParaRPr lang="en-US" sz="2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1-2</a:t>
                      </a:r>
                      <a:endParaRPr lang="en-US" sz="3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5-6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7-8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9-10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11-12+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Choices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429022" y="4438471"/>
            <a:ext cx="7103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PASTA, RICE</a:t>
            </a:r>
            <a:endParaRPr lang="en-US" sz="66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6" y="4343400"/>
            <a:ext cx="1404806" cy="127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7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105" y="609600"/>
            <a:ext cx="758495" cy="859942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104910"/>
              </p:ext>
            </p:extLst>
          </p:nvPr>
        </p:nvGraphicFramePr>
        <p:xfrm>
          <a:off x="24216" y="2009067"/>
          <a:ext cx="9424583" cy="1524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46369"/>
                <a:gridCol w="1144016"/>
                <a:gridCol w="1371600"/>
                <a:gridCol w="1295400"/>
                <a:gridCol w="1143000"/>
                <a:gridCol w="1371600"/>
                <a:gridCol w="17525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Family Size</a:t>
                      </a:r>
                      <a:endParaRPr lang="en-US" sz="2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aseline="0" dirty="0" smtClean="0">
                          <a:solidFill>
                            <a:schemeClr val="tx1"/>
                          </a:solidFill>
                        </a:rPr>
                        <a:t>1-2</a:t>
                      </a:r>
                      <a:endParaRPr lang="en-US" sz="4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5-6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7-8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9-10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11-12+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Choices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3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5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7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9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11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415251" y="70075"/>
            <a:ext cx="74711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BREAD, BUNS, </a:t>
            </a:r>
          </a:p>
          <a:p>
            <a:pPr algn="ctr"/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BAGELS, ETC.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0" y="399303"/>
            <a:ext cx="1404806" cy="12770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305" y="4550258"/>
            <a:ext cx="758495" cy="859942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95974"/>
              </p:ext>
            </p:extLst>
          </p:nvPr>
        </p:nvGraphicFramePr>
        <p:xfrm>
          <a:off x="52442" y="5805050"/>
          <a:ext cx="9493337" cy="140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56191"/>
                <a:gridCol w="1356191"/>
                <a:gridCol w="1356191"/>
                <a:gridCol w="1356191"/>
                <a:gridCol w="1356191"/>
                <a:gridCol w="1356191"/>
                <a:gridCol w="13561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Family Size</a:t>
                      </a:r>
                      <a:endParaRPr lang="en-US" sz="2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1-2</a:t>
                      </a:r>
                      <a:endParaRPr lang="en-US" sz="3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5-6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7-8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9-10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11-12+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Choices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/>
                        <a:t>11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411579" y="3733800"/>
            <a:ext cx="71033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BREAD, BUNS, </a:t>
            </a:r>
          </a:p>
          <a:p>
            <a:pPr algn="ctr"/>
            <a:r>
              <a:rPr lang="en-US" sz="66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BAGELS, ETC.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6" y="4343400"/>
            <a:ext cx="1404806" cy="127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2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45611"/>
            <a:ext cx="758495" cy="859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7376" y="152400"/>
            <a:ext cx="7021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MILK</a:t>
            </a:r>
            <a:endParaRPr lang="en-US" sz="7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" y="76201"/>
            <a:ext cx="1375333" cy="125030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348841"/>
              </p:ext>
            </p:extLst>
          </p:nvPr>
        </p:nvGraphicFramePr>
        <p:xfrm>
          <a:off x="77931" y="1449997"/>
          <a:ext cx="9453087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441"/>
                <a:gridCol w="1350441"/>
                <a:gridCol w="1350441"/>
                <a:gridCol w="1350441"/>
                <a:gridCol w="1350441"/>
                <a:gridCol w="1350441"/>
                <a:gridCol w="13504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Family Size</a:t>
                      </a:r>
                      <a:endParaRPr lang="en-US" sz="2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1-2</a:t>
                      </a:r>
                      <a:endParaRPr lang="en-US" sz="3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3-4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5-6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7-8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9-10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11-12+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Choices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½ gal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 gal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 gal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 ½ gal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 ½ gal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 gal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305" y="4532534"/>
            <a:ext cx="758495" cy="8599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11699" y="4625288"/>
            <a:ext cx="7309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R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efrigerated Items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4463123"/>
            <a:ext cx="1377065" cy="1251877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635635"/>
              </p:ext>
            </p:extLst>
          </p:nvPr>
        </p:nvGraphicFramePr>
        <p:xfrm>
          <a:off x="76199" y="5836920"/>
          <a:ext cx="9453087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441"/>
                <a:gridCol w="1350441"/>
                <a:gridCol w="1350441"/>
                <a:gridCol w="1350441"/>
                <a:gridCol w="1350441"/>
                <a:gridCol w="1350441"/>
                <a:gridCol w="13504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Family Size</a:t>
                      </a:r>
                      <a:endParaRPr lang="en-US" sz="2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1-2</a:t>
                      </a:r>
                      <a:endParaRPr lang="en-US" sz="3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3-4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5-6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7-8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9-10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11-12+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Choices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12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4" y="255862"/>
            <a:ext cx="758495" cy="859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2933699" cy="2424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28600" y="3962400"/>
            <a:ext cx="5525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843D"/>
                </a:solidFill>
                <a:latin typeface="Arial Black" pitchFamily="34" charset="0"/>
              </a:rPr>
              <a:t>VEGETABLES</a:t>
            </a:r>
            <a:endParaRPr lang="en-US" sz="4400" dirty="0">
              <a:solidFill>
                <a:srgbClr val="00843D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8556" y="3962399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FRUITS</a:t>
            </a:r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9" y="1447799"/>
            <a:ext cx="2957111" cy="24245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3158" y="338132"/>
            <a:ext cx="8610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EEB500"/>
                </a:solidFill>
                <a:latin typeface="Arial Black" pitchFamily="34" charset="0"/>
              </a:rPr>
              <a:t>FRESH &amp; WHOLESOME</a:t>
            </a:r>
            <a:endParaRPr lang="en-US" sz="4000" dirty="0">
              <a:solidFill>
                <a:srgbClr val="EEB500"/>
              </a:solidFill>
              <a:latin typeface="Arial Black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473083"/>
              </p:ext>
            </p:extLst>
          </p:nvPr>
        </p:nvGraphicFramePr>
        <p:xfrm>
          <a:off x="66101" y="5257800"/>
          <a:ext cx="9601200" cy="14287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6516"/>
                <a:gridCol w="1366516"/>
                <a:gridCol w="1366516"/>
                <a:gridCol w="1366516"/>
                <a:gridCol w="1366516"/>
                <a:gridCol w="1366516"/>
                <a:gridCol w="1402104"/>
              </a:tblGrid>
              <a:tr h="849630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Family Size</a:t>
                      </a:r>
                      <a:endParaRPr lang="en-US" sz="2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1-2</a:t>
                      </a:r>
                      <a:endParaRPr lang="en-US" sz="3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5-6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7-8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9-10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11-12+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Fruits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91390"/>
              </p:ext>
            </p:extLst>
          </p:nvPr>
        </p:nvGraphicFramePr>
        <p:xfrm>
          <a:off x="55086" y="6682740"/>
          <a:ext cx="9572738" cy="1264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67534"/>
                <a:gridCol w="1367534"/>
                <a:gridCol w="1367534"/>
                <a:gridCol w="1367534"/>
                <a:gridCol w="1367534"/>
                <a:gridCol w="1367534"/>
                <a:gridCol w="1367534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Vegetables</a:t>
                      </a:r>
                      <a:endParaRPr lang="en-US" sz="2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3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20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858" y="3886200"/>
            <a:ext cx="9615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EGGS</a:t>
            </a:r>
            <a:endParaRPr lang="en-US" sz="96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343400"/>
            <a:ext cx="758495" cy="8599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73" y="304800"/>
            <a:ext cx="3939541" cy="35814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656601"/>
              </p:ext>
            </p:extLst>
          </p:nvPr>
        </p:nvGraphicFramePr>
        <p:xfrm>
          <a:off x="60199" y="5410200"/>
          <a:ext cx="9453087" cy="1828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50441"/>
                <a:gridCol w="1350441"/>
                <a:gridCol w="1350441"/>
                <a:gridCol w="1350441"/>
                <a:gridCol w="1350441"/>
                <a:gridCol w="1350441"/>
                <a:gridCol w="1350441"/>
              </a:tblGrid>
              <a:tr h="1015241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Family Size</a:t>
                      </a:r>
                      <a:endParaRPr lang="en-US" sz="2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1-2</a:t>
                      </a:r>
                      <a:endParaRPr lang="en-US" sz="3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5-6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7-8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9-10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11-12+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135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Choices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 </a:t>
                      </a:r>
                      <a:r>
                        <a:rPr lang="en-US" sz="3200" dirty="0" err="1" smtClean="0"/>
                        <a:t>doz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 </a:t>
                      </a:r>
                      <a:r>
                        <a:rPr lang="en-US" sz="3200" dirty="0" err="1" smtClean="0"/>
                        <a:t>doz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 </a:t>
                      </a:r>
                      <a:r>
                        <a:rPr lang="en-US" sz="3200" dirty="0" err="1" smtClean="0"/>
                        <a:t>doz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doz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 </a:t>
                      </a:r>
                      <a:r>
                        <a:rPr lang="en-US" sz="3200" dirty="0" err="1" smtClean="0"/>
                        <a:t>doz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 </a:t>
                      </a:r>
                      <a:r>
                        <a:rPr lang="en-US" sz="3200" dirty="0" err="1" smtClean="0"/>
                        <a:t>doz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80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09" y="3962400"/>
            <a:ext cx="9601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MILK</a:t>
            </a:r>
            <a:endParaRPr lang="en-US" sz="9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105" y="4343400"/>
            <a:ext cx="758495" cy="859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81000"/>
            <a:ext cx="3939540" cy="35814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063890"/>
              </p:ext>
            </p:extLst>
          </p:nvPr>
        </p:nvGraphicFramePr>
        <p:xfrm>
          <a:off x="101765" y="5410200"/>
          <a:ext cx="9453087" cy="1638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441"/>
                <a:gridCol w="1350441"/>
                <a:gridCol w="1350441"/>
                <a:gridCol w="1350441"/>
                <a:gridCol w="1350441"/>
                <a:gridCol w="1350441"/>
                <a:gridCol w="1350441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Family Size</a:t>
                      </a:r>
                      <a:endParaRPr lang="en-US" sz="2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1-2</a:t>
                      </a:r>
                      <a:endParaRPr lang="en-US" sz="3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3-4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5-6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7-8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9-10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11-12+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Choices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½</a:t>
                      </a:r>
                      <a:r>
                        <a:rPr lang="en-US" sz="3200" baseline="0" dirty="0" smtClean="0"/>
                        <a:t> gal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 gal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 gal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 ½ gal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 ½ gal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 gal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1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70" y="894080"/>
            <a:ext cx="5456682" cy="5039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61" y="6096000"/>
            <a:ext cx="758495" cy="8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0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6324600"/>
            <a:ext cx="758495" cy="859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82" y="152400"/>
            <a:ext cx="6004560" cy="54586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4311" y="5325642"/>
            <a:ext cx="96012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00843D"/>
                </a:solidFill>
                <a:latin typeface="Arial Black" pitchFamily="34" charset="0"/>
              </a:rPr>
              <a:t>VEGETABLES</a:t>
            </a:r>
            <a:endParaRPr lang="en-US" sz="8800" dirty="0">
              <a:solidFill>
                <a:srgbClr val="00843D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96" y="6324600"/>
            <a:ext cx="758495" cy="859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4310" y="5185391"/>
            <a:ext cx="9601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Arial Black" pitchFamily="34" charset="0"/>
              </a:rPr>
              <a:t>FRUITS</a:t>
            </a:r>
            <a:endParaRPr lang="en-US" sz="9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45" y="0"/>
            <a:ext cx="5964708" cy="542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1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61" y="6096000"/>
            <a:ext cx="758495" cy="859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82" y="5426252"/>
            <a:ext cx="9601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GRAINS</a:t>
            </a:r>
            <a:endParaRPr lang="en-US" sz="96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48" y="242454"/>
            <a:ext cx="5949468" cy="540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1" y="36577"/>
            <a:ext cx="9292894" cy="4580885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</a:bodyPr>
          <a:lstStyle/>
          <a:p>
            <a:pPr>
              <a:spcAft>
                <a:spcPts val="1269"/>
              </a:spcAft>
            </a:pPr>
            <a:r>
              <a:rPr lang="en-US" sz="2800" b="1" dirty="0">
                <a:solidFill>
                  <a:srgbClr val="C00000"/>
                </a:solidFill>
                <a:latin typeface="News Gothic Std" pitchFamily="34" charset="0"/>
              </a:rPr>
              <a:t>During your visit to the pantry: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100" dirty="0" smtClean="0">
                <a:latin typeface="Adobe Garamond Pro" pitchFamily="18" charset="0"/>
              </a:rPr>
              <a:t>We </a:t>
            </a:r>
            <a:r>
              <a:rPr lang="en-US" sz="2100" dirty="0">
                <a:latin typeface="Adobe Garamond Pro" pitchFamily="18" charset="0"/>
              </a:rPr>
              <a:t>will do our best to make sure you receive at least 3 days worth </a:t>
            </a:r>
            <a:r>
              <a:rPr lang="en-US" sz="2100" dirty="0" smtClean="0">
                <a:latin typeface="Adobe Garamond Pro" pitchFamily="18" charset="0"/>
              </a:rPr>
              <a:t>of  </a:t>
            </a:r>
          </a:p>
          <a:p>
            <a:pPr>
              <a:spcAft>
                <a:spcPts val="1269"/>
              </a:spcAft>
            </a:pPr>
            <a:r>
              <a:rPr lang="en-US" sz="2100" dirty="0" smtClean="0">
                <a:latin typeface="Adobe Garamond Pro" pitchFamily="18" charset="0"/>
              </a:rPr>
              <a:t>healthy </a:t>
            </a:r>
            <a:r>
              <a:rPr lang="en-US" sz="2100" dirty="0">
                <a:latin typeface="Adobe Garamond Pro" pitchFamily="18" charset="0"/>
              </a:rPr>
              <a:t>and nutritious food for each member of your household.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100" dirty="0" smtClean="0">
                <a:latin typeface="Adobe Garamond Pro" pitchFamily="18" charset="0"/>
              </a:rPr>
              <a:t>You </a:t>
            </a:r>
            <a:r>
              <a:rPr lang="en-US" sz="2100" dirty="0">
                <a:latin typeface="Adobe Garamond Pro" pitchFamily="18" charset="0"/>
              </a:rPr>
              <a:t>will be treated with kindness and respect by our volunteers and </a:t>
            </a:r>
            <a:endParaRPr lang="en-US" sz="2100" dirty="0" smtClean="0">
              <a:latin typeface="Adobe Garamond Pro" pitchFamily="18" charset="0"/>
            </a:endParaRPr>
          </a:p>
          <a:p>
            <a:pPr>
              <a:spcAft>
                <a:spcPts val="1269"/>
              </a:spcAft>
            </a:pPr>
            <a:r>
              <a:rPr lang="en-US" sz="2100" dirty="0" smtClean="0">
                <a:latin typeface="Adobe Garamond Pro" pitchFamily="18" charset="0"/>
              </a:rPr>
              <a:t>staff </a:t>
            </a:r>
            <a:r>
              <a:rPr lang="en-US" sz="2100" dirty="0">
                <a:latin typeface="Adobe Garamond Pro" pitchFamily="18" charset="0"/>
              </a:rPr>
              <a:t>that are here to help you.</a:t>
            </a:r>
          </a:p>
          <a:p>
            <a:pPr>
              <a:spcAft>
                <a:spcPts val="1269"/>
              </a:spcAft>
            </a:pPr>
            <a:r>
              <a:rPr lang="en-US" sz="2100" dirty="0" smtClean="0">
                <a:latin typeface="Adobe Garamond Pro" pitchFamily="18" charset="0"/>
              </a:rPr>
              <a:t>- During </a:t>
            </a:r>
            <a:r>
              <a:rPr lang="en-US" sz="2100" dirty="0">
                <a:latin typeface="Adobe Garamond Pro" pitchFamily="18" charset="0"/>
              </a:rPr>
              <a:t>your visit it is possible that a group taking a tour of the Foodbank will come through the pantry.  The tour leader will do </a:t>
            </a:r>
            <a:r>
              <a:rPr lang="en-US" sz="2100" dirty="0" smtClean="0">
                <a:latin typeface="Adobe Garamond Pro" pitchFamily="18" charset="0"/>
              </a:rPr>
              <a:t>his/her </a:t>
            </a:r>
            <a:r>
              <a:rPr lang="en-US" sz="2100" dirty="0">
                <a:latin typeface="Adobe Garamond Pro" pitchFamily="18" charset="0"/>
              </a:rPr>
              <a:t>best to not interfere with your shopping. </a:t>
            </a:r>
          </a:p>
          <a:p>
            <a:pPr>
              <a:spcAft>
                <a:spcPts val="1269"/>
              </a:spcAft>
            </a:pPr>
            <a:r>
              <a:rPr lang="en-US" sz="2100" dirty="0" smtClean="0">
                <a:latin typeface="Adobe Garamond Pro" pitchFamily="18" charset="0"/>
              </a:rPr>
              <a:t>- On </a:t>
            </a:r>
            <a:r>
              <a:rPr lang="en-US" sz="2100" dirty="0">
                <a:latin typeface="Adobe Garamond Pro" pitchFamily="18" charset="0"/>
              </a:rPr>
              <a:t>occasion, members of the media (TV, radio, newspaper) do come to the Foodbank to learn about hunger in our community.  You </a:t>
            </a:r>
            <a:r>
              <a:rPr lang="en-US" sz="2100" dirty="0" smtClean="0">
                <a:latin typeface="Adobe Garamond Pro" pitchFamily="18" charset="0"/>
              </a:rPr>
              <a:t>are, </a:t>
            </a:r>
            <a:r>
              <a:rPr lang="en-US" sz="2100" dirty="0">
                <a:latin typeface="Adobe Garamond Pro" pitchFamily="18" charset="0"/>
              </a:rPr>
              <a:t>by no </a:t>
            </a:r>
            <a:r>
              <a:rPr lang="en-US" sz="2100" dirty="0" smtClean="0">
                <a:latin typeface="Adobe Garamond Pro" pitchFamily="18" charset="0"/>
              </a:rPr>
              <a:t>means, </a:t>
            </a:r>
            <a:r>
              <a:rPr lang="en-US" sz="2100" dirty="0">
                <a:latin typeface="Adobe Garamond Pro" pitchFamily="18" charset="0"/>
              </a:rPr>
              <a:t>required to speak with them.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1" y="4617462"/>
            <a:ext cx="9448798" cy="2559818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</a:bodyPr>
          <a:lstStyle/>
          <a:p>
            <a:r>
              <a:rPr lang="en-US" sz="2800" b="1" dirty="0">
                <a:latin typeface="Adobe Garamond Pro" pitchFamily="18" charset="0"/>
              </a:rPr>
              <a:t>Mid-Ohio </a:t>
            </a:r>
            <a:r>
              <a:rPr lang="en-US" sz="2800" b="1" dirty="0" err="1">
                <a:latin typeface="Adobe Garamond Pro" pitchFamily="18" charset="0"/>
              </a:rPr>
              <a:t>Foodbank’s</a:t>
            </a:r>
            <a:r>
              <a:rPr lang="en-US" sz="2800" b="1" dirty="0">
                <a:latin typeface="Adobe Garamond Pro" pitchFamily="18" charset="0"/>
              </a:rPr>
              <a:t> </a:t>
            </a:r>
            <a:r>
              <a:rPr lang="en-US" sz="2800" b="1" dirty="0" smtClean="0">
                <a:latin typeface="Adobe Garamond Pro" pitchFamily="18" charset="0"/>
              </a:rPr>
              <a:t>Vision:</a:t>
            </a:r>
            <a:endParaRPr lang="en-US" sz="2800" b="1" dirty="0">
              <a:latin typeface="Adobe Garamond Pro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100" dirty="0" smtClean="0">
                <a:latin typeface="Adobe Garamond Pro" pitchFamily="18" charset="0"/>
              </a:rPr>
              <a:t>To build and sustain a community that make food accessible to all people.</a:t>
            </a:r>
            <a:endParaRPr lang="en-US" sz="2800" b="1" dirty="0" smtClean="0">
              <a:latin typeface="Adobe Garamond Pro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b="1" dirty="0" smtClean="0">
                <a:latin typeface="Adobe Garamond Pro" pitchFamily="18" charset="0"/>
              </a:rPr>
              <a:t>Mid-Ohio </a:t>
            </a:r>
            <a:r>
              <a:rPr lang="en-US" sz="2800" b="1" dirty="0" err="1" smtClean="0">
                <a:latin typeface="Adobe Garamond Pro" pitchFamily="18" charset="0"/>
              </a:rPr>
              <a:t>Foodbank’s</a:t>
            </a:r>
            <a:r>
              <a:rPr lang="en-US" sz="2800" b="1" dirty="0" smtClean="0">
                <a:latin typeface="Adobe Garamond Pro" pitchFamily="18" charset="0"/>
              </a:rPr>
              <a:t> Mission:</a:t>
            </a:r>
            <a:endParaRPr lang="en-US" sz="2800" b="1" dirty="0">
              <a:latin typeface="Adobe Garamond Pro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100" dirty="0">
                <a:latin typeface="Adobe Garamond Pro" pitchFamily="18" charset="0"/>
              </a:rPr>
              <a:t>Mid-Ohio </a:t>
            </a:r>
            <a:r>
              <a:rPr lang="en-US" sz="2100" dirty="0" err="1">
                <a:latin typeface="Adobe Garamond Pro" pitchFamily="18" charset="0"/>
              </a:rPr>
              <a:t>Foodbank</a:t>
            </a:r>
            <a:r>
              <a:rPr lang="en-US" sz="2100" dirty="0">
                <a:latin typeface="Adobe Garamond Pro" pitchFamily="18" charset="0"/>
              </a:rPr>
              <a:t> is dedicated to feeding hungry people by collecting and distributing food and grocery products, educating the community about hunger, advocating for hunger-relief programs, and collaborating with others who address basic human needs.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116" y="209547"/>
            <a:ext cx="1291895" cy="146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0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61" y="6096000"/>
            <a:ext cx="758495" cy="859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927" y="5426252"/>
            <a:ext cx="9601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PROTEIN</a:t>
            </a:r>
            <a:endParaRPr lang="en-US" sz="96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152400"/>
            <a:ext cx="5949467" cy="540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3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61" y="6096000"/>
            <a:ext cx="758495" cy="859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82" y="5426252"/>
            <a:ext cx="9601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DAIRY</a:t>
            </a:r>
            <a:endParaRPr lang="en-US" sz="9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943" y="214745"/>
            <a:ext cx="5968877" cy="542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2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61" y="6096000"/>
            <a:ext cx="758495" cy="859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346" y="3352800"/>
            <a:ext cx="96012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FROZEN</a:t>
            </a:r>
            <a:br>
              <a:rPr lang="en-US" sz="12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en-US" sz="12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FOODS</a:t>
            </a:r>
            <a:endParaRPr lang="en-US" sz="120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517" y="184838"/>
            <a:ext cx="3522858" cy="320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0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61" y="6096000"/>
            <a:ext cx="758495" cy="859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3856" y="4648200"/>
            <a:ext cx="9601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BEEF</a:t>
            </a:r>
            <a:endParaRPr lang="en-US" sz="96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73" y="561109"/>
            <a:ext cx="393954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4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61" y="6096000"/>
            <a:ext cx="758495" cy="859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3856" y="4648200"/>
            <a:ext cx="9601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PORK</a:t>
            </a:r>
            <a:endParaRPr lang="en-US" sz="96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73" y="561109"/>
            <a:ext cx="393954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61" y="6096000"/>
            <a:ext cx="758495" cy="859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3856" y="4648200"/>
            <a:ext cx="9601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CHICKEN</a:t>
            </a:r>
            <a:endParaRPr lang="en-US" sz="96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73" y="561109"/>
            <a:ext cx="393954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6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61" y="6096000"/>
            <a:ext cx="758495" cy="859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3856" y="4648200"/>
            <a:ext cx="9601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VENISON</a:t>
            </a:r>
            <a:endParaRPr lang="en-US" sz="96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73" y="561109"/>
            <a:ext cx="393954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4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61" y="6096000"/>
            <a:ext cx="758495" cy="859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3856" y="4648200"/>
            <a:ext cx="9601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TURKEY</a:t>
            </a:r>
            <a:endParaRPr lang="en-US" sz="96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73" y="561109"/>
            <a:ext cx="393954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4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61" y="6096000"/>
            <a:ext cx="758495" cy="859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3856" y="4648200"/>
            <a:ext cx="9601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SEAFOOD</a:t>
            </a:r>
            <a:endParaRPr lang="en-US" sz="96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73" y="561109"/>
            <a:ext cx="393954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0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61" y="6096000"/>
            <a:ext cx="758495" cy="859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3858" y="4419600"/>
            <a:ext cx="9601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COLD CUTS</a:t>
            </a:r>
            <a:endParaRPr lang="en-US" sz="96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73" y="561109"/>
            <a:ext cx="393954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5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629"/>
            <a:ext cx="8770011" cy="6560914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News Gothic Std" pitchFamily="34" charset="0"/>
              </a:rPr>
              <a:t>So that we can serve everyone in the</a:t>
            </a:r>
          </a:p>
          <a:p>
            <a:r>
              <a:rPr lang="en-US" sz="2800" b="1" dirty="0">
                <a:solidFill>
                  <a:srgbClr val="C00000"/>
                </a:solidFill>
                <a:latin typeface="News Gothic Std" pitchFamily="34" charset="0"/>
              </a:rPr>
              <a:t>q</a:t>
            </a:r>
            <a:r>
              <a:rPr lang="en-US" sz="2800" b="1" dirty="0" smtClean="0">
                <a:solidFill>
                  <a:srgbClr val="C00000"/>
                </a:solidFill>
                <a:latin typeface="News Gothic Std" pitchFamily="34" charset="0"/>
              </a:rPr>
              <a:t>uickest manner possible:</a:t>
            </a:r>
          </a:p>
          <a:p>
            <a:endParaRPr lang="en-US" sz="2800" b="1" dirty="0">
              <a:solidFill>
                <a:srgbClr val="C00000"/>
              </a:solidFill>
              <a:latin typeface="News Gothic Std" pitchFamily="34" charset="0"/>
            </a:endParaRPr>
          </a:p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News Gothic Std" pitchFamily="34" charset="0"/>
              </a:rPr>
              <a:t>Please don’t begin shopping until your name has been called by one of the teammates from the pantry.</a:t>
            </a:r>
          </a:p>
          <a:p>
            <a:endParaRPr lang="en-US" sz="2800" b="1" dirty="0">
              <a:solidFill>
                <a:srgbClr val="C00000"/>
              </a:solidFill>
              <a:latin typeface="News Gothic Std" pitchFamily="34" charset="0"/>
            </a:endParaRPr>
          </a:p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News Gothic Std" pitchFamily="34" charset="0"/>
              </a:rPr>
              <a:t>Please wait in either the front lobby or our pantry waiting room.  This will allow us to have room for other shoppers and our pantry team to move about safely.</a:t>
            </a: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  <a:latin typeface="News Gothic Std" pitchFamily="34" charset="0"/>
            </a:endParaRPr>
          </a:p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News Gothic Std" pitchFamily="34" charset="0"/>
              </a:rPr>
              <a:t>Also, please remember that there is to be </a:t>
            </a:r>
          </a:p>
          <a:p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  <a:latin typeface="News Gothic Std" pitchFamily="34" charset="0"/>
              </a:rPr>
              <a:t>NO SMOKING anywhere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News Gothic Std" pitchFamily="34" charset="0"/>
              </a:rPr>
              <a:t>on the Mid-Ohio </a:t>
            </a:r>
          </a:p>
          <a:p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News Gothic Std" pitchFamily="34" charset="0"/>
              </a:rPr>
              <a:t>Foodbank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News Gothic Std" pitchFamily="34" charset="0"/>
              </a:rPr>
              <a:t> property.  Thank you !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News Gothic St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116" y="5714998"/>
            <a:ext cx="1291895" cy="146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4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61" y="6096000"/>
            <a:ext cx="758495" cy="859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3858" y="4419600"/>
            <a:ext cx="9601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EGGS</a:t>
            </a:r>
            <a:endParaRPr lang="en-US" sz="96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73" y="561109"/>
            <a:ext cx="393954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1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61" y="6096000"/>
            <a:ext cx="758495" cy="859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09" y="4433455"/>
            <a:ext cx="9601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MILK</a:t>
            </a:r>
            <a:endParaRPr lang="en-US" sz="9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19545"/>
            <a:ext cx="393954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61" y="6096000"/>
            <a:ext cx="758495" cy="859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09" y="4433455"/>
            <a:ext cx="9601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YOGURT</a:t>
            </a:r>
            <a:endParaRPr lang="en-US" sz="9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19545"/>
            <a:ext cx="393954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8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61" y="6096000"/>
            <a:ext cx="758495" cy="859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09" y="4433455"/>
            <a:ext cx="9601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MARGARINE</a:t>
            </a:r>
            <a:endParaRPr lang="en-US" sz="9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19545"/>
            <a:ext cx="393954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5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61" y="6096000"/>
            <a:ext cx="758495" cy="859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09" y="4433455"/>
            <a:ext cx="9601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PUDDING</a:t>
            </a:r>
            <a:endParaRPr lang="en-US" sz="9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19545"/>
            <a:ext cx="393954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6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61" y="6096000"/>
            <a:ext cx="758495" cy="859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09" y="4433455"/>
            <a:ext cx="9601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CHEESE</a:t>
            </a:r>
            <a:endParaRPr lang="en-US" sz="9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19545"/>
            <a:ext cx="393954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8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61" y="6096000"/>
            <a:ext cx="758495" cy="859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09" y="4433455"/>
            <a:ext cx="9601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ICE CREAM</a:t>
            </a:r>
            <a:endParaRPr lang="en-US" sz="9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19545"/>
            <a:ext cx="393954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1" y="36577"/>
            <a:ext cx="9292894" cy="7076440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</a:bodyPr>
          <a:lstStyle/>
          <a:p>
            <a:pPr>
              <a:spcAft>
                <a:spcPts val="1269"/>
              </a:spcAft>
            </a:pPr>
            <a:endParaRPr lang="en-US" sz="2800" b="1" dirty="0" smtClean="0">
              <a:solidFill>
                <a:srgbClr val="C00000"/>
              </a:solidFill>
              <a:latin typeface="News Gothic Std" pitchFamily="34" charset="0"/>
            </a:endParaRPr>
          </a:p>
          <a:p>
            <a:pPr>
              <a:spcAft>
                <a:spcPts val="1269"/>
              </a:spcAft>
            </a:pPr>
            <a:endParaRPr lang="en-US" sz="2800" b="1" dirty="0">
              <a:solidFill>
                <a:srgbClr val="C00000"/>
              </a:solidFill>
              <a:latin typeface="News Gothic Std" pitchFamily="34" charset="0"/>
            </a:endParaRPr>
          </a:p>
          <a:p>
            <a:pPr>
              <a:spcAft>
                <a:spcPts val="1269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News Gothic Std" pitchFamily="34" charset="0"/>
              </a:rPr>
              <a:t>Right to Refuse Service Policy:</a:t>
            </a:r>
            <a:endParaRPr lang="en-US" sz="2800" b="1" dirty="0">
              <a:solidFill>
                <a:srgbClr val="C00000"/>
              </a:solidFill>
              <a:latin typeface="News Gothic Std" pitchFamily="34" charset="0"/>
            </a:endParaRPr>
          </a:p>
          <a:p>
            <a:r>
              <a:rPr lang="en-US" sz="2100" dirty="0" smtClean="0">
                <a:latin typeface="Adobe Garamond Pro" pitchFamily="18" charset="0"/>
              </a:rPr>
              <a:t>In order to maintain a high standard of service and provide a safe work</a:t>
            </a:r>
          </a:p>
          <a:p>
            <a:r>
              <a:rPr lang="en-US" sz="2100" dirty="0" smtClean="0">
                <a:latin typeface="Adobe Garamond Pro" pitchFamily="18" charset="0"/>
              </a:rPr>
              <a:t>environment for its employees, volunteers, and client families, Mid-Ohio </a:t>
            </a:r>
          </a:p>
          <a:p>
            <a:r>
              <a:rPr lang="en-US" sz="2100" dirty="0" smtClean="0">
                <a:latin typeface="Adobe Garamond Pro" pitchFamily="18" charset="0"/>
              </a:rPr>
              <a:t>Foodbank (MOFB) reserves the right to refuse or discontinue service to </a:t>
            </a:r>
          </a:p>
          <a:p>
            <a:r>
              <a:rPr lang="en-US" sz="2100" dirty="0" smtClean="0">
                <a:latin typeface="Adobe Garamond Pro" pitchFamily="18" charset="0"/>
              </a:rPr>
              <a:t>food pantry clients.  Service may be denied to any client who acts inappropriately  by disrupting the normal provision of services, or if a client’s behavior or environment threatens the safety of MOFB’s </a:t>
            </a:r>
            <a:r>
              <a:rPr lang="en-US" sz="2100" dirty="0">
                <a:latin typeface="Adobe Garamond Pro" pitchFamily="18" charset="0"/>
              </a:rPr>
              <a:t>employees, volunteers, </a:t>
            </a:r>
            <a:r>
              <a:rPr lang="en-US" sz="2100" dirty="0" smtClean="0">
                <a:latin typeface="Adobe Garamond Pro" pitchFamily="18" charset="0"/>
              </a:rPr>
              <a:t>or </a:t>
            </a:r>
            <a:r>
              <a:rPr lang="en-US" sz="2100" dirty="0">
                <a:latin typeface="Adobe Garamond Pro" pitchFamily="18" charset="0"/>
              </a:rPr>
              <a:t>client </a:t>
            </a:r>
            <a:r>
              <a:rPr lang="en-US" sz="2100" dirty="0" smtClean="0">
                <a:latin typeface="Adobe Garamond Pro" pitchFamily="18" charset="0"/>
              </a:rPr>
              <a:t>families.</a:t>
            </a:r>
          </a:p>
          <a:p>
            <a:pPr>
              <a:spcAft>
                <a:spcPts val="600"/>
              </a:spcAft>
            </a:pPr>
            <a:endParaRPr lang="en-US" sz="1800" dirty="0" smtClean="0">
              <a:latin typeface="Adobe Garamond Pro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800" b="1" dirty="0" smtClean="0">
                <a:latin typeface="Adobe Garamond Pro" pitchFamily="18" charset="0"/>
              </a:rPr>
              <a:t>Inappropriate behavior includes, but is not limited to the following:</a:t>
            </a:r>
          </a:p>
          <a:p>
            <a:r>
              <a:rPr lang="en-US" sz="1800" dirty="0" smtClean="0">
                <a:latin typeface="Adobe Garamond Pro" pitchFamily="18" charset="0"/>
              </a:rPr>
              <a:t>- Unreasonable demands </a:t>
            </a:r>
            <a:r>
              <a:rPr lang="en-US" sz="1800" dirty="0">
                <a:latin typeface="Adobe Garamond Pro" pitchFamily="18" charset="0"/>
              </a:rPr>
              <a:t>for service		</a:t>
            </a:r>
            <a:r>
              <a:rPr lang="en-US" sz="1800" dirty="0" smtClean="0">
                <a:latin typeface="Adobe Garamond Pro" pitchFamily="18" charset="0"/>
              </a:rPr>
              <a:t>- </a:t>
            </a:r>
            <a:r>
              <a:rPr lang="en-US" sz="1800" dirty="0">
                <a:latin typeface="Adobe Garamond Pro" pitchFamily="18" charset="0"/>
              </a:rPr>
              <a:t>Threatening or erratic </a:t>
            </a:r>
            <a:r>
              <a:rPr lang="en-US" sz="1800" dirty="0" smtClean="0">
                <a:latin typeface="Adobe Garamond Pro" pitchFamily="18" charset="0"/>
              </a:rPr>
              <a:t>behavior</a:t>
            </a:r>
            <a:endParaRPr lang="en-US" sz="1800" dirty="0">
              <a:latin typeface="Adobe Garamond Pro" pitchFamily="18" charset="0"/>
            </a:endParaRPr>
          </a:p>
          <a:p>
            <a:r>
              <a:rPr lang="en-US" sz="1800" dirty="0" smtClean="0">
                <a:latin typeface="Adobe Garamond Pro" pitchFamily="18" charset="0"/>
              </a:rPr>
              <a:t>- Misrepresentation for the need </a:t>
            </a:r>
            <a:r>
              <a:rPr lang="en-US" sz="1800" dirty="0">
                <a:latin typeface="Adobe Garamond Pro" pitchFamily="18" charset="0"/>
              </a:rPr>
              <a:t>for service	</a:t>
            </a:r>
            <a:r>
              <a:rPr lang="en-US" sz="1800" dirty="0" smtClean="0">
                <a:latin typeface="Adobe Garamond Pro" pitchFamily="18" charset="0"/>
              </a:rPr>
              <a:t>- Inappropriate </a:t>
            </a:r>
            <a:r>
              <a:rPr lang="en-US" sz="1800" dirty="0">
                <a:latin typeface="Adobe Garamond Pro" pitchFamily="18" charset="0"/>
              </a:rPr>
              <a:t>physical </a:t>
            </a:r>
            <a:r>
              <a:rPr lang="en-US" sz="1800" dirty="0" smtClean="0">
                <a:latin typeface="Adobe Garamond Pro" pitchFamily="18" charset="0"/>
              </a:rPr>
              <a:t>contact</a:t>
            </a:r>
          </a:p>
          <a:p>
            <a:r>
              <a:rPr lang="en-US" sz="1800" dirty="0" smtClean="0">
                <a:latin typeface="Adobe Garamond Pro" pitchFamily="18" charset="0"/>
              </a:rPr>
              <a:t>- Personally threatening and offensive language</a:t>
            </a:r>
          </a:p>
          <a:p>
            <a:endParaRPr lang="en-US" sz="1800" dirty="0">
              <a:latin typeface="Adobe Garamond Pro" pitchFamily="18" charset="0"/>
            </a:endParaRPr>
          </a:p>
          <a:p>
            <a:r>
              <a:rPr lang="en-US" sz="1800" dirty="0" smtClean="0">
                <a:latin typeface="Adobe Garamond Pro" pitchFamily="18" charset="0"/>
              </a:rPr>
              <a:t>Any MOFB employee or volunteer can exercise the right to refuse service when confronted by a client acting inappropriately or when facing an unsafe situation.  They will notify their supervisor of the situation immediately.</a:t>
            </a:r>
          </a:p>
          <a:p>
            <a:endParaRPr lang="en-US" sz="1800" dirty="0">
              <a:latin typeface="Adobe Garamond Pro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52400"/>
            <a:ext cx="1291895" cy="146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06881" y="641492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SOUP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1" y="577992"/>
            <a:ext cx="1375889" cy="1250808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57933"/>
              </p:ext>
            </p:extLst>
          </p:nvPr>
        </p:nvGraphicFramePr>
        <p:xfrm>
          <a:off x="43253" y="1981200"/>
          <a:ext cx="9481745" cy="140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54535"/>
                <a:gridCol w="1354535"/>
                <a:gridCol w="1354535"/>
                <a:gridCol w="1354535"/>
                <a:gridCol w="1354535"/>
                <a:gridCol w="1354535"/>
                <a:gridCol w="1354535"/>
              </a:tblGrid>
              <a:tr h="389725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Family Size</a:t>
                      </a:r>
                      <a:endParaRPr lang="en-US" sz="2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1-2</a:t>
                      </a:r>
                      <a:endParaRPr lang="en-US" sz="3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5-6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7-8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9-10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11-12+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Choices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305" y="808824"/>
            <a:ext cx="758495" cy="8599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00201" y="4093673"/>
            <a:ext cx="6553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PROTEIN</a:t>
            </a:r>
          </a:p>
          <a:p>
            <a:pPr algn="ctr"/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Beans, Meats, Peanut Butter</a:t>
            </a:r>
            <a:endParaRPr lang="en-US" sz="60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3" y="4495800"/>
            <a:ext cx="1381620" cy="1256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305" y="4693838"/>
            <a:ext cx="758495" cy="859942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544759"/>
              </p:ext>
            </p:extLst>
          </p:nvPr>
        </p:nvGraphicFramePr>
        <p:xfrm>
          <a:off x="71910" y="5756565"/>
          <a:ext cx="9453087" cy="1402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50441"/>
                <a:gridCol w="1350441"/>
                <a:gridCol w="1350441"/>
                <a:gridCol w="1350441"/>
                <a:gridCol w="1350441"/>
                <a:gridCol w="1350441"/>
                <a:gridCol w="13504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Family Size</a:t>
                      </a:r>
                      <a:endParaRPr lang="en-US" sz="2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1-2</a:t>
                      </a:r>
                      <a:endParaRPr lang="en-US" sz="3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5-6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7-8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9-10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11-12+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Choices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98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1" y="577992"/>
            <a:ext cx="1375889" cy="1250808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062021"/>
              </p:ext>
            </p:extLst>
          </p:nvPr>
        </p:nvGraphicFramePr>
        <p:xfrm>
          <a:off x="43253" y="1981200"/>
          <a:ext cx="9481745" cy="1600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54535"/>
                <a:gridCol w="1354535"/>
                <a:gridCol w="1354535"/>
                <a:gridCol w="1354535"/>
                <a:gridCol w="1354535"/>
                <a:gridCol w="1354535"/>
                <a:gridCol w="1354535"/>
              </a:tblGrid>
              <a:tr h="389725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Family Size</a:t>
                      </a:r>
                      <a:endParaRPr lang="en-US" sz="2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1-2</a:t>
                      </a:r>
                      <a:endParaRPr lang="en-US" sz="3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5-6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7-8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9-10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11-12+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Choices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305" y="808824"/>
            <a:ext cx="758495" cy="8599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00201" y="44958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EGGS</a:t>
            </a:r>
            <a:endParaRPr lang="en-US" sz="60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3" y="4495800"/>
            <a:ext cx="1381620" cy="1256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305" y="4693838"/>
            <a:ext cx="758495" cy="859942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3060"/>
              </p:ext>
            </p:extLst>
          </p:nvPr>
        </p:nvGraphicFramePr>
        <p:xfrm>
          <a:off x="71910" y="5756565"/>
          <a:ext cx="9453087" cy="14824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50441"/>
                <a:gridCol w="1350441"/>
                <a:gridCol w="1350441"/>
                <a:gridCol w="1350441"/>
                <a:gridCol w="1350441"/>
                <a:gridCol w="1350441"/>
                <a:gridCol w="13504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Family Size</a:t>
                      </a:r>
                      <a:endParaRPr lang="en-US" sz="2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1-2</a:t>
                      </a:r>
                      <a:endParaRPr lang="en-US" sz="3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5-6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7-8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9-10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11-12+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594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Choices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64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438" y="580232"/>
            <a:ext cx="758495" cy="859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218"/>
            <a:ext cx="1447800" cy="13161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384035"/>
            <a:ext cx="71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843D"/>
                </a:solidFill>
                <a:latin typeface="Arial Black" pitchFamily="34" charset="0"/>
              </a:rPr>
              <a:t>VEGETABLES</a:t>
            </a:r>
            <a:endParaRPr lang="en-US" sz="6000" dirty="0">
              <a:solidFill>
                <a:srgbClr val="00843D"/>
              </a:solidFill>
              <a:latin typeface="Arial Black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588676"/>
              </p:ext>
            </p:extLst>
          </p:nvPr>
        </p:nvGraphicFramePr>
        <p:xfrm>
          <a:off x="43547" y="1828800"/>
          <a:ext cx="9481451" cy="1402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54493"/>
                <a:gridCol w="1354493"/>
                <a:gridCol w="1354493"/>
                <a:gridCol w="1354493"/>
                <a:gridCol w="1354493"/>
                <a:gridCol w="1354493"/>
                <a:gridCol w="13544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Family Size</a:t>
                      </a:r>
                      <a:endParaRPr lang="en-US" sz="2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</a:rPr>
                        <a:t>1-2</a:t>
                      </a:r>
                      <a:endParaRPr lang="en-US" sz="3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5-6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7-8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9-10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11-12+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Choices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32639" y="429813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Arial Black" pitchFamily="34" charset="0"/>
              </a:rPr>
              <a:t>FRUITS</a:t>
            </a:r>
            <a:endParaRPr lang="en-US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9" y="4293870"/>
            <a:ext cx="1403377" cy="1275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068" y="4528962"/>
            <a:ext cx="758495" cy="859942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758412"/>
              </p:ext>
            </p:extLst>
          </p:nvPr>
        </p:nvGraphicFramePr>
        <p:xfrm>
          <a:off x="104775" y="5791201"/>
          <a:ext cx="9403121" cy="14287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43303"/>
                <a:gridCol w="1343303"/>
                <a:gridCol w="1343303"/>
                <a:gridCol w="1343303"/>
                <a:gridCol w="1343303"/>
                <a:gridCol w="1343303"/>
                <a:gridCol w="1343303"/>
              </a:tblGrid>
              <a:tr h="849630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Family Size</a:t>
                      </a:r>
                      <a:endParaRPr lang="en-US" sz="2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1-2</a:t>
                      </a:r>
                      <a:endParaRPr lang="en-US" sz="3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5-6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7-8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9-10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11-12+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Choices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05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305" y="4343400"/>
            <a:ext cx="758495" cy="85994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504950" y="4488359"/>
            <a:ext cx="7186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Black" pitchFamily="34" charset="0"/>
              </a:rPr>
              <a:t>CRACKERS &amp; SNACKS</a:t>
            </a:r>
            <a:endParaRPr lang="en-US" sz="2800" dirty="0">
              <a:latin typeface="Arial Black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1" y="4191000"/>
            <a:ext cx="1375889" cy="1250808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267801"/>
              </p:ext>
            </p:extLst>
          </p:nvPr>
        </p:nvGraphicFramePr>
        <p:xfrm>
          <a:off x="76200" y="5593080"/>
          <a:ext cx="9448803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829"/>
                <a:gridCol w="1349829"/>
                <a:gridCol w="1349829"/>
                <a:gridCol w="1349829"/>
                <a:gridCol w="1349829"/>
                <a:gridCol w="1349829"/>
                <a:gridCol w="1349829"/>
              </a:tblGrid>
              <a:tr h="389725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Family Size</a:t>
                      </a:r>
                      <a:endParaRPr lang="en-US" sz="2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1-2</a:t>
                      </a:r>
                      <a:endParaRPr lang="en-US" sz="3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5-6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7-8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9-10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11-12+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Choices</a:t>
                      </a:r>
                      <a:endParaRPr lang="en-US" sz="2400" dirty="0"/>
                    </a:p>
                  </a:txBody>
                  <a:tcPr>
                    <a:solidFill>
                      <a:srgbClr val="FFC0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>
                    <a:solidFill>
                      <a:srgbClr val="FFC0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>
                    <a:solidFill>
                      <a:srgbClr val="FFC0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>
                    <a:solidFill>
                      <a:srgbClr val="FFC0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>
                    <a:solidFill>
                      <a:srgbClr val="FFC0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>
                    <a:solidFill>
                      <a:srgbClr val="FFC0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>
                    <a:solidFill>
                      <a:srgbClr val="FFC000">
                        <a:alpha val="39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984" y="631088"/>
            <a:ext cx="758495" cy="85994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371600" y="633115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 Black" pitchFamily="34" charset="0"/>
              </a:rPr>
              <a:t>DESSERTS &amp; COOKIES</a:t>
            </a:r>
            <a:endParaRPr lang="en-US" sz="2400" dirty="0">
              <a:latin typeface="Arial Black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592"/>
            <a:ext cx="1375889" cy="1250808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750301"/>
              </p:ext>
            </p:extLst>
          </p:nvPr>
        </p:nvGraphicFramePr>
        <p:xfrm>
          <a:off x="81434" y="1828800"/>
          <a:ext cx="9472141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163"/>
                <a:gridCol w="1353163"/>
                <a:gridCol w="1353163"/>
                <a:gridCol w="1353163"/>
                <a:gridCol w="1353163"/>
                <a:gridCol w="1353163"/>
                <a:gridCol w="1353163"/>
              </a:tblGrid>
              <a:tr h="389725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Family Size</a:t>
                      </a:r>
                      <a:endParaRPr lang="en-US" sz="2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1-2</a:t>
                      </a:r>
                      <a:endParaRPr lang="en-US" sz="3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5-6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7-8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9-10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11-12+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Choices</a:t>
                      </a:r>
                      <a:endParaRPr lang="en-US" sz="2400" dirty="0"/>
                    </a:p>
                  </a:txBody>
                  <a:tcPr>
                    <a:solidFill>
                      <a:srgbClr val="FFC0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>
                    <a:solidFill>
                      <a:srgbClr val="FFC0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>
                    <a:solidFill>
                      <a:srgbClr val="FFC0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>
                    <a:solidFill>
                      <a:srgbClr val="FFC0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>
                    <a:solidFill>
                      <a:srgbClr val="FFC0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>
                    <a:solidFill>
                      <a:srgbClr val="FFC0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>
                    <a:solidFill>
                      <a:srgbClr val="FFC000">
                        <a:alpha val="39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7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305" y="367760"/>
            <a:ext cx="758495" cy="8599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01073" y="4284583"/>
            <a:ext cx="72044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FROZEN MEAT</a:t>
            </a: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big packs for 6+ families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3" y="4306581"/>
            <a:ext cx="1381620" cy="1256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305" y="4474058"/>
            <a:ext cx="758495" cy="859942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04971"/>
              </p:ext>
            </p:extLst>
          </p:nvPr>
        </p:nvGraphicFramePr>
        <p:xfrm>
          <a:off x="110010" y="5897880"/>
          <a:ext cx="9414993" cy="1341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44999"/>
                <a:gridCol w="1135791"/>
                <a:gridCol w="1295400"/>
                <a:gridCol w="1219200"/>
                <a:gridCol w="1295400"/>
                <a:gridCol w="1524000"/>
                <a:gridCol w="16002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Family Size</a:t>
                      </a:r>
                      <a:endParaRPr lang="en-US" sz="2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1-2</a:t>
                      </a:r>
                      <a:endParaRPr lang="en-US" sz="3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5-6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7-8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9-10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11-12+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Choices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2-3 </a:t>
                      </a:r>
                      <a:r>
                        <a:rPr lang="en-US" sz="2000" dirty="0" err="1" smtClean="0"/>
                        <a:t>lbs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4-6 </a:t>
                      </a:r>
                      <a:r>
                        <a:rPr lang="en-US" sz="2000" dirty="0" err="1" smtClean="0"/>
                        <a:t>lbs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6-8 </a:t>
                      </a:r>
                      <a:r>
                        <a:rPr lang="en-US" sz="2000" dirty="0" err="1" smtClean="0"/>
                        <a:t>lbs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8-12 </a:t>
                      </a:r>
                      <a:r>
                        <a:rPr lang="en-US" sz="2000" dirty="0" err="1" smtClean="0"/>
                        <a:t>lbs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10-14 </a:t>
                      </a:r>
                      <a:r>
                        <a:rPr lang="en-US" sz="2000" dirty="0" err="1" smtClean="0"/>
                        <a:t>lbs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12-16 </a:t>
                      </a:r>
                      <a:r>
                        <a:rPr lang="en-US" sz="2000" dirty="0" err="1" smtClean="0"/>
                        <a:t>lbs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447799" y="381000"/>
            <a:ext cx="7242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 Black" pitchFamily="34" charset="0"/>
              </a:rPr>
              <a:t>MISC FROZEN FOODS</a:t>
            </a:r>
            <a:endParaRPr lang="en-US" sz="2800" dirty="0">
              <a:latin typeface="Arial Black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1" y="76200"/>
            <a:ext cx="1375889" cy="1250808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145836"/>
              </p:ext>
            </p:extLst>
          </p:nvPr>
        </p:nvGraphicFramePr>
        <p:xfrm>
          <a:off x="68447" y="1676400"/>
          <a:ext cx="9491188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884"/>
                <a:gridCol w="1355884"/>
                <a:gridCol w="1355884"/>
                <a:gridCol w="1355884"/>
                <a:gridCol w="1355884"/>
                <a:gridCol w="1355884"/>
                <a:gridCol w="1355884"/>
              </a:tblGrid>
              <a:tr h="389725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Family Size</a:t>
                      </a:r>
                      <a:endParaRPr lang="en-US" sz="2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1-2</a:t>
                      </a:r>
                      <a:endParaRPr lang="en-US" sz="3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5-6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7-8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9-10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11-12+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Choices</a:t>
                      </a:r>
                      <a:endParaRPr lang="en-US" sz="2400" dirty="0"/>
                    </a:p>
                  </a:txBody>
                  <a:tcPr>
                    <a:solidFill>
                      <a:srgbClr val="FFC0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>
                    <a:solidFill>
                      <a:srgbClr val="FFC0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>
                    <a:solidFill>
                      <a:srgbClr val="FFC0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>
                    <a:solidFill>
                      <a:srgbClr val="FFC0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>
                    <a:solidFill>
                      <a:srgbClr val="FFC0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>
                    <a:solidFill>
                      <a:srgbClr val="FFC0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>
                    <a:solidFill>
                      <a:srgbClr val="FFC000">
                        <a:alpha val="39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88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4401</TotalTime>
  <Words>867</Words>
  <Application>Microsoft Office PowerPoint</Application>
  <PresentationFormat>Custom</PresentationFormat>
  <Paragraphs>350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Adobe Garamond Pro</vt:lpstr>
      <vt:lpstr>Arial</vt:lpstr>
      <vt:lpstr>Arial Black</vt:lpstr>
      <vt:lpstr>Calibri</vt:lpstr>
      <vt:lpstr>News Gothic Std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Mollenkopf</dc:creator>
  <cp:lastModifiedBy>Tammy Tucker</cp:lastModifiedBy>
  <cp:revision>134</cp:revision>
  <cp:lastPrinted>2012-09-06T20:29:52Z</cp:lastPrinted>
  <dcterms:created xsi:type="dcterms:W3CDTF">2011-12-28T18:36:50Z</dcterms:created>
  <dcterms:modified xsi:type="dcterms:W3CDTF">2016-08-29T19:55:04Z</dcterms:modified>
</cp:coreProperties>
</file>