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handoutMasterIdLst>
    <p:handoutMasterId r:id="rId32"/>
  </p:handoutMasterIdLst>
  <p:sldIdLst>
    <p:sldId id="899" r:id="rId2"/>
    <p:sldId id="906" r:id="rId3"/>
    <p:sldId id="901" r:id="rId4"/>
    <p:sldId id="636" r:id="rId5"/>
    <p:sldId id="603" r:id="rId6"/>
    <p:sldId id="907" r:id="rId7"/>
    <p:sldId id="273" r:id="rId8"/>
    <p:sldId id="593" r:id="rId9"/>
    <p:sldId id="601" r:id="rId10"/>
    <p:sldId id="902" r:id="rId11"/>
    <p:sldId id="622" r:id="rId12"/>
    <p:sldId id="623" r:id="rId13"/>
    <p:sldId id="282" r:id="rId14"/>
    <p:sldId id="635" r:id="rId15"/>
    <p:sldId id="905" r:id="rId16"/>
    <p:sldId id="903" r:id="rId17"/>
    <p:sldId id="312" r:id="rId18"/>
    <p:sldId id="662" r:id="rId19"/>
    <p:sldId id="621" r:id="rId20"/>
    <p:sldId id="342" r:id="rId21"/>
    <p:sldId id="904" r:id="rId22"/>
    <p:sldId id="526" r:id="rId23"/>
    <p:sldId id="286" r:id="rId24"/>
    <p:sldId id="339" r:id="rId25"/>
    <p:sldId id="340" r:id="rId26"/>
    <p:sldId id="563" r:id="rId27"/>
    <p:sldId id="606" r:id="rId28"/>
    <p:sldId id="297" r:id="rId29"/>
    <p:sldId id="302" r:id="rId30"/>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 5:00" id="{B6650264-2095-B942-B936-8056C2A19506}">
          <p14:sldIdLst>
            <p14:sldId id="899"/>
            <p14:sldId id="906"/>
            <p14:sldId id="901"/>
            <p14:sldId id="636"/>
          </p14:sldIdLst>
        </p14:section>
        <p14:section name="Formation - 10:00" id="{E2D52E41-C7AB-944B-A53C-C79A6142C9DA}">
          <p14:sldIdLst>
            <p14:sldId id="603"/>
            <p14:sldId id="907"/>
            <p14:sldId id="273"/>
            <p14:sldId id="593"/>
            <p14:sldId id="601"/>
          </p14:sldIdLst>
        </p14:section>
        <p14:section name="Roles &amp; Responsibilities - 10:00" id="{910E707D-0797-C444-8FF4-5A5E4B2DBB87}">
          <p14:sldIdLst>
            <p14:sldId id="902"/>
            <p14:sldId id="622"/>
            <p14:sldId id="623"/>
            <p14:sldId id="282"/>
            <p14:sldId id="635"/>
            <p14:sldId id="905"/>
          </p14:sldIdLst>
        </p14:section>
        <p14:section name="Resources and Reflections - 10:00" id="{7AB8FD39-35CC-F74B-A897-D44827B75DE6}">
          <p14:sldIdLst>
            <p14:sldId id="903"/>
            <p14:sldId id="312"/>
            <p14:sldId id="662"/>
            <p14:sldId id="621"/>
            <p14:sldId id="342"/>
          </p14:sldIdLst>
        </p14:section>
        <p14:section name="Discernment and Consensus - 10:00" id="{23B0DEB5-B36F-D94E-9D58-8DC66CEA8123}">
          <p14:sldIdLst>
            <p14:sldId id="904"/>
            <p14:sldId id="526"/>
            <p14:sldId id="286"/>
            <p14:sldId id="339"/>
            <p14:sldId id="340"/>
            <p14:sldId id="563"/>
            <p14:sldId id="606"/>
            <p14:sldId id="297"/>
            <p14:sldId id="30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E2FA"/>
    <a:srgbClr val="006BA8"/>
    <a:srgbClr val="016F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45"/>
    <p:restoredTop sz="84959"/>
  </p:normalViewPr>
  <p:slideViewPr>
    <p:cSldViewPr snapToGrid="0" snapToObjects="1">
      <p:cViewPr varScale="1">
        <p:scale>
          <a:sx n="93" d="100"/>
          <a:sy n="93" d="100"/>
        </p:scale>
        <p:origin x="354" y="11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6" d="100"/>
          <a:sy n="96" d="100"/>
        </p:scale>
        <p:origin x="3672"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6142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567C40FC-9204-324A-865C-764B115B0DEB}" type="datetimeFigureOut">
              <a:rPr lang="en-US" smtClean="0"/>
              <a:t>8/23/2019</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8ADB6D53-B1D7-C34F-B376-3F0D6F92F439}" type="slidenum">
              <a:rPr lang="en-US" smtClean="0"/>
              <a:t>‹#›</a:t>
            </a:fld>
            <a:endParaRPr lang="en-US"/>
          </a:p>
        </p:txBody>
      </p:sp>
    </p:spTree>
    <p:extLst>
      <p:ext uri="{BB962C8B-B14F-4D97-AF65-F5344CB8AC3E}">
        <p14:creationId xmlns:p14="http://schemas.microsoft.com/office/powerpoint/2010/main" val="560682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DB6D53-B1D7-C34F-B376-3F0D6F92F439}" type="slidenum">
              <a:rPr lang="en-US" smtClean="0"/>
              <a:t>1</a:t>
            </a:fld>
            <a:endParaRPr lang="en-US"/>
          </a:p>
        </p:txBody>
      </p:sp>
    </p:spTree>
    <p:extLst>
      <p:ext uri="{BB962C8B-B14F-4D97-AF65-F5344CB8AC3E}">
        <p14:creationId xmlns:p14="http://schemas.microsoft.com/office/powerpoint/2010/main" val="2946117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70200" y="200025"/>
            <a:ext cx="3403600" cy="1914525"/>
          </a:xfrm>
        </p:spPr>
      </p:sp>
      <p:sp>
        <p:nvSpPr>
          <p:cNvPr id="3" name="Notes Placeholder 2"/>
          <p:cNvSpPr>
            <a:spLocks noGrp="1"/>
          </p:cNvSpPr>
          <p:nvPr>
            <p:ph type="body" idx="1"/>
          </p:nvPr>
        </p:nvSpPr>
        <p:spPr/>
        <p:txBody>
          <a:bodyPr/>
          <a:lstStyle/>
          <a:p>
            <a:r>
              <a:rPr lang="en-US" dirty="0"/>
              <a:t>Okay, so you’re a Spiritual Advisor. Now what?</a:t>
            </a:r>
          </a:p>
          <a:p>
            <a:endParaRPr lang="en-US" dirty="0"/>
          </a:p>
          <a:p>
            <a:r>
              <a:rPr lang="en-US" dirty="0"/>
              <a:t>In this section, we’ll introduce you to the Spiritual Advisor Handbook, as well as a number of other specific resources for your own formation, and for your Conference.</a:t>
            </a:r>
          </a:p>
        </p:txBody>
      </p:sp>
      <p:sp>
        <p:nvSpPr>
          <p:cNvPr id="4" name="Slide Number Placeholder 3"/>
          <p:cNvSpPr>
            <a:spLocks noGrp="1"/>
          </p:cNvSpPr>
          <p:nvPr>
            <p:ph type="sldNum" sz="quarter" idx="10"/>
          </p:nvPr>
        </p:nvSpPr>
        <p:spPr/>
        <p:txBody>
          <a:bodyPr/>
          <a:lstStyle/>
          <a:p>
            <a:fld id="{ECB2E683-5FA1-554E-B13B-2E22EC66E29A}" type="slidenum">
              <a:rPr lang="en-US" smtClean="0"/>
              <a:t>10</a:t>
            </a:fld>
            <a:endParaRPr lang="en-US"/>
          </a:p>
        </p:txBody>
      </p:sp>
    </p:spTree>
    <p:extLst>
      <p:ext uri="{BB962C8B-B14F-4D97-AF65-F5344CB8AC3E}">
        <p14:creationId xmlns:p14="http://schemas.microsoft.com/office/powerpoint/2010/main" val="3187011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70200" y="200025"/>
            <a:ext cx="3403600" cy="1914525"/>
          </a:xfrm>
        </p:spPr>
      </p:sp>
      <p:sp>
        <p:nvSpPr>
          <p:cNvPr id="3" name="Notes Placeholder 2"/>
          <p:cNvSpPr>
            <a:spLocks noGrp="1"/>
          </p:cNvSpPr>
          <p:nvPr>
            <p:ph type="body" idx="1"/>
          </p:nvPr>
        </p:nvSpPr>
        <p:spPr/>
        <p:txBody>
          <a:bodyPr/>
          <a:lstStyle/>
          <a:p>
            <a:r>
              <a:rPr lang="en-US" dirty="0"/>
              <a:t>Our most important resource is our Rule. Exactly what does the Rule say about Spiritual Advisors?</a:t>
            </a:r>
          </a:p>
          <a:p>
            <a:endParaRPr lang="en-US" dirty="0"/>
          </a:p>
          <a:p>
            <a:r>
              <a:rPr lang="en-US" dirty="0"/>
              <a:t>(Read, or have a participant read the slide, which is excerpted from Statute 15)</a:t>
            </a:r>
          </a:p>
          <a:p>
            <a:endParaRPr lang="en-US" dirty="0"/>
          </a:p>
          <a:p>
            <a:r>
              <a:rPr lang="en-US" dirty="0"/>
              <a:t>Ask for thoughts, and discuss:</a:t>
            </a:r>
          </a:p>
          <a:p>
            <a:pPr marL="171450" indent="-171450">
              <a:buFontTx/>
              <a:buChar char="-"/>
            </a:pPr>
            <a:r>
              <a:rPr lang="en-US" dirty="0"/>
              <a:t>Is this detailed or specific enough?</a:t>
            </a:r>
          </a:p>
          <a:p>
            <a:pPr marL="171450" indent="-171450">
              <a:buFontTx/>
              <a:buChar char="-"/>
            </a:pPr>
            <a:r>
              <a:rPr lang="en-US" dirty="0"/>
              <a:t>Does this tell you exactly what to do?</a:t>
            </a:r>
          </a:p>
          <a:p>
            <a:pPr marL="171450" indent="-171450">
              <a:buFontTx/>
              <a:buChar char="-"/>
            </a:pPr>
            <a:r>
              <a:rPr lang="en-US" dirty="0"/>
              <a:t>Can you think of things you might do that could be described this way?</a:t>
            </a:r>
          </a:p>
          <a:p>
            <a:pPr marL="171450" indent="-171450">
              <a:buFontTx/>
              <a:buChar char="-"/>
            </a:pPr>
            <a:r>
              <a:rPr lang="en-US" i="1" dirty="0"/>
              <a:t>Remember that idea of whether the Rule could be rewritten just by observing you</a:t>
            </a:r>
            <a:r>
              <a:rPr lang="en-US" dirty="0"/>
              <a:t>?</a:t>
            </a:r>
          </a:p>
        </p:txBody>
      </p:sp>
      <p:sp>
        <p:nvSpPr>
          <p:cNvPr id="4" name="Slide Number Placeholder 3"/>
          <p:cNvSpPr>
            <a:spLocks noGrp="1"/>
          </p:cNvSpPr>
          <p:nvPr>
            <p:ph type="sldNum" sz="quarter" idx="5"/>
          </p:nvPr>
        </p:nvSpPr>
        <p:spPr/>
        <p:txBody>
          <a:bodyPr/>
          <a:lstStyle/>
          <a:p>
            <a:fld id="{830184D5-AAC2-8E4C-81E5-59CA3B1A216B}" type="slidenum">
              <a:rPr lang="en-US" smtClean="0"/>
              <a:t>11</a:t>
            </a:fld>
            <a:endParaRPr lang="en-US"/>
          </a:p>
        </p:txBody>
      </p:sp>
    </p:spTree>
    <p:extLst>
      <p:ext uri="{BB962C8B-B14F-4D97-AF65-F5344CB8AC3E}">
        <p14:creationId xmlns:p14="http://schemas.microsoft.com/office/powerpoint/2010/main" val="2209349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70200" y="200025"/>
            <a:ext cx="3403600" cy="1914525"/>
          </a:xfrm>
        </p:spPr>
      </p:sp>
      <p:sp>
        <p:nvSpPr>
          <p:cNvPr id="3" name="Notes Placeholder 2"/>
          <p:cNvSpPr>
            <a:spLocks noGrp="1"/>
          </p:cNvSpPr>
          <p:nvPr>
            <p:ph type="body" idx="1"/>
          </p:nvPr>
        </p:nvSpPr>
        <p:spPr/>
        <p:txBody>
          <a:bodyPr/>
          <a:lstStyle/>
          <a:p>
            <a:pPr marL="228600" indent="-228600">
              <a:spcBef>
                <a:spcPts val="600"/>
              </a:spcBef>
              <a:buAutoNum type="arabicPeriod"/>
            </a:pPr>
            <a:r>
              <a:rPr lang="en-US"/>
              <a:t>This is the best understood aspect of the role!</a:t>
            </a:r>
          </a:p>
          <a:p>
            <a:pPr marL="228600" indent="-228600">
              <a:spcBef>
                <a:spcPts val="600"/>
              </a:spcBef>
              <a:buAutoNum type="arabicPeriod"/>
            </a:pPr>
            <a:r>
              <a:rPr lang="en-US"/>
              <a:t>Developing a formation plan is very important! </a:t>
            </a:r>
            <a:r>
              <a:rPr lang="en-US" err="1"/>
              <a:t>SVdP</a:t>
            </a:r>
            <a:r>
              <a:rPr lang="en-US"/>
              <a:t> offers so many, varied, and rich resources, but without a plan, we can easily overlook many of them.</a:t>
            </a:r>
          </a:p>
          <a:p>
            <a:pPr marL="228600" indent="-228600">
              <a:spcBef>
                <a:spcPts val="600"/>
              </a:spcBef>
              <a:buAutoNum type="arabicPeriod"/>
            </a:pPr>
            <a:r>
              <a:rPr lang="en-US"/>
              <a:t>As Spiritual Advisors, we sometimes act as the “conscience of the Conference,” keeping our meetings on track and in the Vincentian spirit.</a:t>
            </a:r>
          </a:p>
          <a:p>
            <a:pPr marL="228600" indent="-228600">
              <a:spcBef>
                <a:spcPts val="600"/>
              </a:spcBef>
              <a:buAutoNum type="arabicPeriod"/>
            </a:pPr>
            <a:r>
              <a:rPr lang="en-US"/>
              <a:t>The last point is related to the second; our formation plans should guide members on the Vincentian Pathway – and the Vincentian Pathway book is a great resource to help with this!</a:t>
            </a:r>
          </a:p>
        </p:txBody>
      </p:sp>
      <p:sp>
        <p:nvSpPr>
          <p:cNvPr id="4" name="Slide Number Placeholder 3"/>
          <p:cNvSpPr>
            <a:spLocks noGrp="1"/>
          </p:cNvSpPr>
          <p:nvPr>
            <p:ph type="sldNum" sz="quarter" idx="5"/>
          </p:nvPr>
        </p:nvSpPr>
        <p:spPr/>
        <p:txBody>
          <a:bodyPr/>
          <a:lstStyle/>
          <a:p>
            <a:fld id="{830184D5-AAC2-8E4C-81E5-59CA3B1A216B}" type="slidenum">
              <a:rPr lang="en-US" smtClean="0"/>
              <a:t>12</a:t>
            </a:fld>
            <a:endParaRPr lang="en-US"/>
          </a:p>
        </p:txBody>
      </p:sp>
    </p:spTree>
    <p:extLst>
      <p:ext uri="{BB962C8B-B14F-4D97-AF65-F5344CB8AC3E}">
        <p14:creationId xmlns:p14="http://schemas.microsoft.com/office/powerpoint/2010/main" val="2514573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70200" y="200025"/>
            <a:ext cx="3403600" cy="1914525"/>
          </a:xfrm>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Planning at the conference level</a:t>
            </a:r>
          </a:p>
          <a:p>
            <a:endParaRPr lang="en-US" sz="11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Review the flow from national to council to conference and show how we all work together:</a:t>
            </a:r>
          </a:p>
          <a:p>
            <a:pPr lvl="0"/>
            <a:endParaRPr lang="en-US" sz="1100" kern="1200">
              <a:solidFill>
                <a:schemeClr val="tx1"/>
              </a:solidFill>
              <a:effectLst/>
              <a:latin typeface="+mn-lt"/>
              <a:ea typeface="+mn-ea"/>
              <a:cs typeface="+mn-cs"/>
            </a:endParaRPr>
          </a:p>
          <a:p>
            <a:pPr lvl="1"/>
            <a:r>
              <a:rPr lang="en-US" sz="1200" kern="1200">
                <a:solidFill>
                  <a:schemeClr val="tx1"/>
                </a:solidFill>
                <a:effectLst/>
                <a:latin typeface="+mn-lt"/>
                <a:ea typeface="+mn-ea"/>
                <a:cs typeface="+mn-cs"/>
              </a:rPr>
              <a:t>National Assembly forms and informs leaders and advisors and members,  the Ozanam orientation is created at the national level and deployed through each regional and council formation plan, and the conferences have available a wealth of formation and prayer materials for deployment in the conference.   </a:t>
            </a:r>
            <a:endParaRPr lang="en-US" sz="11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endParaRPr lang="en-US" sz="1100" kern="1200">
              <a:solidFill>
                <a:schemeClr val="tx1"/>
              </a:solidFill>
              <a:effectLst/>
              <a:latin typeface="+mn-lt"/>
              <a:ea typeface="+mn-ea"/>
              <a:cs typeface="+mn-cs"/>
            </a:endParaRPr>
          </a:p>
          <a:p>
            <a:endParaRPr lang="en-US"/>
          </a:p>
        </p:txBody>
      </p:sp>
      <p:sp>
        <p:nvSpPr>
          <p:cNvPr id="5" name="Slide Number Placeholder 4"/>
          <p:cNvSpPr>
            <a:spLocks noGrp="1"/>
          </p:cNvSpPr>
          <p:nvPr>
            <p:ph type="sldNum" sz="quarter" idx="5"/>
          </p:nvPr>
        </p:nvSpPr>
        <p:spPr/>
        <p:txBody>
          <a:bodyPr/>
          <a:lstStyle/>
          <a:p>
            <a:fld id="{830184D5-AAC2-8E4C-81E5-59CA3B1A216B}" type="slidenum">
              <a:rPr lang="en-US" smtClean="0"/>
              <a:t>13</a:t>
            </a:fld>
            <a:endParaRPr lang="en-US"/>
          </a:p>
        </p:txBody>
      </p:sp>
    </p:spTree>
    <p:extLst>
      <p:ext uri="{BB962C8B-B14F-4D97-AF65-F5344CB8AC3E}">
        <p14:creationId xmlns:p14="http://schemas.microsoft.com/office/powerpoint/2010/main" val="879438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concept comes from the traditional role of rules for religious orders.</a:t>
            </a:r>
          </a:p>
          <a:p>
            <a:endParaRPr lang="en-US" dirty="0"/>
          </a:p>
          <a:p>
            <a:r>
              <a:rPr lang="en-US" dirty="0"/>
              <a:t>One of the roles of the Spiritual Advisor is to help our Conference Meetings look like the gatherings that are described in our Rule.</a:t>
            </a:r>
          </a:p>
          <a:p>
            <a:endParaRPr lang="en-US" dirty="0"/>
          </a:p>
          <a:p>
            <a:r>
              <a:rPr lang="en-US" dirty="0"/>
              <a:t>Again – not to try to interpret the Rule as a set of instructions, but to consider whether its words might be written by any stranger observing your Conference.</a:t>
            </a:r>
          </a:p>
        </p:txBody>
      </p:sp>
      <p:sp>
        <p:nvSpPr>
          <p:cNvPr id="4" name="Slide Number Placeholder 3"/>
          <p:cNvSpPr>
            <a:spLocks noGrp="1"/>
          </p:cNvSpPr>
          <p:nvPr>
            <p:ph type="sldNum" sz="quarter" idx="5"/>
          </p:nvPr>
        </p:nvSpPr>
        <p:spPr/>
        <p:txBody>
          <a:bodyPr/>
          <a:lstStyle/>
          <a:p>
            <a:fld id="{830184D5-AAC2-8E4C-81E5-59CA3B1A216B}" type="slidenum">
              <a:rPr lang="en-US" smtClean="0"/>
              <a:t>14</a:t>
            </a:fld>
            <a:endParaRPr lang="en-US"/>
          </a:p>
        </p:txBody>
      </p:sp>
    </p:spTree>
    <p:extLst>
      <p:ext uri="{BB962C8B-B14F-4D97-AF65-F5344CB8AC3E}">
        <p14:creationId xmlns:p14="http://schemas.microsoft.com/office/powerpoint/2010/main" val="1996430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of the SA role as “Spiritual Animator” and sometimes almost “conscience of the Conference”</a:t>
            </a:r>
          </a:p>
          <a:p>
            <a:endParaRPr lang="en-US" dirty="0"/>
          </a:p>
          <a:p>
            <a:r>
              <a:rPr lang="en-US" dirty="0"/>
              <a:t>Would an outside observer write these things to describe your Conference?</a:t>
            </a:r>
          </a:p>
          <a:p>
            <a:endParaRPr lang="en-US" dirty="0"/>
          </a:p>
          <a:p>
            <a:r>
              <a:rPr lang="en-US" dirty="0"/>
              <a:t>If not, how can you help influence the Conference so that they would?</a:t>
            </a:r>
          </a:p>
        </p:txBody>
      </p:sp>
      <p:sp>
        <p:nvSpPr>
          <p:cNvPr id="4" name="Slide Number Placeholder 3"/>
          <p:cNvSpPr>
            <a:spLocks noGrp="1"/>
          </p:cNvSpPr>
          <p:nvPr>
            <p:ph type="sldNum" sz="quarter" idx="5"/>
          </p:nvPr>
        </p:nvSpPr>
        <p:spPr/>
        <p:txBody>
          <a:bodyPr/>
          <a:lstStyle/>
          <a:p>
            <a:fld id="{8ADB6D53-B1D7-C34F-B376-3F0D6F92F439}" type="slidenum">
              <a:rPr lang="en-US" smtClean="0"/>
              <a:t>15</a:t>
            </a:fld>
            <a:endParaRPr lang="en-US"/>
          </a:p>
        </p:txBody>
      </p:sp>
    </p:spTree>
    <p:extLst>
      <p:ext uri="{BB962C8B-B14F-4D97-AF65-F5344CB8AC3E}">
        <p14:creationId xmlns:p14="http://schemas.microsoft.com/office/powerpoint/2010/main" val="21915170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70200" y="200025"/>
            <a:ext cx="3403600" cy="1914525"/>
          </a:xfrm>
        </p:spPr>
      </p:sp>
      <p:sp>
        <p:nvSpPr>
          <p:cNvPr id="3" name="Notes Placeholder 2"/>
          <p:cNvSpPr>
            <a:spLocks noGrp="1"/>
          </p:cNvSpPr>
          <p:nvPr>
            <p:ph type="body" idx="1"/>
          </p:nvPr>
        </p:nvSpPr>
        <p:spPr/>
        <p:txBody>
          <a:bodyPr/>
          <a:lstStyle/>
          <a:p>
            <a:r>
              <a:rPr lang="en-US" dirty="0"/>
              <a:t>Please know that it is OKAY to use Conference funds to build up your formation library, and you need to do that!</a:t>
            </a:r>
          </a:p>
        </p:txBody>
      </p:sp>
      <p:sp>
        <p:nvSpPr>
          <p:cNvPr id="4" name="Slide Number Placeholder 3"/>
          <p:cNvSpPr>
            <a:spLocks noGrp="1"/>
          </p:cNvSpPr>
          <p:nvPr>
            <p:ph type="sldNum" sz="quarter" idx="10"/>
          </p:nvPr>
        </p:nvSpPr>
        <p:spPr/>
        <p:txBody>
          <a:bodyPr/>
          <a:lstStyle/>
          <a:p>
            <a:fld id="{ECB2E683-5FA1-554E-B13B-2E22EC66E29A}" type="slidenum">
              <a:rPr lang="en-US" smtClean="0"/>
              <a:t>16</a:t>
            </a:fld>
            <a:endParaRPr lang="en-US"/>
          </a:p>
        </p:txBody>
      </p:sp>
    </p:spTree>
    <p:extLst>
      <p:ext uri="{BB962C8B-B14F-4D97-AF65-F5344CB8AC3E}">
        <p14:creationId xmlns:p14="http://schemas.microsoft.com/office/powerpoint/2010/main" val="4020497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70200" y="200025"/>
            <a:ext cx="3403600" cy="1914525"/>
          </a:xfrm>
        </p:spPr>
      </p:sp>
      <p:sp>
        <p:nvSpPr>
          <p:cNvPr id="3" name="Notes Placeholder 2"/>
          <p:cNvSpPr>
            <a:spLocks noGrp="1"/>
          </p:cNvSpPr>
          <p:nvPr>
            <p:ph type="body" idx="1"/>
          </p:nvPr>
        </p:nvSpPr>
        <p:spPr/>
        <p:txBody>
          <a:bodyPr/>
          <a:lstStyle/>
          <a:p>
            <a:r>
              <a:rPr lang="en-US"/>
              <a:t>We used the previous Spiritual Advisor Handbook for about ten years, and it is a rich collection of resources. In fact, the wealth of resources available to us is both a blessing and a burden! Especially as a new Spiritual Advisor, it is easy to be overwhelmed by it all.</a:t>
            </a:r>
          </a:p>
          <a:p>
            <a:endParaRPr lang="en-US"/>
          </a:p>
          <a:p>
            <a:r>
              <a:rPr lang="en-US"/>
              <a:t>We wanted to take an approach that was more integrated; presenting the information in a way that could be useful to a brand new Spiritual Advisor and a very experienced one; both a collection of resources, and a simple “how-to.”</a:t>
            </a:r>
          </a:p>
          <a:p>
            <a:endParaRPr lang="en-US"/>
          </a:p>
          <a:p>
            <a:r>
              <a:rPr lang="en-US"/>
              <a:t>(Have participants take each of these items out)</a:t>
            </a:r>
          </a:p>
          <a:p>
            <a:endParaRPr lang="en-US"/>
          </a:p>
          <a:p>
            <a:r>
              <a:rPr lang="en-US" b="1"/>
              <a:t>Other </a:t>
            </a:r>
            <a:r>
              <a:rPr lang="en-US" b="1" err="1"/>
              <a:t>SVdP</a:t>
            </a:r>
            <a:r>
              <a:rPr lang="en-US" b="1"/>
              <a:t> publications i</a:t>
            </a:r>
            <a:r>
              <a:rPr lang="en-US" sz="1200" b="1" i="0" u="none" strike="noStrike" kern="1200">
                <a:solidFill>
                  <a:schemeClr val="tx1"/>
                </a:solidFill>
                <a:effectLst/>
                <a:latin typeface="+mn-lt"/>
                <a:ea typeface="+mn-ea"/>
                <a:cs typeface="+mn-cs"/>
              </a:rPr>
              <a:t>ncluded with the Handbook:</a:t>
            </a:r>
          </a:p>
          <a:p>
            <a:pPr marL="171450" indent="-171450">
              <a:buFont typeface="Arial" panose="020B0604020202020204" pitchFamily="34" charset="0"/>
              <a:buChar char="•"/>
            </a:pPr>
            <a:r>
              <a:rPr lang="en-US" sz="1200" b="1" i="0" u="none" strike="noStrike" kern="1200">
                <a:solidFill>
                  <a:schemeClr val="tx1"/>
                </a:solidFill>
                <a:effectLst/>
                <a:latin typeface="+mn-lt"/>
                <a:ea typeface="+mn-ea"/>
                <a:cs typeface="+mn-cs"/>
              </a:rPr>
              <a:t>Rule (pocket-size)</a:t>
            </a:r>
          </a:p>
          <a:p>
            <a:pPr marL="171450" indent="-171450">
              <a:buFont typeface="Arial" panose="020B0604020202020204" pitchFamily="34" charset="0"/>
              <a:buChar char="•"/>
            </a:pPr>
            <a:r>
              <a:rPr lang="en-US" sz="1200" b="1" i="0" u="none" strike="noStrike" kern="1200">
                <a:solidFill>
                  <a:schemeClr val="tx1"/>
                </a:solidFill>
                <a:effectLst/>
                <a:latin typeface="+mn-lt"/>
                <a:ea typeface="+mn-ea"/>
                <a:cs typeface="+mn-cs"/>
              </a:rPr>
              <a:t>Vincentian Pathway: Personal and Conference versions</a:t>
            </a:r>
          </a:p>
          <a:p>
            <a:pPr marL="171450" indent="-171450">
              <a:buFont typeface="Arial" panose="020B0604020202020204" pitchFamily="34" charset="0"/>
              <a:buChar char="•"/>
            </a:pPr>
            <a:r>
              <a:rPr lang="en-US" sz="1200" b="1" i="0" u="none" strike="noStrike" kern="1200">
                <a:solidFill>
                  <a:schemeClr val="tx1"/>
                </a:solidFill>
                <a:effectLst/>
                <a:latin typeface="+mn-lt"/>
                <a:ea typeface="+mn-ea"/>
                <a:cs typeface="+mn-cs"/>
              </a:rPr>
              <a:t>Vincentian Meditations – </a:t>
            </a:r>
            <a:r>
              <a:rPr lang="en-US" sz="1200" b="0" i="0" u="none" strike="noStrike" kern="1200">
                <a:solidFill>
                  <a:schemeClr val="tx1"/>
                </a:solidFill>
                <a:effectLst/>
                <a:latin typeface="+mn-lt"/>
                <a:ea typeface="+mn-ea"/>
                <a:cs typeface="+mn-cs"/>
              </a:rPr>
              <a:t>Thomas McKenna, CM</a:t>
            </a:r>
          </a:p>
          <a:p>
            <a:pPr marL="171450" indent="-171450">
              <a:buFont typeface="Arial" panose="020B0604020202020204" pitchFamily="34" charset="0"/>
              <a:buChar char="•"/>
            </a:pPr>
            <a:r>
              <a:rPr lang="en-US" sz="1200" b="1" i="0" u="none" strike="noStrike" kern="1200">
                <a:solidFill>
                  <a:schemeClr val="tx1"/>
                </a:solidFill>
                <a:effectLst/>
                <a:latin typeface="+mn-lt"/>
                <a:ea typeface="+mn-ea"/>
                <a:cs typeface="+mn-cs"/>
              </a:rPr>
              <a:t>The Spirituality of the Home Visit</a:t>
            </a:r>
          </a:p>
          <a:p>
            <a:pPr marL="171450" indent="-171450">
              <a:buFont typeface="Arial" panose="020B0604020202020204" pitchFamily="34" charset="0"/>
              <a:buChar char="•"/>
            </a:pPr>
            <a:r>
              <a:rPr lang="en-US" sz="1200" b="1" i="0" u="none" strike="noStrike" kern="1200">
                <a:solidFill>
                  <a:schemeClr val="tx1"/>
                </a:solidFill>
                <a:effectLst/>
                <a:latin typeface="+mn-lt"/>
                <a:ea typeface="+mn-ea"/>
                <a:cs typeface="+mn-cs"/>
              </a:rPr>
              <a:t>Serving in Hope-Module I</a:t>
            </a:r>
          </a:p>
          <a:p>
            <a:endParaRPr lang="en-US" sz="1200" b="1"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We’ll talk about each of these a little bit today – not just to talk about what they are, but more importantly, how you can use them; how they are meant to make your role easier!</a:t>
            </a:r>
          </a:p>
          <a:p>
            <a:endParaRPr lang="en-US" sz="1200" b="1" i="0" u="none" strike="noStrike" kern="1200">
              <a:solidFill>
                <a:schemeClr val="tx1"/>
              </a:solidFill>
              <a:effectLst/>
              <a:latin typeface="+mn-lt"/>
              <a:ea typeface="+mn-ea"/>
              <a:cs typeface="+mn-cs"/>
            </a:endParaRPr>
          </a:p>
          <a:p>
            <a:r>
              <a:rPr lang="en-US" sz="1200" b="0" i="0" u="none" strike="noStrike" kern="1200">
                <a:solidFill>
                  <a:schemeClr val="tx1"/>
                </a:solidFill>
                <a:effectLst/>
                <a:latin typeface="+mn-lt"/>
                <a:ea typeface="+mn-ea"/>
                <a:cs typeface="+mn-cs"/>
              </a:rPr>
              <a:t>In addition, there are a number of resources included in the Handbook itself, along with an extensive list of resources you may wish to explore on your own.</a:t>
            </a:r>
            <a:endParaRPr lang="en-US" b="0"/>
          </a:p>
          <a:p>
            <a:endParaRPr lang="en-US"/>
          </a:p>
        </p:txBody>
      </p:sp>
      <p:sp>
        <p:nvSpPr>
          <p:cNvPr id="4" name="Slide Number Placeholder 3"/>
          <p:cNvSpPr>
            <a:spLocks noGrp="1"/>
          </p:cNvSpPr>
          <p:nvPr>
            <p:ph type="sldNum" sz="quarter" idx="5"/>
          </p:nvPr>
        </p:nvSpPr>
        <p:spPr/>
        <p:txBody>
          <a:bodyPr/>
          <a:lstStyle/>
          <a:p>
            <a:fld id="{830184D5-AAC2-8E4C-81E5-59CA3B1A216B}" type="slidenum">
              <a:rPr lang="en-US" smtClean="0"/>
              <a:t>17</a:t>
            </a:fld>
            <a:endParaRPr lang="en-US"/>
          </a:p>
        </p:txBody>
      </p:sp>
    </p:spTree>
    <p:extLst>
      <p:ext uri="{BB962C8B-B14F-4D97-AF65-F5344CB8AC3E}">
        <p14:creationId xmlns:p14="http://schemas.microsoft.com/office/powerpoint/2010/main" val="1098411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Handbook does not replace Ozanam Orientation!</a:t>
            </a:r>
          </a:p>
          <a:p>
            <a:endParaRPr lang="en-US" dirty="0"/>
          </a:p>
          <a:p>
            <a:r>
              <a:rPr lang="en-US" dirty="0"/>
              <a:t>It also does not replace the Rule, the Manual, or anything else. Think of it as the “Cliff’s Notes” version of training and formation.</a:t>
            </a:r>
          </a:p>
          <a:p>
            <a:endParaRPr lang="en-US" dirty="0"/>
          </a:p>
          <a:p>
            <a:r>
              <a:rPr lang="en-US" dirty="0"/>
              <a:t>Often new members are not able to attend Ozanam Orientation for a while. You might also consider giving these to prospective members, to help them discern their vocation.</a:t>
            </a:r>
          </a:p>
          <a:p>
            <a:endParaRPr lang="en-US" dirty="0"/>
          </a:p>
          <a:p>
            <a:r>
              <a:rPr lang="en-US" dirty="0"/>
              <a:t>And for current members, sometimes inspired by the questions from new members, the handbook is a refresher!</a:t>
            </a:r>
          </a:p>
          <a:p>
            <a:endParaRPr lang="en-US" dirty="0"/>
          </a:p>
          <a:p>
            <a:r>
              <a:rPr lang="en-US" dirty="0"/>
              <a:t>For the Spiritual Advisor, whose role includes helping prospective members discern their vocation, this is an ideal “all-in-one” tool.</a:t>
            </a:r>
          </a:p>
        </p:txBody>
      </p:sp>
      <p:sp>
        <p:nvSpPr>
          <p:cNvPr id="4" name="Slide Number Placeholder 3"/>
          <p:cNvSpPr>
            <a:spLocks noGrp="1"/>
          </p:cNvSpPr>
          <p:nvPr>
            <p:ph type="sldNum" sz="quarter" idx="10"/>
          </p:nvPr>
        </p:nvSpPr>
        <p:spPr/>
        <p:txBody>
          <a:bodyPr/>
          <a:lstStyle/>
          <a:p>
            <a:fld id="{DAED0AB1-0E65-419D-B3CA-8E9CE176DE0E}" type="slidenum">
              <a:rPr lang="en-US" smtClean="0"/>
              <a:t>18</a:t>
            </a:fld>
            <a:endParaRPr lang="en-US"/>
          </a:p>
        </p:txBody>
      </p:sp>
    </p:spTree>
    <p:extLst>
      <p:ext uri="{BB962C8B-B14F-4D97-AF65-F5344CB8AC3E}">
        <p14:creationId xmlns:p14="http://schemas.microsoft.com/office/powerpoint/2010/main" val="3059977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70200" y="200025"/>
            <a:ext cx="3403600" cy="19145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So…if not a homily, then what?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Rule does not give us much specific guidance about the Spiritual Reflection, but it does say that </a:t>
            </a:r>
            <a:r>
              <a:rPr lang="en-US" sz="1200" dirty="0"/>
              <a:t>“</a:t>
            </a:r>
            <a:r>
              <a:rPr lang="mr-IN" sz="1200" dirty="0"/>
              <a:t>…</a:t>
            </a:r>
            <a:r>
              <a:rPr lang="en-US" sz="1200" i="1" dirty="0"/>
              <a:t>members are always invited to comment as a means of sharing their faith</a:t>
            </a:r>
            <a:r>
              <a:rPr lang="mr-IN" sz="1200" dirty="0"/>
              <a:t>…</a:t>
            </a:r>
            <a:r>
              <a:rPr lang="en-US" sz="1200" dirty="0"/>
              <a:t>”</a:t>
            </a:r>
          </a:p>
          <a:p>
            <a:endParaRPr lang="en-US" dirty="0"/>
          </a:p>
          <a:p>
            <a:r>
              <a:rPr lang="en-US" dirty="0"/>
              <a:t>It is so very important to always share our reflections together in our community of faith; to grow together in Holiness through that sharing! We share honestly, we listen openly, we grow together.</a:t>
            </a:r>
          </a:p>
          <a:p>
            <a:endParaRPr lang="en-US" dirty="0"/>
          </a:p>
          <a:p>
            <a:r>
              <a:rPr lang="en-US" dirty="0"/>
              <a:t>As a Spiritual Advisor, it is not your role to prepare homilies, but to encourage all members to reflect and share.</a:t>
            </a:r>
          </a:p>
          <a:p>
            <a:endParaRPr lang="en-US" dirty="0"/>
          </a:p>
          <a:p>
            <a:r>
              <a:rPr lang="en-US" dirty="0"/>
              <a:t>There are several excellent means for conducting the Spiritual Reflection at the meeting.</a:t>
            </a:r>
          </a:p>
          <a:p>
            <a:endParaRPr lang="en-US" dirty="0"/>
          </a:p>
          <a:p>
            <a:r>
              <a:rPr lang="en-US" dirty="0"/>
              <a:t>First (easiest!) is the Weekly Reflection, which you can download from </a:t>
            </a:r>
            <a:r>
              <a:rPr lang="en-US" dirty="0" err="1"/>
              <a:t>SVdPUSA.org</a:t>
            </a:r>
            <a:r>
              <a:rPr lang="en-US" dirty="0"/>
              <a:t> (example, and notes on how to use it, are in the Handbook.)</a:t>
            </a:r>
          </a:p>
          <a:p>
            <a:r>
              <a:rPr lang="en-US" dirty="0"/>
              <a:t>	</a:t>
            </a:r>
            <a:r>
              <a:rPr lang="en-US" i="1" dirty="0"/>
              <a:t>Open to Tab 2, P. 19 of the Handbook; discuss how to conduct this type of reflection</a:t>
            </a:r>
          </a:p>
          <a:p>
            <a:endParaRPr lang="en-US" dirty="0"/>
          </a:p>
          <a:p>
            <a:r>
              <a:rPr lang="en-US" dirty="0"/>
              <a:t>Second, the </a:t>
            </a:r>
            <a:r>
              <a:rPr lang="en-US" i="1" dirty="0"/>
              <a:t>Serving in Hope </a:t>
            </a:r>
            <a:r>
              <a:rPr lang="en-US" dirty="0"/>
              <a:t>books each include about six different sections. Each of these sections may be used as a reflection for a single meeting, or an entire module could serve as the basis for a day long Conference Retreat!</a:t>
            </a:r>
          </a:p>
          <a:p>
            <a:r>
              <a:rPr lang="en-US" dirty="0"/>
              <a:t>	</a:t>
            </a:r>
            <a:r>
              <a:rPr lang="en-US" i="1" dirty="0"/>
              <a:t>Open to Tab 2, P. 20 of the Handbook; discuss how to conduct this type of reflection</a:t>
            </a:r>
          </a:p>
          <a:p>
            <a:pPr lvl="2"/>
            <a:r>
              <a:rPr lang="en-US" i="1" dirty="0"/>
              <a:t>Also Tab 8</a:t>
            </a:r>
          </a:p>
          <a:p>
            <a:endParaRPr lang="en-US" dirty="0"/>
          </a:p>
          <a:p>
            <a:r>
              <a:rPr lang="en-US" dirty="0"/>
              <a:t>A more advanced, but very rewarding type of reflection is the Apostolic Reflection. We’ll talk in a few minutes about another tool you can use to plan for this type of reflection, but the Apostolic reflection can be a workshop all by itself! </a:t>
            </a:r>
          </a:p>
          <a:p>
            <a:endParaRPr lang="en-US" dirty="0"/>
          </a:p>
          <a:p>
            <a:r>
              <a:rPr lang="en-US" dirty="0"/>
              <a:t>The Handbook contains two excellent papers by Fr Hugh O’Donnell on the Apostolic Reflection – these two papers are meant to be read together:</a:t>
            </a:r>
          </a:p>
          <a:p>
            <a:pPr marL="1085850" lvl="2" indent="-171450">
              <a:buFont typeface="Arial" panose="020B0604020202020204" pitchFamily="34" charset="0"/>
              <a:buChar char="•"/>
            </a:pPr>
            <a:r>
              <a:rPr lang="en-US" dirty="0"/>
              <a:t>Vincentian Discernment (Tab 12 )</a:t>
            </a:r>
          </a:p>
          <a:p>
            <a:pPr marL="1085850" lvl="2" indent="-171450">
              <a:buFont typeface="Arial" panose="020B0604020202020204" pitchFamily="34" charset="0"/>
              <a:buChar char="•"/>
            </a:pPr>
            <a:r>
              <a:rPr lang="en-US" dirty="0"/>
              <a:t>Apostolic Reflection (Tab 11)</a:t>
            </a:r>
          </a:p>
        </p:txBody>
      </p:sp>
      <p:sp>
        <p:nvSpPr>
          <p:cNvPr id="4" name="Slide Number Placeholder 3"/>
          <p:cNvSpPr>
            <a:spLocks noGrp="1"/>
          </p:cNvSpPr>
          <p:nvPr>
            <p:ph type="sldNum" sz="quarter" idx="5"/>
          </p:nvPr>
        </p:nvSpPr>
        <p:spPr/>
        <p:txBody>
          <a:bodyPr/>
          <a:lstStyle/>
          <a:p>
            <a:fld id="{830184D5-AAC2-8E4C-81E5-59CA3B1A216B}" type="slidenum">
              <a:rPr lang="en-US" smtClean="0"/>
              <a:t>19</a:t>
            </a:fld>
            <a:endParaRPr lang="en-US"/>
          </a:p>
        </p:txBody>
      </p:sp>
    </p:spTree>
    <p:extLst>
      <p:ext uri="{BB962C8B-B14F-4D97-AF65-F5344CB8AC3E}">
        <p14:creationId xmlns:p14="http://schemas.microsoft.com/office/powerpoint/2010/main" val="81807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Handout</a:t>
            </a:r>
          </a:p>
        </p:txBody>
      </p:sp>
      <p:sp>
        <p:nvSpPr>
          <p:cNvPr id="4" name="Slide Number Placeholder 3"/>
          <p:cNvSpPr>
            <a:spLocks noGrp="1"/>
          </p:cNvSpPr>
          <p:nvPr>
            <p:ph type="sldNum" sz="quarter" idx="5"/>
          </p:nvPr>
        </p:nvSpPr>
        <p:spPr/>
        <p:txBody>
          <a:bodyPr/>
          <a:lstStyle/>
          <a:p>
            <a:fld id="{8ADB6D53-B1D7-C34F-B376-3F0D6F92F439}" type="slidenum">
              <a:rPr lang="en-US" smtClean="0"/>
              <a:t>2</a:t>
            </a:fld>
            <a:endParaRPr lang="en-US"/>
          </a:p>
        </p:txBody>
      </p:sp>
    </p:spTree>
    <p:extLst>
      <p:ext uri="{BB962C8B-B14F-4D97-AF65-F5344CB8AC3E}">
        <p14:creationId xmlns:p14="http://schemas.microsoft.com/office/powerpoint/2010/main" val="60001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70200" y="200025"/>
            <a:ext cx="3403600" cy="1914525"/>
          </a:xfrm>
        </p:spPr>
      </p:sp>
      <p:sp>
        <p:nvSpPr>
          <p:cNvPr id="3" name="Notes Placeholder 2"/>
          <p:cNvSpPr>
            <a:spLocks noGrp="1"/>
          </p:cNvSpPr>
          <p:nvPr>
            <p:ph type="body" idx="1"/>
          </p:nvPr>
        </p:nvSpPr>
        <p:spPr/>
        <p:txBody>
          <a:bodyPr/>
          <a:lstStyle/>
          <a:p>
            <a:r>
              <a:rPr lang="en-US" sz="1800" i="1" dirty="0"/>
              <a:t>(For best effect, stand silently for about ten seconds before saying a word!)</a:t>
            </a:r>
          </a:p>
          <a:p>
            <a:endParaRPr lang="en-US" dirty="0"/>
          </a:p>
          <a:p>
            <a:r>
              <a:rPr lang="en-US" dirty="0"/>
              <a:t>When we reflect together, we always follow any readings with a moment of silent reflection. It is important to remember that this “designated” moment is not the only time to welcome the silence!</a:t>
            </a:r>
          </a:p>
          <a:p>
            <a:endParaRPr lang="en-US" dirty="0"/>
          </a:p>
          <a:p>
            <a:r>
              <a:rPr lang="en-US" dirty="0"/>
              <a:t>When we ask members to share their own thoughts, we might be met with silence. When this happens, do not assume it is because minds and hearts are blank, or that members are not engaged. Rather, they are likely still contemplating, reaching their own understandings; listening to God.</a:t>
            </a:r>
          </a:p>
          <a:p>
            <a:endParaRPr lang="en-US" dirty="0"/>
          </a:p>
          <a:p>
            <a:r>
              <a:rPr lang="en-US" dirty="0"/>
              <a:t>Don’t interrupt! </a:t>
            </a:r>
          </a:p>
          <a:p>
            <a:endParaRPr lang="en-US" dirty="0"/>
          </a:p>
          <a:p>
            <a:r>
              <a:rPr lang="en-US" dirty="0"/>
              <a:t>Don’t be afraid of the silence.</a:t>
            </a:r>
          </a:p>
          <a:p>
            <a:endParaRPr lang="en-US" dirty="0"/>
          </a:p>
          <a:p>
            <a:r>
              <a:rPr lang="en-US" dirty="0"/>
              <a:t>It is in the silence that God speaks to us!</a:t>
            </a:r>
          </a:p>
        </p:txBody>
      </p:sp>
      <p:sp>
        <p:nvSpPr>
          <p:cNvPr id="4" name="Slide Number Placeholder 3"/>
          <p:cNvSpPr>
            <a:spLocks noGrp="1"/>
          </p:cNvSpPr>
          <p:nvPr>
            <p:ph type="sldNum" sz="quarter" idx="5"/>
          </p:nvPr>
        </p:nvSpPr>
        <p:spPr/>
        <p:txBody>
          <a:bodyPr/>
          <a:lstStyle/>
          <a:p>
            <a:fld id="{830184D5-AAC2-8E4C-81E5-59CA3B1A216B}" type="slidenum">
              <a:rPr lang="en-US" smtClean="0"/>
              <a:t>20</a:t>
            </a:fld>
            <a:endParaRPr lang="en-US"/>
          </a:p>
        </p:txBody>
      </p:sp>
    </p:spTree>
    <p:extLst>
      <p:ext uri="{BB962C8B-B14F-4D97-AF65-F5344CB8AC3E}">
        <p14:creationId xmlns:p14="http://schemas.microsoft.com/office/powerpoint/2010/main" val="40617747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70200" y="200025"/>
            <a:ext cx="3403600" cy="1914525"/>
          </a:xfrm>
        </p:spPr>
      </p:sp>
      <p:sp>
        <p:nvSpPr>
          <p:cNvPr id="3" name="Notes Placeholder 2"/>
          <p:cNvSpPr>
            <a:spLocks noGrp="1"/>
          </p:cNvSpPr>
          <p:nvPr>
            <p:ph type="body" idx="1"/>
          </p:nvPr>
        </p:nvSpPr>
        <p:spPr/>
        <p:txBody>
          <a:bodyPr/>
          <a:lstStyle/>
          <a:p>
            <a:r>
              <a:rPr lang="en-US" dirty="0"/>
              <a:t>Part of creating the “</a:t>
            </a:r>
            <a:r>
              <a:rPr lang="en-US" sz="1200" dirty="0"/>
              <a:t>spirit of fraternity, simplicity and Christian joy” at our meetings is to move towards consensus-based decisions, based upon Vincentian Discernment.</a:t>
            </a:r>
          </a:p>
          <a:p>
            <a:endParaRPr lang="en-US" sz="1200" dirty="0"/>
          </a:p>
          <a:p>
            <a:r>
              <a:rPr lang="en-US" sz="1200" dirty="0"/>
              <a:t>Each of these ideas is a full workshop in itself, and this is just a very brief introduction!</a:t>
            </a:r>
          </a:p>
          <a:p>
            <a:endParaRPr lang="en-US" sz="1200" dirty="0"/>
          </a:p>
          <a:p>
            <a:r>
              <a:rPr lang="en-US" sz="1200" dirty="0"/>
              <a:t>Fr. Hugh O’Donnell’s papers on Vincentian Discernment and Apostolic Reflection are both included in the Handbook.</a:t>
            </a:r>
            <a:endParaRPr lang="en-US" dirty="0"/>
          </a:p>
        </p:txBody>
      </p:sp>
      <p:sp>
        <p:nvSpPr>
          <p:cNvPr id="4" name="Slide Number Placeholder 3"/>
          <p:cNvSpPr>
            <a:spLocks noGrp="1"/>
          </p:cNvSpPr>
          <p:nvPr>
            <p:ph type="sldNum" sz="quarter" idx="10"/>
          </p:nvPr>
        </p:nvSpPr>
        <p:spPr/>
        <p:txBody>
          <a:bodyPr/>
          <a:lstStyle/>
          <a:p>
            <a:fld id="{ECB2E683-5FA1-554E-B13B-2E22EC66E29A}" type="slidenum">
              <a:rPr lang="en-US" smtClean="0"/>
              <a:t>21</a:t>
            </a:fld>
            <a:endParaRPr lang="en-US"/>
          </a:p>
        </p:txBody>
      </p:sp>
    </p:spTree>
    <p:extLst>
      <p:ext uri="{BB962C8B-B14F-4D97-AF65-F5344CB8AC3E}">
        <p14:creationId xmlns:p14="http://schemas.microsoft.com/office/powerpoint/2010/main" val="3999567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14D35C04-B814-4BB0-8B4F-C2F598317D63}"/>
              </a:ext>
            </a:extLst>
          </p:cNvPr>
          <p:cNvSpPr>
            <a:spLocks noGrp="1" noRot="1" noChangeAspect="1" noTextEdit="1"/>
          </p:cNvSpPr>
          <p:nvPr>
            <p:ph type="sldImg"/>
          </p:nvPr>
        </p:nvSpPr>
        <p:spPr bwMode="auto">
          <a:xfrm>
            <a:off x="2870200" y="200025"/>
            <a:ext cx="3403600" cy="1914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1D6765ED-3CE7-4C39-AE6A-0BAD8F10FE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2" eaLnBrk="1" hangingPunct="1">
              <a:spcBef>
                <a:spcPct val="0"/>
              </a:spcBef>
              <a:buFontTx/>
              <a:buChar char="•"/>
            </a:pPr>
            <a:r>
              <a:rPr lang="en-US" altLang="en-US" b="1" dirty="0"/>
              <a:t>An openness to God’s will</a:t>
            </a:r>
            <a:r>
              <a:rPr lang="en-US" altLang="en-US" dirty="0"/>
              <a:t> – Listening to the way the Spirit is present to me as a person with an unrepeatable name, in a particular unique Conference, Council, the Society.</a:t>
            </a:r>
          </a:p>
          <a:p>
            <a:pPr eaLnBrk="1" hangingPunct="1">
              <a:spcBef>
                <a:spcPct val="0"/>
              </a:spcBef>
              <a:buFontTx/>
              <a:buChar char="•"/>
            </a:pPr>
            <a:endParaRPr lang="en-US" altLang="en-US" dirty="0"/>
          </a:p>
          <a:p>
            <a:pPr lvl="1" eaLnBrk="1" hangingPunct="1"/>
            <a:r>
              <a:rPr lang="en-US" altLang="en-US" b="1" dirty="0"/>
              <a:t>Fr. Hugh O’Donnell, C.M.:</a:t>
            </a:r>
            <a:endParaRPr lang="en-US" altLang="en-US" dirty="0"/>
          </a:p>
          <a:p>
            <a:pPr lvl="1" eaLnBrk="1" hangingPunct="1"/>
            <a:r>
              <a:rPr lang="en-US" altLang="en-US" dirty="0"/>
              <a:t>When God spoke your life into the world, He spoke that once and forever, never to be repeated.  God has said something special in each of you and each person you serve and in each person who comes into your life.  We begin to see that each person is unique and of immense value and importance.  </a:t>
            </a:r>
          </a:p>
          <a:p>
            <a:pPr eaLnBrk="1" hangingPunct="1">
              <a:spcBef>
                <a:spcPct val="0"/>
              </a:spcBef>
            </a:pPr>
            <a:r>
              <a:rPr lang="en-US" altLang="en-US" dirty="0"/>
              <a:t>			</a:t>
            </a:r>
          </a:p>
          <a:p>
            <a:pPr eaLnBrk="1" hangingPunct="1">
              <a:spcBef>
                <a:spcPct val="0"/>
              </a:spcBef>
              <a:buFontTx/>
              <a:buChar char="•"/>
            </a:pPr>
            <a:r>
              <a:rPr lang="en-US" altLang="en-US" b="1" dirty="0"/>
              <a:t>To be led by the Spirit in freedom</a:t>
            </a:r>
            <a:r>
              <a:rPr lang="en-US" altLang="en-US" dirty="0"/>
              <a:t> </a:t>
            </a:r>
          </a:p>
          <a:p>
            <a:pPr lvl="1" eaLnBrk="1" hangingPunct="1">
              <a:spcBef>
                <a:spcPct val="0"/>
              </a:spcBef>
            </a:pPr>
            <a:r>
              <a:rPr lang="en-US" altLang="en-US" dirty="0"/>
              <a:t> “The Spirit calls us, invites us in our freedom to go in a certain direction, to act in a certain way, to be in a certain way.”  (Hugh O’Donnell)  </a:t>
            </a:r>
          </a:p>
          <a:p>
            <a:pPr eaLnBrk="1" hangingPunct="1">
              <a:spcBef>
                <a:spcPct val="0"/>
              </a:spcBef>
              <a:buFont typeface="Wingdings" panose="05000000000000000000" pitchFamily="2" charset="2"/>
              <a:buChar char="§"/>
            </a:pPr>
            <a:r>
              <a:rPr lang="en-US" altLang="en-US" b="1" dirty="0"/>
              <a:t>A choice between two goods - </a:t>
            </a:r>
            <a:r>
              <a:rPr lang="en-US" altLang="en-US" dirty="0"/>
              <a:t>- not between good and evil, but in this choice, where do my body, time, money belong? (concrete choices, lots of options)</a:t>
            </a:r>
            <a:endParaRPr lang="en-US" altLang="en-US" b="1" dirty="0"/>
          </a:p>
        </p:txBody>
      </p:sp>
      <p:sp>
        <p:nvSpPr>
          <p:cNvPr id="28676" name="Slide Number Placeholder 3">
            <a:extLst>
              <a:ext uri="{FF2B5EF4-FFF2-40B4-BE49-F238E27FC236}">
                <a16:creationId xmlns:a16="http://schemas.microsoft.com/office/drawing/2014/main" id="{E19B6C8E-634D-4E1A-A44E-5B071F515F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D63D550-1C4D-4DBB-8A77-CB1FC2F193A5}" type="slidenum">
              <a:rPr lang="en-US" altLang="en-US" sz="1300"/>
              <a:pPr>
                <a:spcBef>
                  <a:spcPct val="0"/>
                </a:spcBef>
              </a:pPr>
              <a:t>22</a:t>
            </a:fld>
            <a:endParaRPr lang="en-US" altLang="en-US" sz="1300"/>
          </a:p>
        </p:txBody>
      </p:sp>
    </p:spTree>
    <p:extLst>
      <p:ext uri="{BB962C8B-B14F-4D97-AF65-F5344CB8AC3E}">
        <p14:creationId xmlns:p14="http://schemas.microsoft.com/office/powerpoint/2010/main" val="4269823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331788"/>
            <a:ext cx="4572000" cy="2571750"/>
          </a:xfrm>
        </p:spPr>
      </p:sp>
      <p:sp>
        <p:nvSpPr>
          <p:cNvPr id="3" name="Notes Placeholder 2"/>
          <p:cNvSpPr>
            <a:spLocks noGrp="1"/>
          </p:cNvSpPr>
          <p:nvPr>
            <p:ph type="body" idx="1"/>
          </p:nvPr>
        </p:nvSpPr>
        <p:spPr>
          <a:xfrm>
            <a:off x="508000" y="2903882"/>
            <a:ext cx="8128000" cy="3738770"/>
          </a:xfrm>
        </p:spPr>
        <p:txBody>
          <a:bodyPr/>
          <a:lstStyle/>
          <a:p>
            <a:pPr>
              <a:spcBef>
                <a:spcPts val="600"/>
              </a:spcBef>
            </a:pPr>
            <a:r>
              <a:rPr lang="en-US" sz="1100" b="1" dirty="0"/>
              <a:t>Rule, Part III, Statute 16: Subsidiarity and Democracy</a:t>
            </a:r>
          </a:p>
          <a:p>
            <a:pPr indent="274320"/>
            <a:r>
              <a:rPr lang="en-US" sz="1100" dirty="0"/>
              <a:t>The Society accepts the principles of subsidiarity and democratic consensus as the basic rules of its functioning.</a:t>
            </a:r>
          </a:p>
          <a:p>
            <a:pPr indent="274320"/>
            <a:r>
              <a:rPr lang="en-US" sz="1100" dirty="0"/>
              <a:t>The Catechism of the Catholic Church defines the principle of subsidiarity: “A community of a higher order should not interfere in the internal life of a community of a lower order, depriving the latter of its functions, but rather should support it in case of need and help to co-ordinate its activity with the activities of the rest of society, always with a view to the common good.” (#1883)</a:t>
            </a:r>
          </a:p>
          <a:p>
            <a:pPr indent="274320"/>
            <a:r>
              <a:rPr lang="en-US" sz="1100" dirty="0"/>
              <a:t>To ensure democracy in the Society decisions are often made by consensus. Consensus decision-making requires that everyone agree with a decision, not just a majority as occurs in majority-rule processes. In consensus-based processes, people must work together to develop an agreement that is good enough, though not necessarily perfect. In rare circumstances, if consensus cannot be reached the decision may be put to a vote.</a:t>
            </a:r>
          </a:p>
          <a:p>
            <a:pPr indent="274320"/>
            <a:r>
              <a:rPr lang="en-US" sz="1100" dirty="0"/>
              <a:t>All decisions made by a Conference or Council must be made consistent with the Rule and Statutes of the Society, Articles of Incorporation, By-Laws, and government policies of the Society.</a:t>
            </a:r>
          </a:p>
        </p:txBody>
      </p:sp>
      <p:sp>
        <p:nvSpPr>
          <p:cNvPr id="4" name="Slide Number Placeholder 3"/>
          <p:cNvSpPr>
            <a:spLocks noGrp="1"/>
          </p:cNvSpPr>
          <p:nvPr>
            <p:ph type="sldNum" sz="quarter" idx="10"/>
          </p:nvPr>
        </p:nvSpPr>
        <p:spPr/>
        <p:txBody>
          <a:bodyPr/>
          <a:lstStyle/>
          <a:p>
            <a:fld id="{38AF86A6-5EC2-7147-B89B-AAB09FD1817C}" type="slidenum">
              <a:rPr lang="en-US" smtClean="0"/>
              <a:t>23</a:t>
            </a:fld>
            <a:endParaRPr lang="en-US"/>
          </a:p>
        </p:txBody>
      </p:sp>
    </p:spTree>
    <p:extLst>
      <p:ext uri="{BB962C8B-B14F-4D97-AF65-F5344CB8AC3E}">
        <p14:creationId xmlns:p14="http://schemas.microsoft.com/office/powerpoint/2010/main" val="3797963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unanimity.</a:t>
            </a:r>
          </a:p>
          <a:p>
            <a:endParaRPr lang="en-US" dirty="0"/>
          </a:p>
          <a:p>
            <a:r>
              <a:rPr lang="en-US" dirty="0"/>
              <a:t>In brief, in Robert’s Rules, “general consent.”</a:t>
            </a:r>
          </a:p>
        </p:txBody>
      </p:sp>
      <p:sp>
        <p:nvSpPr>
          <p:cNvPr id="4" name="Slide Number Placeholder 3"/>
          <p:cNvSpPr>
            <a:spLocks noGrp="1"/>
          </p:cNvSpPr>
          <p:nvPr>
            <p:ph type="sldNum" sz="quarter" idx="5"/>
          </p:nvPr>
        </p:nvSpPr>
        <p:spPr/>
        <p:txBody>
          <a:bodyPr/>
          <a:lstStyle/>
          <a:p>
            <a:fld id="{8ADB6D53-B1D7-C34F-B376-3F0D6F92F439}" type="slidenum">
              <a:rPr lang="en-US" smtClean="0"/>
              <a:t>24</a:t>
            </a:fld>
            <a:endParaRPr lang="en-US"/>
          </a:p>
        </p:txBody>
      </p:sp>
    </p:spTree>
    <p:extLst>
      <p:ext uri="{BB962C8B-B14F-4D97-AF65-F5344CB8AC3E}">
        <p14:creationId xmlns:p14="http://schemas.microsoft.com/office/powerpoint/2010/main" val="15450246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Voting is the process of abandoning our empathy, our friendship, and our community.</a:t>
            </a:r>
          </a:p>
          <a:p>
            <a:endParaRPr lang="en-US" dirty="0"/>
          </a:p>
          <a:p>
            <a:r>
              <a:rPr lang="en-US" dirty="0"/>
              <a:t>Voting is two wolves and a sheep deciding what to eat.</a:t>
            </a:r>
          </a:p>
          <a:p>
            <a:endParaRPr lang="en-US" dirty="0"/>
          </a:p>
          <a:p>
            <a:r>
              <a:rPr lang="en-US" dirty="0"/>
              <a:t>Consensus is a group of friends making plans for lunch.</a:t>
            </a:r>
          </a:p>
        </p:txBody>
      </p:sp>
      <p:sp>
        <p:nvSpPr>
          <p:cNvPr id="4" name="Slide Number Placeholder 3"/>
          <p:cNvSpPr>
            <a:spLocks noGrp="1"/>
          </p:cNvSpPr>
          <p:nvPr>
            <p:ph type="sldNum" sz="quarter" idx="5"/>
          </p:nvPr>
        </p:nvSpPr>
        <p:spPr/>
        <p:txBody>
          <a:bodyPr/>
          <a:lstStyle/>
          <a:p>
            <a:fld id="{B786BAA4-12B4-1F48-9487-DA9D0048EF7F}" type="slidenum">
              <a:rPr lang="en-US" smtClean="0"/>
              <a:t>25</a:t>
            </a:fld>
            <a:endParaRPr lang="en-US"/>
          </a:p>
        </p:txBody>
      </p:sp>
    </p:spTree>
    <p:extLst>
      <p:ext uri="{BB962C8B-B14F-4D97-AF65-F5344CB8AC3E}">
        <p14:creationId xmlns:p14="http://schemas.microsoft.com/office/powerpoint/2010/main" val="13634894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9650" y="150813"/>
            <a:ext cx="2552700" cy="1435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Basic Principles</a:t>
            </a:r>
            <a:endParaRPr lang="en-US" sz="11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Same spirit with this slide.  As you review the basic principles, relate to who we already say we are.</a:t>
            </a:r>
          </a:p>
          <a:p>
            <a:pPr lvl="0"/>
            <a:endParaRPr lang="en-US" sz="11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We seek unity</a:t>
            </a:r>
            <a:r>
              <a:rPr lang="en-US" sz="1200" kern="1200" dirty="0">
                <a:solidFill>
                  <a:schemeClr val="tx1"/>
                </a:solidFill>
                <a:effectLst/>
                <a:latin typeface="+mn-lt"/>
                <a:ea typeface="+mn-ea"/>
                <a:cs typeface="+mn-cs"/>
              </a:rPr>
              <a:t>, and that doesn’t mean everyone agrees on everything, but that we are more committed to honoring consensus and recognizing our own ego traps that we are able to find the common ground and support and accept the will of the Group that reflects our discernment of God’s will.</a:t>
            </a:r>
          </a:p>
          <a:p>
            <a:pPr lvl="1"/>
            <a:endParaRPr lang="en-US" sz="11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Value all kinds of input:</a:t>
            </a:r>
            <a:r>
              <a:rPr lang="en-US" sz="1200" kern="1200" dirty="0">
                <a:solidFill>
                  <a:schemeClr val="tx1"/>
                </a:solidFill>
                <a:effectLst/>
                <a:latin typeface="+mn-lt"/>
                <a:ea typeface="+mn-ea"/>
                <a:cs typeface="+mn-cs"/>
              </a:rPr>
              <a:t> We say we are all equal in the society, and that we honor the dignity of one another and those we serve.  Does this show up in our actual meetings and relationships?   Are some folks overpowered by others?  Does everyone get a chance to speak?  Do we honor the needs of different temperaments?  Do we give our introverts time to process so that their wonderful ideas can emerge?  Do we spend our time listening and learning or figuring out what we are going to advocate for?  (</a:t>
            </a:r>
            <a:r>
              <a:rPr lang="en-US" sz="1200" b="1" kern="1200" dirty="0">
                <a:solidFill>
                  <a:schemeClr val="tx1"/>
                </a:solidFill>
                <a:effectLst/>
                <a:latin typeface="+mn-lt"/>
                <a:ea typeface="+mn-ea"/>
                <a:cs typeface="+mn-cs"/>
              </a:rPr>
              <a:t>Consensus is a questioning process, more than an affirming process)</a:t>
            </a:r>
          </a:p>
          <a:p>
            <a:pPr lvl="1"/>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 This is all about the journey to integrating our aspirations for who we are becoming as Vincentians into the way we evolve conference relationships.  We say we practice the Vincentian Virtue of Zeal:  a passion for the flourishing of the human person. (</a:t>
            </a:r>
            <a:r>
              <a:rPr lang="en-US" sz="1200" b="1" kern="1200" dirty="0">
                <a:solidFill>
                  <a:schemeClr val="tx1"/>
                </a:solidFill>
                <a:effectLst/>
                <a:latin typeface="+mn-lt"/>
                <a:ea typeface="+mn-ea"/>
                <a:cs typeface="+mn-cs"/>
              </a:rPr>
              <a:t>Share, question, and learn from each other’s experience and thinking</a:t>
            </a:r>
            <a:r>
              <a:rPr lang="en-US" sz="1200" kern="1200" dirty="0">
                <a:solidFill>
                  <a:schemeClr val="tx1"/>
                </a:solidFill>
                <a:effectLst/>
                <a:latin typeface="+mn-lt"/>
                <a:ea typeface="+mn-ea"/>
                <a:cs typeface="+mn-cs"/>
              </a:rPr>
              <a:t>) That MEANS “</a:t>
            </a:r>
            <a:r>
              <a:rPr lang="en-US" sz="1200" b="1" kern="1200" dirty="0">
                <a:solidFill>
                  <a:schemeClr val="tx1"/>
                </a:solidFill>
                <a:effectLst/>
                <a:latin typeface="+mn-lt"/>
                <a:ea typeface="+mn-ea"/>
                <a:cs typeface="+mn-cs"/>
              </a:rPr>
              <a:t>lifting everyone up to their highest potential, instead of knocking down your opponents</a:t>
            </a:r>
            <a:r>
              <a:rPr lang="en-US" sz="1200" kern="1200" dirty="0">
                <a:solidFill>
                  <a:schemeClr val="tx1"/>
                </a:solidFill>
                <a:effectLst/>
                <a:latin typeface="+mn-lt"/>
                <a:ea typeface="+mn-ea"/>
                <a:cs typeface="+mn-cs"/>
              </a:rPr>
              <a:t>.”</a:t>
            </a:r>
          </a:p>
          <a:p>
            <a:pPr lvl="1"/>
            <a:endParaRPr lang="en-US" sz="11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As Spiritual Advisors this is the place for the integration of who we say we are spiritually with how we are with one another.   An amazing opportunity for Spiritual Advisors to leverage their calling to be that non-anxious presence that gently reminds folks of who we are becoming and how we have agreed to get there by modeling Jesus, our Saints, and acting from a Vincentian Virtue based foundation</a:t>
            </a:r>
            <a:endParaRPr lang="en-U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endParaRPr lang="en-US" dirty="0"/>
          </a:p>
        </p:txBody>
      </p:sp>
      <p:sp>
        <p:nvSpPr>
          <p:cNvPr id="5" name="Slide Number Placeholder 4"/>
          <p:cNvSpPr>
            <a:spLocks noGrp="1"/>
          </p:cNvSpPr>
          <p:nvPr>
            <p:ph type="sldNum" sz="quarter" idx="5"/>
          </p:nvPr>
        </p:nvSpPr>
        <p:spPr/>
        <p:txBody>
          <a:bodyPr/>
          <a:lstStyle/>
          <a:p>
            <a:fld id="{830184D5-AAC2-8E4C-81E5-59CA3B1A216B}" type="slidenum">
              <a:rPr lang="en-US" smtClean="0"/>
              <a:t>26</a:t>
            </a:fld>
            <a:endParaRPr lang="en-US"/>
          </a:p>
        </p:txBody>
      </p:sp>
    </p:spTree>
    <p:extLst>
      <p:ext uri="{BB962C8B-B14F-4D97-AF65-F5344CB8AC3E}">
        <p14:creationId xmlns:p14="http://schemas.microsoft.com/office/powerpoint/2010/main" val="9402806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0184D5-AAC2-8E4C-81E5-59CA3B1A216B}" type="slidenum">
              <a:rPr lang="en-US" smtClean="0"/>
              <a:t>27</a:t>
            </a:fld>
            <a:endParaRPr lang="en-US"/>
          </a:p>
        </p:txBody>
      </p:sp>
    </p:spTree>
    <p:extLst>
      <p:ext uri="{BB962C8B-B14F-4D97-AF65-F5344CB8AC3E}">
        <p14:creationId xmlns:p14="http://schemas.microsoft.com/office/powerpoint/2010/main" val="30257376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FBD0C199-1451-4EEC-8A55-C6E0C919DCA6}"/>
              </a:ext>
            </a:extLst>
          </p:cNvPr>
          <p:cNvSpPr>
            <a:spLocks noGrp="1" noRot="1" noChangeAspect="1" noTextEdit="1"/>
          </p:cNvSpPr>
          <p:nvPr>
            <p:ph type="sldImg"/>
          </p:nvPr>
        </p:nvSpPr>
        <p:spPr bwMode="auto">
          <a:xfrm>
            <a:off x="2870200" y="200025"/>
            <a:ext cx="3403600" cy="1914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D4969F9-2782-497E-836A-566B2C5528EF}"/>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Spiritual Consensus</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Establishing consensus with the intercession of the Holy Spirit is Spiritual Consensus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Read the features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This is a radical approach to leveraging Love and Friendship and Common Mission to achieve solutions that are creative, innovative and supported by all.</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Use the facts, but wait for Spirit’s guidance in regard to them</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Consensus is not a democracy, but a discovery of what God wants.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Not unanimity but all feel heard &amp; can go along with solution</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God’s schedule is not my schedule – all in God’s time.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106500" name="Slide Number Placeholder 3">
            <a:extLst>
              <a:ext uri="{FF2B5EF4-FFF2-40B4-BE49-F238E27FC236}">
                <a16:creationId xmlns:a16="http://schemas.microsoft.com/office/drawing/2014/main" id="{C478FECD-4476-4986-A4FC-CD6738C9FE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7E87C71-3F4E-4F4E-9354-4E6C96BC4E25}" type="slidenum">
              <a:rPr lang="en-US" altLang="en-US" sz="1300"/>
              <a:pPr>
                <a:spcBef>
                  <a:spcPct val="0"/>
                </a:spcBef>
              </a:pPr>
              <a:t>28</a:t>
            </a:fld>
            <a:endParaRPr lang="en-US" altLang="en-US" sz="1300"/>
          </a:p>
        </p:txBody>
      </p:sp>
    </p:spTree>
    <p:extLst>
      <p:ext uri="{BB962C8B-B14F-4D97-AF65-F5344CB8AC3E}">
        <p14:creationId xmlns:p14="http://schemas.microsoft.com/office/powerpoint/2010/main" val="1796032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Yes!</a:t>
            </a:r>
          </a:p>
          <a:p>
            <a:pPr marL="228600" indent="-228600">
              <a:buAutoNum type="arabicPeriod"/>
            </a:pPr>
            <a:r>
              <a:rPr lang="en-US" dirty="0"/>
              <a:t>Last year we introduced a new Spiritual Advisor Handbook. It is meant for new SAs and experienced ones alike. It is intended to provide enough information to help you get started, and pointers to further reading you may do on your own.</a:t>
            </a:r>
          </a:p>
        </p:txBody>
      </p:sp>
      <p:sp>
        <p:nvSpPr>
          <p:cNvPr id="4" name="Slide Number Placeholder 3"/>
          <p:cNvSpPr>
            <a:spLocks noGrp="1"/>
          </p:cNvSpPr>
          <p:nvPr>
            <p:ph type="sldNum" sz="quarter" idx="5"/>
          </p:nvPr>
        </p:nvSpPr>
        <p:spPr/>
        <p:txBody>
          <a:bodyPr/>
          <a:lstStyle/>
          <a:p>
            <a:fld id="{8ADB6D53-B1D7-C34F-B376-3F0D6F92F439}" type="slidenum">
              <a:rPr lang="en-US" smtClean="0"/>
              <a:t>3</a:t>
            </a:fld>
            <a:endParaRPr lang="en-US"/>
          </a:p>
        </p:txBody>
      </p:sp>
    </p:spTree>
    <p:extLst>
      <p:ext uri="{BB962C8B-B14F-4D97-AF65-F5344CB8AC3E}">
        <p14:creationId xmlns:p14="http://schemas.microsoft.com/office/powerpoint/2010/main" val="2909729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70200" y="200025"/>
            <a:ext cx="3403600" cy="1914525"/>
          </a:xfrm>
        </p:spPr>
      </p:sp>
      <p:sp>
        <p:nvSpPr>
          <p:cNvPr id="3" name="Notes Placeholder 2"/>
          <p:cNvSpPr>
            <a:spLocks noGrp="1"/>
          </p:cNvSpPr>
          <p:nvPr>
            <p:ph type="body" idx="1"/>
          </p:nvPr>
        </p:nvSpPr>
        <p:spPr/>
        <p:txBody>
          <a:bodyPr/>
          <a:lstStyle/>
          <a:p>
            <a:r>
              <a:rPr lang="en-US" dirty="0"/>
              <a:t>This year, we’ve developed a full day training workshop for Spiritual Advisors, and the full PPT, speaker notes, and additional resources are available now for Diocesan Council and Regional Formators and Spiritual Advisors.</a:t>
            </a:r>
          </a:p>
        </p:txBody>
      </p:sp>
      <p:sp>
        <p:nvSpPr>
          <p:cNvPr id="5" name="Slide Number Placeholder 4"/>
          <p:cNvSpPr>
            <a:spLocks noGrp="1"/>
          </p:cNvSpPr>
          <p:nvPr>
            <p:ph type="sldNum" sz="quarter" idx="5"/>
          </p:nvPr>
        </p:nvSpPr>
        <p:spPr/>
        <p:txBody>
          <a:bodyPr/>
          <a:lstStyle/>
          <a:p>
            <a:fld id="{830184D5-AAC2-8E4C-81E5-59CA3B1A216B}" type="slidenum">
              <a:rPr lang="en-US" smtClean="0"/>
              <a:t>4</a:t>
            </a:fld>
            <a:endParaRPr lang="en-US"/>
          </a:p>
        </p:txBody>
      </p:sp>
    </p:spTree>
    <p:extLst>
      <p:ext uri="{BB962C8B-B14F-4D97-AF65-F5344CB8AC3E}">
        <p14:creationId xmlns:p14="http://schemas.microsoft.com/office/powerpoint/2010/main" val="3162584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70200" y="200025"/>
            <a:ext cx="3403600" cy="19145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B2E683-5FA1-554E-B13B-2E22EC66E29A}" type="slidenum">
              <a:rPr lang="en-US" smtClean="0"/>
              <a:t>5</a:t>
            </a:fld>
            <a:endParaRPr lang="en-US"/>
          </a:p>
        </p:txBody>
      </p:sp>
    </p:spTree>
    <p:extLst>
      <p:ext uri="{BB962C8B-B14F-4D97-AF65-F5344CB8AC3E}">
        <p14:creationId xmlns:p14="http://schemas.microsoft.com/office/powerpoint/2010/main" val="485481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source for this module (included in handbook)</a:t>
            </a:r>
          </a:p>
        </p:txBody>
      </p:sp>
      <p:sp>
        <p:nvSpPr>
          <p:cNvPr id="4" name="Slide Number Placeholder 3"/>
          <p:cNvSpPr>
            <a:spLocks noGrp="1"/>
          </p:cNvSpPr>
          <p:nvPr>
            <p:ph type="sldNum" sz="quarter" idx="5"/>
          </p:nvPr>
        </p:nvSpPr>
        <p:spPr/>
        <p:txBody>
          <a:bodyPr/>
          <a:lstStyle/>
          <a:p>
            <a:fld id="{8ADB6D53-B1D7-C34F-B376-3F0D6F92F439}" type="slidenum">
              <a:rPr lang="en-US" smtClean="0"/>
              <a:t>6</a:t>
            </a:fld>
            <a:endParaRPr lang="en-US"/>
          </a:p>
        </p:txBody>
      </p:sp>
    </p:spTree>
    <p:extLst>
      <p:ext uri="{BB962C8B-B14F-4D97-AF65-F5344CB8AC3E}">
        <p14:creationId xmlns:p14="http://schemas.microsoft.com/office/powerpoint/2010/main" val="2869695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can conceptualize our Vincentian Formation in four dimensions; dimensions that encompass our human form, our gifts, our calling, and our spirit.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Briefly examine each one, beginning with Human Formation.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77BC03F-3CDC-0143-9641-3501BC751061}" type="slidenum">
              <a:rPr lang="en-US" smtClean="0"/>
              <a:t>7</a:t>
            </a:fld>
            <a:endParaRPr lang="en-US"/>
          </a:p>
        </p:txBody>
      </p:sp>
      <p:pic>
        <p:nvPicPr>
          <p:cNvPr id="5" name="Picture 4">
            <a:extLst>
              <a:ext uri="{FF2B5EF4-FFF2-40B4-BE49-F238E27FC236}">
                <a16:creationId xmlns:a16="http://schemas.microsoft.com/office/drawing/2014/main" id="{DD635A70-55A0-B740-B954-BDC7261BAAE1}"/>
              </a:ext>
            </a:extLst>
          </p:cNvPr>
          <p:cNvPicPr>
            <a:picLocks noChangeAspect="1"/>
          </p:cNvPicPr>
          <p:nvPr/>
        </p:nvPicPr>
        <p:blipFill>
          <a:blip r:embed="rId3"/>
          <a:stretch>
            <a:fillRect/>
          </a:stretch>
        </p:blipFill>
        <p:spPr>
          <a:xfrm>
            <a:off x="1539083" y="241481"/>
            <a:ext cx="6057255" cy="1914525"/>
          </a:xfrm>
          <a:prstGeom prst="rect">
            <a:avLst/>
          </a:prstGeom>
          <a:ln>
            <a:solidFill>
              <a:schemeClr val="accent1"/>
            </a:solidFill>
          </a:ln>
        </p:spPr>
      </p:pic>
    </p:spTree>
    <p:extLst>
      <p:ext uri="{BB962C8B-B14F-4D97-AF65-F5344CB8AC3E}">
        <p14:creationId xmlns:p14="http://schemas.microsoft.com/office/powerpoint/2010/main" val="1561455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70200" y="200025"/>
            <a:ext cx="3403600" cy="1914525"/>
          </a:xfrm>
        </p:spPr>
      </p:sp>
      <p:sp>
        <p:nvSpPr>
          <p:cNvPr id="3" name="Notes Placeholder 2"/>
          <p:cNvSpPr>
            <a:spLocks noGrp="1"/>
          </p:cNvSpPr>
          <p:nvPr>
            <p:ph type="body" idx="1"/>
          </p:nvPr>
        </p:nvSpPr>
        <p:spPr/>
        <p:txBody>
          <a:bodyPr/>
          <a:lstStyle/>
          <a:p>
            <a:r>
              <a:rPr lang="en-US" dirty="0"/>
              <a:t>As we know, the primary purpose of the Society of St Vincent de Paul is the spiritual growth of its members.</a:t>
            </a:r>
          </a:p>
          <a:p>
            <a:endParaRPr lang="en-US" dirty="0"/>
          </a:p>
          <a:p>
            <a:r>
              <a:rPr lang="en-US" dirty="0"/>
              <a:t>We travel this pathway, this Vincentian Pathway, together.</a:t>
            </a:r>
          </a:p>
          <a:p>
            <a:endParaRPr lang="en-US" dirty="0"/>
          </a:p>
          <a:p>
            <a:r>
              <a:rPr lang="en-US" dirty="0"/>
              <a:t>This pathway carries us on our process of becoming…</a:t>
            </a:r>
          </a:p>
          <a:p>
            <a:endParaRPr lang="en-US" dirty="0"/>
          </a:p>
          <a:p>
            <a:r>
              <a:rPr lang="en-US" sz="1800" i="1" dirty="0"/>
              <a:t>…of becoming what?</a:t>
            </a:r>
          </a:p>
        </p:txBody>
      </p:sp>
      <p:sp>
        <p:nvSpPr>
          <p:cNvPr id="4" name="Slide Number Placeholder 3"/>
          <p:cNvSpPr>
            <a:spLocks noGrp="1"/>
          </p:cNvSpPr>
          <p:nvPr>
            <p:ph type="sldNum" sz="quarter" idx="10"/>
          </p:nvPr>
        </p:nvSpPr>
        <p:spPr/>
        <p:txBody>
          <a:bodyPr/>
          <a:lstStyle/>
          <a:p>
            <a:fld id="{277BC03F-3CDC-0143-9641-3501BC751061}" type="slidenum">
              <a:rPr lang="en-US" smtClean="0"/>
              <a:t>8</a:t>
            </a:fld>
            <a:endParaRPr lang="en-US"/>
          </a:p>
        </p:txBody>
      </p:sp>
    </p:spTree>
    <p:extLst>
      <p:ext uri="{BB962C8B-B14F-4D97-AF65-F5344CB8AC3E}">
        <p14:creationId xmlns:p14="http://schemas.microsoft.com/office/powerpoint/2010/main" val="2077225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70200" y="200025"/>
            <a:ext cx="3403600" cy="1914525"/>
          </a:xfrm>
        </p:spPr>
      </p:sp>
      <p:sp>
        <p:nvSpPr>
          <p:cNvPr id="3" name="Notes Placeholder 2"/>
          <p:cNvSpPr>
            <a:spLocks noGrp="1"/>
          </p:cNvSpPr>
          <p:nvPr>
            <p:ph type="body" idx="1"/>
          </p:nvPr>
        </p:nvSpPr>
        <p:spPr/>
        <p:txBody>
          <a:bodyPr/>
          <a:lstStyle/>
          <a:p>
            <a:r>
              <a:rPr lang="en-US" dirty="0"/>
              <a:t>Our service is a means, not an end.</a:t>
            </a:r>
          </a:p>
          <a:p>
            <a:endParaRPr lang="en-US" dirty="0"/>
          </a:p>
          <a:p>
            <a:r>
              <a:rPr lang="en-US" dirty="0"/>
              <a:t>Frederic reminds us that because “we see with the eyes of the flesh,” we only can see the bloodied person before us. For Frederic, the suffering of the poor was a reminder that we serve the scarred and bloodied Christ. When we see the poor man, we should therefore throw ourselves at his feet and say, with the Apostle, “Tu es Dominus, et Deus meus” – you are my Lord and Master.</a:t>
            </a:r>
          </a:p>
          <a:p>
            <a:endParaRPr lang="en-US" dirty="0"/>
          </a:p>
          <a:p>
            <a:r>
              <a:rPr lang="en-US" dirty="0"/>
              <a:t>Yet it is so easy to become discouraged; to know that even as we help with an electric bill, a rent payment, some food, that this family will next month face the same hardships - or worse – and we may not be there to help.</a:t>
            </a:r>
          </a:p>
          <a:p>
            <a:endParaRPr lang="en-US" dirty="0"/>
          </a:p>
          <a:p>
            <a:r>
              <a:rPr lang="en-US" dirty="0"/>
              <a:t>We don’t always, or even usually, change the material circumstances of those we serve in a permanent way.</a:t>
            </a:r>
          </a:p>
          <a:p>
            <a:endParaRPr lang="en-US" dirty="0"/>
          </a:p>
          <a:p>
            <a:r>
              <a:rPr lang="en-US" dirty="0"/>
              <a:t>It is easy to say “I did not eliminate</a:t>
            </a:r>
            <a:r>
              <a:rPr lang="en-US" baseline="0" dirty="0"/>
              <a:t> hunger, I only gave a meal; I did not give a home, but only temporary shelter.”</a:t>
            </a:r>
          </a:p>
          <a:p>
            <a:endParaRPr lang="en-US" baseline="0" dirty="0"/>
          </a:p>
          <a:p>
            <a:r>
              <a:rPr lang="en-US" baseline="0" dirty="0"/>
              <a:t>But we are reminded by the Stations of the Cross that Simon of Cyrene helped bear Christ’s literal cross, </a:t>
            </a:r>
            <a:r>
              <a:rPr lang="en-US" i="1" baseline="0" dirty="0"/>
              <a:t>and still He was nailed to it that very da</a:t>
            </a:r>
            <a:r>
              <a:rPr lang="en-US" baseline="0" dirty="0"/>
              <a:t>y; </a:t>
            </a:r>
          </a:p>
          <a:p>
            <a:endParaRPr lang="en-US" baseline="0" dirty="0"/>
          </a:p>
          <a:p>
            <a:r>
              <a:rPr lang="en-US" baseline="0" dirty="0"/>
              <a:t>Veronica offered a cloth for Christ to mop his face, </a:t>
            </a:r>
            <a:r>
              <a:rPr lang="en-US" i="1" baseline="0" dirty="0"/>
              <a:t>and still he bled on the cross that very day</a:t>
            </a:r>
            <a:r>
              <a:rPr lang="en-US" baseline="0" dirty="0"/>
              <a:t>.</a:t>
            </a:r>
          </a:p>
          <a:p>
            <a:endParaRPr lang="en-US" baseline="0" dirty="0"/>
          </a:p>
          <a:p>
            <a:r>
              <a:rPr lang="en-US" baseline="0" dirty="0"/>
              <a:t>We do not serve the poor merely to fix problems. We serve the poor because they ARE Christ. We serve to share their burdens </a:t>
            </a:r>
            <a:r>
              <a:rPr lang="en-US" b="1" baseline="0" dirty="0"/>
              <a:t>for love alone</a:t>
            </a:r>
            <a:r>
              <a:rPr lang="en-US" baseline="0" dirty="0"/>
              <a:t>; to walk with them on their </a:t>
            </a:r>
            <a:r>
              <a:rPr lang="en-US" i="1" baseline="0" dirty="0"/>
              <a:t>via </a:t>
            </a:r>
            <a:r>
              <a:rPr lang="en-US" i="1" baseline="0" dirty="0" err="1"/>
              <a:t>crusis</a:t>
            </a:r>
            <a:r>
              <a:rPr lang="en-US" baseline="0" dirty="0"/>
              <a:t>.</a:t>
            </a:r>
          </a:p>
          <a:p>
            <a:endParaRPr lang="en-US" dirty="0"/>
          </a:p>
          <a:p>
            <a:r>
              <a:rPr lang="en-US" dirty="0"/>
              <a:t>Veronica is a Saint for having done so. We seek, through serving Christ in the same way as she did, to become…</a:t>
            </a:r>
          </a:p>
          <a:p>
            <a:endParaRPr lang="en-US" dirty="0"/>
          </a:p>
          <a:p>
            <a:r>
              <a:rPr lang="en-US" sz="1800" dirty="0"/>
              <a:t>…to become what?</a:t>
            </a:r>
          </a:p>
        </p:txBody>
      </p:sp>
      <p:sp>
        <p:nvSpPr>
          <p:cNvPr id="4" name="Slide Number Placeholder 3"/>
          <p:cNvSpPr>
            <a:spLocks noGrp="1"/>
          </p:cNvSpPr>
          <p:nvPr>
            <p:ph type="sldNum" sz="quarter" idx="10"/>
          </p:nvPr>
        </p:nvSpPr>
        <p:spPr/>
        <p:txBody>
          <a:bodyPr/>
          <a:lstStyle/>
          <a:p>
            <a:fld id="{277BC03F-3CDC-0143-9641-3501BC751061}" type="slidenum">
              <a:rPr lang="en-US" smtClean="0"/>
              <a:t>9</a:t>
            </a:fld>
            <a:endParaRPr lang="en-US"/>
          </a:p>
        </p:txBody>
      </p:sp>
    </p:spTree>
    <p:extLst>
      <p:ext uri="{BB962C8B-B14F-4D97-AF65-F5344CB8AC3E}">
        <p14:creationId xmlns:p14="http://schemas.microsoft.com/office/powerpoint/2010/main" val="34821766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B8E2FA"/>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1EA88E-160C-7249-9135-7DC70B61C5A9}"/>
              </a:ext>
            </a:extLst>
          </p:cNvPr>
          <p:cNvPicPr>
            <a:picLocks noChangeAspect="1"/>
          </p:cNvPicPr>
          <p:nvPr userDrawn="1"/>
        </p:nvPicPr>
        <p:blipFill>
          <a:blip r:embed="rId2"/>
          <a:stretch>
            <a:fillRect/>
          </a:stretch>
        </p:blipFill>
        <p:spPr>
          <a:xfrm>
            <a:off x="0" y="624826"/>
            <a:ext cx="12192000" cy="6233174"/>
          </a:xfrm>
          <a:prstGeom prst="rect">
            <a:avLst/>
          </a:prstGeom>
        </p:spPr>
      </p:pic>
      <p:sp>
        <p:nvSpPr>
          <p:cNvPr id="7" name="Rectangle 6"/>
          <p:cNvSpPr/>
          <p:nvPr userDrawn="1"/>
        </p:nvSpPr>
        <p:spPr>
          <a:xfrm>
            <a:off x="9761220" y="36545"/>
            <a:ext cx="2430780" cy="1885950"/>
          </a:xfrm>
          <a:prstGeom prst="rect">
            <a:avLst/>
          </a:prstGeom>
          <a:solidFill>
            <a:srgbClr val="B8E2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11720" y="128735"/>
            <a:ext cx="11526300" cy="1293665"/>
          </a:xfrm>
        </p:spPr>
        <p:txBody>
          <a:bodyPr anchor="t" anchorCtr="0">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hasCustomPrompt="1"/>
          </p:nvPr>
        </p:nvSpPr>
        <p:spPr>
          <a:xfrm>
            <a:off x="1979049" y="5425810"/>
            <a:ext cx="8191642" cy="1293664"/>
          </a:xfrm>
        </p:spPr>
        <p:txBody>
          <a:bodyPr anchor="ctr" anchorCtr="0">
            <a:normAutofit/>
          </a:bodyPr>
          <a:lstStyle>
            <a:lvl1pPr marL="0" indent="0" algn="ctr">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Presenter Name</a:t>
            </a:r>
          </a:p>
        </p:txBody>
      </p:sp>
      <p:pic>
        <p:nvPicPr>
          <p:cNvPr id="8" name="Picture 7">
            <a:extLst>
              <a:ext uri="{FF2B5EF4-FFF2-40B4-BE49-F238E27FC236}">
                <a16:creationId xmlns:a16="http://schemas.microsoft.com/office/drawing/2014/main" id="{393886F9-F731-4A4F-B193-F534D8629230}"/>
              </a:ext>
            </a:extLst>
          </p:cNvPr>
          <p:cNvPicPr>
            <a:picLocks noChangeAspect="1"/>
          </p:cNvPicPr>
          <p:nvPr userDrawn="1"/>
        </p:nvPicPr>
        <p:blipFill>
          <a:blip r:embed="rId3"/>
          <a:stretch>
            <a:fillRect/>
          </a:stretch>
        </p:blipFill>
        <p:spPr>
          <a:xfrm>
            <a:off x="311720" y="5472595"/>
            <a:ext cx="1257858" cy="1246879"/>
          </a:xfrm>
          <a:prstGeom prst="rect">
            <a:avLst/>
          </a:prstGeom>
        </p:spPr>
      </p:pic>
      <p:sp>
        <p:nvSpPr>
          <p:cNvPr id="9" name="TextBox 8">
            <a:extLst>
              <a:ext uri="{FF2B5EF4-FFF2-40B4-BE49-F238E27FC236}">
                <a16:creationId xmlns:a16="http://schemas.microsoft.com/office/drawing/2014/main" id="{C33D7106-8300-F64C-A548-BFCD329D55DC}"/>
              </a:ext>
            </a:extLst>
          </p:cNvPr>
          <p:cNvSpPr txBox="1"/>
          <p:nvPr userDrawn="1"/>
        </p:nvSpPr>
        <p:spPr>
          <a:xfrm>
            <a:off x="10104128" y="5632127"/>
            <a:ext cx="2045612" cy="923330"/>
          </a:xfrm>
          <a:prstGeom prst="rect">
            <a:avLst/>
          </a:prstGeom>
          <a:noFill/>
        </p:spPr>
        <p:txBody>
          <a:bodyPr wrap="square" rtlCol="0">
            <a:spAutoFit/>
          </a:bodyPr>
          <a:lstStyle/>
          <a:p>
            <a:pPr algn="ctr"/>
            <a:r>
              <a:rPr lang="en-US" i="1" dirty="0">
                <a:solidFill>
                  <a:schemeClr val="bg1"/>
                </a:solidFill>
              </a:rPr>
              <a:t>National Assembly</a:t>
            </a:r>
          </a:p>
          <a:p>
            <a:pPr algn="ctr"/>
            <a:r>
              <a:rPr lang="en-US" i="1" dirty="0">
                <a:solidFill>
                  <a:schemeClr val="bg1"/>
                </a:solidFill>
              </a:rPr>
              <a:t>2019</a:t>
            </a:r>
          </a:p>
          <a:p>
            <a:pPr algn="ctr"/>
            <a:r>
              <a:rPr lang="en-US" i="1" dirty="0">
                <a:solidFill>
                  <a:schemeClr val="bg1"/>
                </a:solidFill>
              </a:rPr>
              <a:t>Denver, Colorado</a:t>
            </a:r>
          </a:p>
        </p:txBody>
      </p:sp>
    </p:spTree>
    <p:extLst>
      <p:ext uri="{BB962C8B-B14F-4D97-AF65-F5344CB8AC3E}">
        <p14:creationId xmlns:p14="http://schemas.microsoft.com/office/powerpoint/2010/main" val="160697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99" y="338039"/>
            <a:ext cx="10242177" cy="779464"/>
          </a:xfrm>
        </p:spPr>
        <p:txBody>
          <a:bodyPr/>
          <a:lstStyle/>
          <a:p>
            <a:r>
              <a:rPr lang="en-US"/>
              <a:t>Click to edit Master title style</a:t>
            </a:r>
          </a:p>
        </p:txBody>
      </p:sp>
      <p:sp>
        <p:nvSpPr>
          <p:cNvPr id="3" name="Content Placeholder 2"/>
          <p:cNvSpPr>
            <a:spLocks noGrp="1"/>
          </p:cNvSpPr>
          <p:nvPr>
            <p:ph idx="1"/>
          </p:nvPr>
        </p:nvSpPr>
        <p:spPr>
          <a:xfrm>
            <a:off x="609600" y="1117503"/>
            <a:ext cx="11049000" cy="48126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3321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082215"/>
            <a:ext cx="10515600" cy="2852737"/>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831850" y="3961940"/>
            <a:ext cx="10515600" cy="1500187"/>
          </a:xfrm>
        </p:spPr>
        <p:txBody>
          <a:bodyPr>
            <a:normAutofit/>
          </a:bodyPr>
          <a:lstStyle>
            <a:lvl1pPr marL="0" indent="0">
              <a:buNone/>
              <a:defRPr sz="2800" b="1">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Rectangle 5">
            <a:extLst>
              <a:ext uri="{FF2B5EF4-FFF2-40B4-BE49-F238E27FC236}">
                <a16:creationId xmlns:a16="http://schemas.microsoft.com/office/drawing/2014/main" id="{683B0AC6-A8AA-A34F-A149-FAEF95580380}"/>
              </a:ext>
            </a:extLst>
          </p:cNvPr>
          <p:cNvSpPr/>
          <p:nvPr userDrawn="1"/>
        </p:nvSpPr>
        <p:spPr>
          <a:xfrm>
            <a:off x="10573407" y="0"/>
            <a:ext cx="1618593" cy="1366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481CC5E-F99A-8D41-9EB7-EFD69D573855}"/>
              </a:ext>
            </a:extLst>
          </p:cNvPr>
          <p:cNvPicPr>
            <a:picLocks noChangeAspect="1"/>
          </p:cNvPicPr>
          <p:nvPr userDrawn="1"/>
        </p:nvPicPr>
        <p:blipFill rotWithShape="1">
          <a:blip r:embed="rId2">
            <a:duotone>
              <a:schemeClr val="bg2">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Lst>
          </a:blip>
          <a:srcRect t="1" b="50960"/>
          <a:stretch/>
        </p:blipFill>
        <p:spPr>
          <a:xfrm>
            <a:off x="4754585" y="4350494"/>
            <a:ext cx="7437415" cy="1864659"/>
          </a:xfrm>
          <a:prstGeom prst="rect">
            <a:avLst/>
          </a:prstGeom>
        </p:spPr>
      </p:pic>
    </p:spTree>
    <p:extLst>
      <p:ext uri="{BB962C8B-B14F-4D97-AF65-F5344CB8AC3E}">
        <p14:creationId xmlns:p14="http://schemas.microsoft.com/office/powerpoint/2010/main" val="189009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7025" y="323025"/>
            <a:ext cx="10204410" cy="779464"/>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7026" y="1288953"/>
            <a:ext cx="5181600" cy="4716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80760" y="1288953"/>
            <a:ext cx="5181600" cy="4716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5096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1177" y="355600"/>
            <a:ext cx="10307151" cy="823913"/>
          </a:xfrm>
        </p:spPr>
        <p:txBody>
          <a:bodyPr/>
          <a:lstStyle/>
          <a:p>
            <a:r>
              <a:rPr lang="en-US"/>
              <a:t>Click to edit Master title style</a:t>
            </a:r>
          </a:p>
        </p:txBody>
      </p:sp>
      <p:sp>
        <p:nvSpPr>
          <p:cNvPr id="3" name="Text Placeholder 2"/>
          <p:cNvSpPr>
            <a:spLocks noGrp="1"/>
          </p:cNvSpPr>
          <p:nvPr>
            <p:ph type="body" idx="1"/>
          </p:nvPr>
        </p:nvSpPr>
        <p:spPr>
          <a:xfrm>
            <a:off x="576898" y="123358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76898" y="2057493"/>
            <a:ext cx="5157787" cy="3939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09310" y="123358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909310" y="2057493"/>
            <a:ext cx="5183188" cy="3939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309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7025" y="323025"/>
            <a:ext cx="10177515" cy="779464"/>
          </a:xfrm>
        </p:spPr>
        <p:txBody>
          <a:bodyPr/>
          <a:lstStyle/>
          <a:p>
            <a:r>
              <a:rPr lang="en-US"/>
              <a:t>Click to edit Master title style</a:t>
            </a:r>
          </a:p>
        </p:txBody>
      </p:sp>
    </p:spTree>
    <p:extLst>
      <p:ext uri="{BB962C8B-B14F-4D97-AF65-F5344CB8AC3E}">
        <p14:creationId xmlns:p14="http://schemas.microsoft.com/office/powerpoint/2010/main" val="119190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8010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microsoft.com/office/2007/relationships/hdphoto" Target="../media/hdphoto1.wdp"/><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7026" y="323025"/>
            <a:ext cx="9760656" cy="77946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7026" y="1220596"/>
            <a:ext cx="11017284" cy="47485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48FB99-D3FF-DE42-B52D-E650602D193F}" type="datetimeFigureOut">
              <a:rPr lang="en-US" smtClean="0"/>
              <a:t>8/23/2019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93BE1-13A5-614E-8E5F-86176DC04FEC}" type="slidenum">
              <a:rPr lang="en-US" smtClean="0"/>
              <a:t>‹#›</a:t>
            </a:fld>
            <a:endParaRPr lang="en-US"/>
          </a:p>
        </p:txBody>
      </p:sp>
      <p:pic>
        <p:nvPicPr>
          <p:cNvPr id="7" name="Picture 6"/>
          <p:cNvPicPr>
            <a:picLocks noChangeAspect="1"/>
          </p:cNvPicPr>
          <p:nvPr userDrawn="1"/>
        </p:nvPicPr>
        <p:blipFill rotWithShape="1">
          <a:blip r:embed="rId9"/>
          <a:srcRect l="2106" r="3807"/>
          <a:stretch/>
        </p:blipFill>
        <p:spPr>
          <a:xfrm>
            <a:off x="-4" y="5969132"/>
            <a:ext cx="4917993" cy="888867"/>
          </a:xfrm>
          <a:prstGeom prst="rect">
            <a:avLst/>
          </a:prstGeom>
        </p:spPr>
      </p:pic>
      <p:sp>
        <p:nvSpPr>
          <p:cNvPr id="8" name="Rectangle 7"/>
          <p:cNvSpPr/>
          <p:nvPr userDrawn="1"/>
        </p:nvSpPr>
        <p:spPr>
          <a:xfrm>
            <a:off x="4629150" y="6216463"/>
            <a:ext cx="7562850" cy="493776"/>
          </a:xfrm>
          <a:prstGeom prst="rect">
            <a:avLst/>
          </a:prstGeom>
          <a:solidFill>
            <a:srgbClr val="016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userDrawn="1"/>
        </p:nvSpPr>
        <p:spPr>
          <a:xfrm>
            <a:off x="1670011" y="6540450"/>
            <a:ext cx="1802621" cy="161583"/>
          </a:xfrm>
          <a:prstGeom prst="rect">
            <a:avLst/>
          </a:prstGeom>
          <a:solidFill>
            <a:srgbClr val="006BA8"/>
          </a:solidFill>
        </p:spPr>
        <p:txBody>
          <a:bodyPr wrap="square" lIns="0" tIns="0" rIns="0" bIns="0" rtlCol="0">
            <a:spAutoFit/>
          </a:bodyPr>
          <a:lstStyle/>
          <a:p>
            <a:pPr algn="r"/>
            <a:r>
              <a:rPr lang="en-US" sz="1050" dirty="0">
                <a:ln>
                  <a:noFill/>
                </a:ln>
                <a:solidFill>
                  <a:schemeClr val="bg1"/>
                </a:solidFill>
                <a:latin typeface="Helvetica Neue" charset="0"/>
                <a:ea typeface="Helvetica Neue" charset="0"/>
                <a:cs typeface="Helvetica Neue" charset="0"/>
              </a:rPr>
              <a:t>UNITED STATES</a:t>
            </a:r>
          </a:p>
        </p:txBody>
      </p:sp>
      <p:pic>
        <p:nvPicPr>
          <p:cNvPr id="13" name="Picture 12">
            <a:extLst>
              <a:ext uri="{FF2B5EF4-FFF2-40B4-BE49-F238E27FC236}">
                <a16:creationId xmlns:a16="http://schemas.microsoft.com/office/drawing/2014/main" id="{70707D15-0ED1-8C4F-B6F8-B88996DD311A}"/>
              </a:ext>
            </a:extLst>
          </p:cNvPr>
          <p:cNvPicPr>
            <a:picLocks noChangeAspect="1"/>
          </p:cNvPicPr>
          <p:nvPr userDrawn="1"/>
        </p:nvPicPr>
        <p:blipFill>
          <a:blip r:embed="rId10">
            <a:duotone>
              <a:prstClr val="black"/>
              <a:schemeClr val="accent5">
                <a:tint val="45000"/>
                <a:satMod val="400000"/>
              </a:schemeClr>
            </a:duotone>
            <a:extLst>
              <a:ext uri="{BEBA8EAE-BF5A-486C-A8C5-ECC9F3942E4B}">
                <a14:imgProps xmlns:a14="http://schemas.microsoft.com/office/drawing/2010/main">
                  <a14:imgLayer r:embed="rId11">
                    <a14:imgEffect>
                      <a14:sharpenSoften amount="50000"/>
                    </a14:imgEffect>
                    <a14:imgEffect>
                      <a14:saturation sat="0"/>
                    </a14:imgEffect>
                    <a14:imgEffect>
                      <a14:brightnessContrast bright="-20000" contrast="40000"/>
                    </a14:imgEffect>
                  </a14:imgLayer>
                </a14:imgProps>
              </a:ext>
            </a:extLst>
          </a:blip>
          <a:stretch>
            <a:fillRect/>
          </a:stretch>
        </p:blipFill>
        <p:spPr>
          <a:xfrm>
            <a:off x="10878670" y="32264"/>
            <a:ext cx="1135529" cy="1048445"/>
          </a:xfrm>
          <a:prstGeom prst="rect">
            <a:avLst/>
          </a:prstGeom>
        </p:spPr>
      </p:pic>
      <p:sp>
        <p:nvSpPr>
          <p:cNvPr id="14" name="TextBox 13">
            <a:extLst>
              <a:ext uri="{FF2B5EF4-FFF2-40B4-BE49-F238E27FC236}">
                <a16:creationId xmlns:a16="http://schemas.microsoft.com/office/drawing/2014/main" id="{D2D40724-F204-2842-9DEC-34BFB6DBC36D}"/>
              </a:ext>
            </a:extLst>
          </p:cNvPr>
          <p:cNvSpPr txBox="1"/>
          <p:nvPr userDrawn="1"/>
        </p:nvSpPr>
        <p:spPr>
          <a:xfrm>
            <a:off x="10834593" y="610274"/>
            <a:ext cx="1223682" cy="503343"/>
          </a:xfrm>
          <a:prstGeom prst="rect">
            <a:avLst/>
          </a:prstGeom>
          <a:noFill/>
        </p:spPr>
        <p:txBody>
          <a:bodyPr wrap="square" rtlCol="0">
            <a:spAutoFit/>
          </a:bodyPr>
          <a:lstStyle/>
          <a:p>
            <a:pPr algn="ctr"/>
            <a:r>
              <a:rPr lang="en-US" sz="1400" b="1" dirty="0">
                <a:solidFill>
                  <a:schemeClr val="bg1"/>
                </a:solidFill>
              </a:rPr>
              <a:t>2019</a:t>
            </a:r>
          </a:p>
          <a:p>
            <a:pPr algn="ctr">
              <a:lnSpc>
                <a:spcPts val="1360"/>
              </a:lnSpc>
            </a:pPr>
            <a:r>
              <a:rPr lang="en-US" b="1" dirty="0">
                <a:solidFill>
                  <a:schemeClr val="bg1"/>
                </a:solidFill>
              </a:rPr>
              <a:t>DENVER</a:t>
            </a:r>
          </a:p>
        </p:txBody>
      </p:sp>
    </p:spTree>
    <p:extLst>
      <p:ext uri="{BB962C8B-B14F-4D97-AF65-F5344CB8AC3E}">
        <p14:creationId xmlns:p14="http://schemas.microsoft.com/office/powerpoint/2010/main" val="2116019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rgbClr val="006BA8"/>
          </a:solidFill>
          <a:latin typeface="Century Gothic" charset="0"/>
          <a:ea typeface="Century Gothic" charset="0"/>
          <a:cs typeface="Century Gothic" charset="0"/>
        </a:defRPr>
      </a:lvl1pPr>
    </p:titleStyle>
    <p:bodyStyle>
      <a:lvl1pPr marL="228600" indent="-228600" algn="l" defTabSz="914400" rtl="0" eaLnBrk="1" latinLnBrk="0" hangingPunct="1">
        <a:lnSpc>
          <a:spcPct val="100000"/>
        </a:lnSpc>
        <a:spcBef>
          <a:spcPts val="1000"/>
        </a:spcBef>
        <a:buFont typeface="Arial"/>
        <a:buChar char="•"/>
        <a:defRPr sz="2800" kern="1200">
          <a:solidFill>
            <a:schemeClr val="tx1"/>
          </a:solidFill>
          <a:latin typeface="Century Gothic" charset="0"/>
          <a:ea typeface="Century Gothic" charset="0"/>
          <a:cs typeface="Century Gothic" charset="0"/>
        </a:defRPr>
      </a:lvl1pPr>
      <a:lvl2pPr marL="685800" indent="-228600" algn="l" defTabSz="914400" rtl="0" eaLnBrk="1" latinLnBrk="0" hangingPunct="1">
        <a:lnSpc>
          <a:spcPct val="100000"/>
        </a:lnSpc>
        <a:spcBef>
          <a:spcPts val="500"/>
        </a:spcBef>
        <a:buFont typeface="Arial"/>
        <a:buChar char="•"/>
        <a:defRPr sz="2400" kern="1200">
          <a:solidFill>
            <a:schemeClr val="tx1"/>
          </a:solidFill>
          <a:latin typeface="Century Gothic" charset="0"/>
          <a:ea typeface="Century Gothic" charset="0"/>
          <a:cs typeface="Century Gothic" charset="0"/>
        </a:defRPr>
      </a:lvl2pPr>
      <a:lvl3pPr marL="1143000" indent="-228600" algn="l" defTabSz="914400" rtl="0" eaLnBrk="1" latinLnBrk="0" hangingPunct="1">
        <a:lnSpc>
          <a:spcPct val="100000"/>
        </a:lnSpc>
        <a:spcBef>
          <a:spcPts val="500"/>
        </a:spcBef>
        <a:buFont typeface="Arial"/>
        <a:buChar char="•"/>
        <a:defRPr sz="2000" kern="1200">
          <a:solidFill>
            <a:schemeClr val="tx1"/>
          </a:solidFill>
          <a:latin typeface="Century Gothic" charset="0"/>
          <a:ea typeface="Century Gothic" charset="0"/>
          <a:cs typeface="Century Gothic" charset="0"/>
        </a:defRPr>
      </a:lvl3pPr>
      <a:lvl4pPr marL="1600200" indent="-228600" algn="l" defTabSz="914400" rtl="0" eaLnBrk="1" latinLnBrk="0" hangingPunct="1">
        <a:lnSpc>
          <a:spcPct val="100000"/>
        </a:lnSpc>
        <a:spcBef>
          <a:spcPts val="500"/>
        </a:spcBef>
        <a:buFont typeface="Arial"/>
        <a:buChar char="•"/>
        <a:defRPr sz="1800" kern="1200">
          <a:solidFill>
            <a:schemeClr val="tx1"/>
          </a:solidFill>
          <a:latin typeface="Century Gothic" charset="0"/>
          <a:ea typeface="Century Gothic" charset="0"/>
          <a:cs typeface="Century Gothic" charset="0"/>
        </a:defRPr>
      </a:lvl4pPr>
      <a:lvl5pPr marL="2057400" indent="-228600" algn="l" defTabSz="914400" rtl="0" eaLnBrk="1" latinLnBrk="0" hangingPunct="1">
        <a:lnSpc>
          <a:spcPct val="100000"/>
        </a:lnSpc>
        <a:spcBef>
          <a:spcPts val="500"/>
        </a:spcBef>
        <a:buFont typeface="Arial"/>
        <a:buChar char="•"/>
        <a:defRPr sz="1800" kern="1200">
          <a:solidFill>
            <a:schemeClr val="tx1"/>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4.tiff"/><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8.tiff"/></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microsoft.com/office/2007/relationships/hdphoto" Target="../media/hdphoto6.wdp"/><Relationship Id="rId5" Type="http://schemas.openxmlformats.org/officeDocument/2006/relationships/image" Target="../media/image34.pn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20.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B80E21-7E5B-354D-A1EF-2193FE06ACF6}"/>
              </a:ext>
            </a:extLst>
          </p:cNvPr>
          <p:cNvSpPr>
            <a:spLocks noGrp="1"/>
          </p:cNvSpPr>
          <p:nvPr>
            <p:ph type="ctrTitle"/>
          </p:nvPr>
        </p:nvSpPr>
        <p:spPr/>
        <p:txBody>
          <a:bodyPr/>
          <a:lstStyle/>
          <a:p>
            <a:r>
              <a:rPr lang="en-US" dirty="0"/>
              <a:t>Training Our Spiritual Advisors</a:t>
            </a:r>
            <a:br>
              <a:rPr lang="en-US" dirty="0"/>
            </a:br>
            <a:r>
              <a:rPr lang="en-US" sz="3200" dirty="0"/>
              <a:t>New Formation Resources</a:t>
            </a:r>
            <a:endParaRPr lang="en-US" dirty="0"/>
          </a:p>
        </p:txBody>
      </p:sp>
      <p:sp>
        <p:nvSpPr>
          <p:cNvPr id="6" name="Subtitle 1">
            <a:extLst>
              <a:ext uri="{FF2B5EF4-FFF2-40B4-BE49-F238E27FC236}">
                <a16:creationId xmlns:a16="http://schemas.microsoft.com/office/drawing/2014/main" id="{E657AE34-DC0A-1C4B-9BB8-5DE64CA3F137}"/>
              </a:ext>
            </a:extLst>
          </p:cNvPr>
          <p:cNvSpPr txBox="1">
            <a:spLocks/>
          </p:cNvSpPr>
          <p:nvPr/>
        </p:nvSpPr>
        <p:spPr>
          <a:xfrm>
            <a:off x="1979050" y="5425810"/>
            <a:ext cx="3969688" cy="1293664"/>
          </a:xfrm>
          <a:prstGeom prst="rect">
            <a:avLst/>
          </a:prstGeom>
        </p:spPr>
        <p:txBody>
          <a:bodyPr vert="horz" lIns="91440" tIns="45720" rIns="91440" bIns="45720" rtlCol="0" anchor="ctr" anchorCtr="0">
            <a:normAutofit lnSpcReduction="10000"/>
          </a:bodyPr>
          <a:lstStyle>
            <a:lvl1pPr marL="0" indent="0" algn="ctr" defTabSz="914400" rtl="0" eaLnBrk="1" latinLnBrk="0" hangingPunct="1">
              <a:lnSpc>
                <a:spcPct val="100000"/>
              </a:lnSpc>
              <a:spcBef>
                <a:spcPts val="1000"/>
              </a:spcBef>
              <a:buFont typeface="Arial"/>
              <a:buNone/>
              <a:defRPr sz="2800" b="1" kern="1200">
                <a:solidFill>
                  <a:schemeClr val="bg1"/>
                </a:solidFill>
                <a:latin typeface="Century Gothic" charset="0"/>
                <a:ea typeface="Century Gothic" charset="0"/>
                <a:cs typeface="Century Gothic" charset="0"/>
              </a:defRPr>
            </a:lvl1pPr>
            <a:lvl2pPr marL="457200" indent="0" algn="ctr" defTabSz="914400" rtl="0" eaLnBrk="1" latinLnBrk="0" hangingPunct="1">
              <a:lnSpc>
                <a:spcPct val="100000"/>
              </a:lnSpc>
              <a:spcBef>
                <a:spcPts val="500"/>
              </a:spcBef>
              <a:buFont typeface="Arial"/>
              <a:buNone/>
              <a:defRPr sz="2000" kern="1200">
                <a:solidFill>
                  <a:schemeClr val="tx1"/>
                </a:solidFill>
                <a:latin typeface="Century Gothic" charset="0"/>
                <a:ea typeface="Century Gothic" charset="0"/>
                <a:cs typeface="Century Gothic" charset="0"/>
              </a:defRPr>
            </a:lvl2pPr>
            <a:lvl3pPr marL="914400" indent="0" algn="ctr" defTabSz="914400" rtl="0" eaLnBrk="1" latinLnBrk="0" hangingPunct="1">
              <a:lnSpc>
                <a:spcPct val="100000"/>
              </a:lnSpc>
              <a:spcBef>
                <a:spcPts val="500"/>
              </a:spcBef>
              <a:buFont typeface="Arial"/>
              <a:buNone/>
              <a:defRPr sz="1800" kern="1200">
                <a:solidFill>
                  <a:schemeClr val="tx1"/>
                </a:solidFill>
                <a:latin typeface="Century Gothic" charset="0"/>
                <a:ea typeface="Century Gothic" charset="0"/>
                <a:cs typeface="Century Gothic" charset="0"/>
              </a:defRPr>
            </a:lvl3pPr>
            <a:lvl4pPr marL="1371600" indent="0" algn="ctr" defTabSz="914400" rtl="0" eaLnBrk="1" latinLnBrk="0" hangingPunct="1">
              <a:lnSpc>
                <a:spcPct val="100000"/>
              </a:lnSpc>
              <a:spcBef>
                <a:spcPts val="500"/>
              </a:spcBef>
              <a:buFont typeface="Arial"/>
              <a:buNone/>
              <a:defRPr sz="1600" kern="1200">
                <a:solidFill>
                  <a:schemeClr val="tx1"/>
                </a:solidFill>
                <a:latin typeface="Century Gothic" charset="0"/>
                <a:ea typeface="Century Gothic" charset="0"/>
                <a:cs typeface="Century Gothic" charset="0"/>
              </a:defRPr>
            </a:lvl4pPr>
            <a:lvl5pPr marL="1828800" indent="0" algn="ctr" defTabSz="914400" rtl="0" eaLnBrk="1" latinLnBrk="0" hangingPunct="1">
              <a:lnSpc>
                <a:spcPct val="100000"/>
              </a:lnSpc>
              <a:spcBef>
                <a:spcPts val="500"/>
              </a:spcBef>
              <a:buFont typeface="Arial"/>
              <a:buNone/>
              <a:defRPr sz="1600" kern="1200">
                <a:solidFill>
                  <a:schemeClr val="tx1"/>
                </a:solidFill>
                <a:latin typeface="Century Gothic" charset="0"/>
                <a:ea typeface="Century Gothic" charset="0"/>
                <a:cs typeface="Century Gothic"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a:t>James Davis</a:t>
            </a:r>
          </a:p>
          <a:p>
            <a:r>
              <a:rPr lang="en-US" sz="1800"/>
              <a:t>South Central Region</a:t>
            </a:r>
          </a:p>
          <a:p>
            <a:r>
              <a:rPr lang="en-US" sz="1800"/>
              <a:t>Spiritual Advisor</a:t>
            </a:r>
            <a:endParaRPr lang="en-US" sz="1800" dirty="0"/>
          </a:p>
        </p:txBody>
      </p:sp>
      <p:sp>
        <p:nvSpPr>
          <p:cNvPr id="7" name="Subtitle 1">
            <a:extLst>
              <a:ext uri="{FF2B5EF4-FFF2-40B4-BE49-F238E27FC236}">
                <a16:creationId xmlns:a16="http://schemas.microsoft.com/office/drawing/2014/main" id="{34BDFD71-CA8F-9F45-9A9F-F3833437C172}"/>
              </a:ext>
            </a:extLst>
          </p:cNvPr>
          <p:cNvSpPr txBox="1">
            <a:spLocks/>
          </p:cNvSpPr>
          <p:nvPr/>
        </p:nvSpPr>
        <p:spPr>
          <a:xfrm>
            <a:off x="6074869" y="5435601"/>
            <a:ext cx="4116952" cy="1293664"/>
          </a:xfrm>
          <a:prstGeom prst="rect">
            <a:avLst/>
          </a:prstGeom>
        </p:spPr>
        <p:txBody>
          <a:bodyPr vert="horz" lIns="91440" tIns="45720" rIns="91440" bIns="45720" rtlCol="0" anchor="ctr" anchorCtr="0">
            <a:normAutofit lnSpcReduction="10000"/>
          </a:bodyPr>
          <a:lstStyle>
            <a:lvl1pPr marL="0" indent="0" algn="ctr" defTabSz="914400" rtl="0" eaLnBrk="1" latinLnBrk="0" hangingPunct="1">
              <a:lnSpc>
                <a:spcPct val="100000"/>
              </a:lnSpc>
              <a:spcBef>
                <a:spcPts val="1000"/>
              </a:spcBef>
              <a:buFont typeface="Arial"/>
              <a:buNone/>
              <a:defRPr sz="2800" b="1" kern="1200">
                <a:solidFill>
                  <a:schemeClr val="bg1"/>
                </a:solidFill>
                <a:latin typeface="Century Gothic" charset="0"/>
                <a:ea typeface="Century Gothic" charset="0"/>
                <a:cs typeface="Century Gothic" charset="0"/>
              </a:defRPr>
            </a:lvl1pPr>
            <a:lvl2pPr marL="457200" indent="0" algn="ctr" defTabSz="914400" rtl="0" eaLnBrk="1" latinLnBrk="0" hangingPunct="1">
              <a:lnSpc>
                <a:spcPct val="100000"/>
              </a:lnSpc>
              <a:spcBef>
                <a:spcPts val="500"/>
              </a:spcBef>
              <a:buFont typeface="Arial"/>
              <a:buNone/>
              <a:defRPr sz="2000" kern="1200">
                <a:solidFill>
                  <a:schemeClr val="tx1"/>
                </a:solidFill>
                <a:latin typeface="Century Gothic" charset="0"/>
                <a:ea typeface="Century Gothic" charset="0"/>
                <a:cs typeface="Century Gothic" charset="0"/>
              </a:defRPr>
            </a:lvl2pPr>
            <a:lvl3pPr marL="914400" indent="0" algn="ctr" defTabSz="914400" rtl="0" eaLnBrk="1" latinLnBrk="0" hangingPunct="1">
              <a:lnSpc>
                <a:spcPct val="100000"/>
              </a:lnSpc>
              <a:spcBef>
                <a:spcPts val="500"/>
              </a:spcBef>
              <a:buFont typeface="Arial"/>
              <a:buNone/>
              <a:defRPr sz="1800" kern="1200">
                <a:solidFill>
                  <a:schemeClr val="tx1"/>
                </a:solidFill>
                <a:latin typeface="Century Gothic" charset="0"/>
                <a:ea typeface="Century Gothic" charset="0"/>
                <a:cs typeface="Century Gothic" charset="0"/>
              </a:defRPr>
            </a:lvl3pPr>
            <a:lvl4pPr marL="1371600" indent="0" algn="ctr" defTabSz="914400" rtl="0" eaLnBrk="1" latinLnBrk="0" hangingPunct="1">
              <a:lnSpc>
                <a:spcPct val="100000"/>
              </a:lnSpc>
              <a:spcBef>
                <a:spcPts val="500"/>
              </a:spcBef>
              <a:buFont typeface="Arial"/>
              <a:buNone/>
              <a:defRPr sz="1600" kern="1200">
                <a:solidFill>
                  <a:schemeClr val="tx1"/>
                </a:solidFill>
                <a:latin typeface="Century Gothic" charset="0"/>
                <a:ea typeface="Century Gothic" charset="0"/>
                <a:cs typeface="Century Gothic" charset="0"/>
              </a:defRPr>
            </a:lvl4pPr>
            <a:lvl5pPr marL="1828800" indent="0" algn="ctr" defTabSz="914400" rtl="0" eaLnBrk="1" latinLnBrk="0" hangingPunct="1">
              <a:lnSpc>
                <a:spcPct val="100000"/>
              </a:lnSpc>
              <a:spcBef>
                <a:spcPts val="500"/>
              </a:spcBef>
              <a:buFont typeface="Arial"/>
              <a:buNone/>
              <a:defRPr sz="1600" kern="1200">
                <a:solidFill>
                  <a:schemeClr val="tx1"/>
                </a:solidFill>
                <a:latin typeface="Century Gothic" charset="0"/>
                <a:ea typeface="Century Gothic" charset="0"/>
                <a:cs typeface="Century Gothic"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dirty="0"/>
              <a:t>Tim Williams</a:t>
            </a:r>
          </a:p>
          <a:p>
            <a:r>
              <a:rPr lang="en-US" sz="1800" dirty="0"/>
              <a:t>Diocesan Council of Dallas</a:t>
            </a:r>
          </a:p>
          <a:p>
            <a:r>
              <a:rPr lang="en-US" sz="1800" dirty="0"/>
              <a:t>Senior Formator</a:t>
            </a:r>
          </a:p>
        </p:txBody>
      </p:sp>
    </p:spTree>
    <p:extLst>
      <p:ext uri="{BB962C8B-B14F-4D97-AF65-F5344CB8AC3E}">
        <p14:creationId xmlns:p14="http://schemas.microsoft.com/office/powerpoint/2010/main" val="321919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6D196-5E3E-5244-9D07-D9D256BFA4C0}"/>
              </a:ext>
            </a:extLst>
          </p:cNvPr>
          <p:cNvSpPr>
            <a:spLocks noGrp="1"/>
          </p:cNvSpPr>
          <p:nvPr>
            <p:ph type="title"/>
          </p:nvPr>
        </p:nvSpPr>
        <p:spPr/>
        <p:txBody>
          <a:bodyPr/>
          <a:lstStyle/>
          <a:p>
            <a:r>
              <a:rPr lang="en-US" dirty="0"/>
              <a:t>Roles and Responsibilities</a:t>
            </a:r>
          </a:p>
        </p:txBody>
      </p:sp>
      <p:sp>
        <p:nvSpPr>
          <p:cNvPr id="3" name="Text Placeholder 2">
            <a:extLst>
              <a:ext uri="{FF2B5EF4-FFF2-40B4-BE49-F238E27FC236}">
                <a16:creationId xmlns:a16="http://schemas.microsoft.com/office/drawing/2014/main" id="{85925033-B0E1-1F45-AAF6-4789875C648A}"/>
              </a:ext>
            </a:extLst>
          </p:cNvPr>
          <p:cNvSpPr>
            <a:spLocks noGrp="1"/>
          </p:cNvSpPr>
          <p:nvPr>
            <p:ph type="body" idx="1"/>
          </p:nvPr>
        </p:nvSpPr>
        <p:spPr/>
        <p:txBody>
          <a:bodyPr/>
          <a:lstStyle/>
          <a:p>
            <a:r>
              <a:rPr lang="en-US" dirty="0"/>
              <a:t>I’m a Spiritual Advisor – Now What?</a:t>
            </a:r>
          </a:p>
        </p:txBody>
      </p:sp>
    </p:spTree>
    <p:extLst>
      <p:ext uri="{BB962C8B-B14F-4D97-AF65-F5344CB8AC3E}">
        <p14:creationId xmlns:p14="http://schemas.microsoft.com/office/powerpoint/2010/main" val="234447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C504C-75FC-9643-9094-ED430B3FC243}"/>
              </a:ext>
            </a:extLst>
          </p:cNvPr>
          <p:cNvSpPr>
            <a:spLocks noGrp="1"/>
          </p:cNvSpPr>
          <p:nvPr>
            <p:ph type="title"/>
          </p:nvPr>
        </p:nvSpPr>
        <p:spPr/>
        <p:txBody>
          <a:bodyPr/>
          <a:lstStyle/>
          <a:p>
            <a:r>
              <a:rPr lang="en-US"/>
              <a:t>The Rule</a:t>
            </a:r>
          </a:p>
        </p:txBody>
      </p:sp>
      <p:sp>
        <p:nvSpPr>
          <p:cNvPr id="3" name="Content Placeholder 2">
            <a:extLst>
              <a:ext uri="{FF2B5EF4-FFF2-40B4-BE49-F238E27FC236}">
                <a16:creationId xmlns:a16="http://schemas.microsoft.com/office/drawing/2014/main" id="{2BBB7840-69DD-4C4E-822F-A0373D2F654C}"/>
              </a:ext>
            </a:extLst>
          </p:cNvPr>
          <p:cNvSpPr>
            <a:spLocks noGrp="1"/>
          </p:cNvSpPr>
          <p:nvPr>
            <p:ph idx="1"/>
          </p:nvPr>
        </p:nvSpPr>
        <p:spPr/>
        <p:txBody>
          <a:bodyPr>
            <a:normAutofit/>
          </a:bodyPr>
          <a:lstStyle/>
          <a:p>
            <a:pPr marL="0" indent="0" algn="ctr">
              <a:buNone/>
            </a:pPr>
            <a:r>
              <a:rPr lang="en-US" sz="3600"/>
              <a:t>“Since the beginning of the Society, a Spiritual Advisor has been appointed to </a:t>
            </a:r>
            <a:r>
              <a:rPr lang="en-US" sz="4800" b="1">
                <a:solidFill>
                  <a:srgbClr val="006BA8"/>
                </a:solidFill>
              </a:rPr>
              <a:t>help foster spiritual life</a:t>
            </a:r>
            <a:r>
              <a:rPr lang="en-US" sz="3600">
                <a:solidFill>
                  <a:srgbClr val="006BA8"/>
                </a:solidFill>
              </a:rPr>
              <a:t> </a:t>
            </a:r>
            <a:r>
              <a:rPr lang="en-US" sz="3600"/>
              <a:t>within the Conferences and Councils </a:t>
            </a:r>
            <a:r>
              <a:rPr lang="en-US" sz="4800" b="1">
                <a:solidFill>
                  <a:srgbClr val="006BA8"/>
                </a:solidFill>
              </a:rPr>
              <a:t>under the guidance of the Holy Spirit</a:t>
            </a:r>
            <a:r>
              <a:rPr lang="en-US" sz="4800" b="1">
                <a:solidFill>
                  <a:srgbClr val="0070C0"/>
                </a:solidFill>
              </a:rPr>
              <a:t> </a:t>
            </a:r>
            <a:r>
              <a:rPr lang="en-US" sz="3600"/>
              <a:t>and </a:t>
            </a:r>
            <a:r>
              <a:rPr lang="en-US" sz="4800" b="1">
                <a:solidFill>
                  <a:srgbClr val="006BA8"/>
                </a:solidFill>
              </a:rPr>
              <a:t>in conformity with the Rule</a:t>
            </a:r>
            <a:r>
              <a:rPr lang="en-US" sz="6000" b="1">
                <a:solidFill>
                  <a:srgbClr val="0070C0"/>
                </a:solidFill>
              </a:rPr>
              <a:t> </a:t>
            </a:r>
            <a:r>
              <a:rPr lang="en-US" sz="3600"/>
              <a:t>and Statutes of the Society.”</a:t>
            </a:r>
          </a:p>
        </p:txBody>
      </p:sp>
    </p:spTree>
    <p:extLst>
      <p:ext uri="{BB962C8B-B14F-4D97-AF65-F5344CB8AC3E}">
        <p14:creationId xmlns:p14="http://schemas.microsoft.com/office/powerpoint/2010/main" val="285053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A99135-63C6-6846-B872-413A35460E97}"/>
              </a:ext>
            </a:extLst>
          </p:cNvPr>
          <p:cNvSpPr>
            <a:spLocks noGrp="1"/>
          </p:cNvSpPr>
          <p:nvPr>
            <p:ph type="title"/>
          </p:nvPr>
        </p:nvSpPr>
        <p:spPr/>
        <p:txBody>
          <a:bodyPr/>
          <a:lstStyle/>
          <a:p>
            <a:r>
              <a:rPr lang="en-US"/>
              <a:t>Responsibilities</a:t>
            </a:r>
          </a:p>
        </p:txBody>
      </p:sp>
      <p:sp>
        <p:nvSpPr>
          <p:cNvPr id="5" name="Content Placeholder 2">
            <a:extLst>
              <a:ext uri="{FF2B5EF4-FFF2-40B4-BE49-F238E27FC236}">
                <a16:creationId xmlns:a16="http://schemas.microsoft.com/office/drawing/2014/main" id="{FF750D7F-C46D-9043-8A8C-96B01F3AA387}"/>
              </a:ext>
            </a:extLst>
          </p:cNvPr>
          <p:cNvSpPr txBox="1">
            <a:spLocks/>
          </p:cNvSpPr>
          <p:nvPr/>
        </p:nvSpPr>
        <p:spPr>
          <a:xfrm>
            <a:off x="3173158" y="1102489"/>
            <a:ext cx="8411817" cy="4627667"/>
          </a:xfrm>
          <a:prstGeom prst="rect">
            <a:avLst/>
          </a:prstGeom>
        </p:spPr>
        <p:txBody>
          <a:bodyPr>
            <a:normAutofit/>
          </a:bodyPr>
          <a:lstStyle>
            <a:lvl1pPr marL="228600" indent="-228600" algn="l" defTabSz="914400" rtl="0" eaLnBrk="1" latinLnBrk="0" hangingPunct="1">
              <a:lnSpc>
                <a:spcPct val="100000"/>
              </a:lnSpc>
              <a:spcBef>
                <a:spcPts val="1000"/>
              </a:spcBef>
              <a:buFont typeface="Arial"/>
              <a:buChar char="•"/>
              <a:defRPr sz="2800" kern="1200">
                <a:solidFill>
                  <a:schemeClr val="tx1"/>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entury Gothic" charset="0"/>
                <a:ea typeface="Century Gothic" charset="0"/>
                <a:cs typeface="Century Gothic"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entury Gothic" charset="0"/>
                <a:ea typeface="Century Gothic" charset="0"/>
                <a:cs typeface="Century Gothic"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entury Gothic" charset="0"/>
                <a:ea typeface="Century Gothic" charset="0"/>
                <a:cs typeface="Century Gothic"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1600"/>
              </a:spcBef>
            </a:pPr>
            <a:r>
              <a:rPr lang="en-US" dirty="0"/>
              <a:t>Lead the Prayers and Spiritual Reflection at Conference meetings.</a:t>
            </a:r>
          </a:p>
          <a:p>
            <a:pPr>
              <a:spcBef>
                <a:spcPts val="1600"/>
              </a:spcBef>
            </a:pPr>
            <a:r>
              <a:rPr lang="en-US" dirty="0"/>
              <a:t>Collaborate with the Conference President, Council Spiritual Advisor, and Senior Formator to offer programs for formation of members.</a:t>
            </a:r>
          </a:p>
          <a:p>
            <a:pPr>
              <a:spcBef>
                <a:spcPts val="1600"/>
              </a:spcBef>
            </a:pPr>
            <a:r>
              <a:rPr lang="en-US" dirty="0"/>
              <a:t>Ensure that all meetings are conducted in a spirit of Vincentian Friendship</a:t>
            </a:r>
          </a:p>
          <a:p>
            <a:pPr>
              <a:spcBef>
                <a:spcPts val="1600"/>
              </a:spcBef>
            </a:pPr>
            <a:r>
              <a:rPr lang="en-US" dirty="0"/>
              <a:t>Mentor all Vincentians through the use of the Vincentian Pathway.</a:t>
            </a:r>
          </a:p>
        </p:txBody>
      </p:sp>
      <p:pic>
        <p:nvPicPr>
          <p:cNvPr id="6" name="Picture 5" descr="Vincentian Path Cross.png">
            <a:extLst>
              <a:ext uri="{FF2B5EF4-FFF2-40B4-BE49-F238E27FC236}">
                <a16:creationId xmlns:a16="http://schemas.microsoft.com/office/drawing/2014/main" id="{C50F8D3D-2950-6B42-9DC6-E444F38043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7856" y="1559871"/>
            <a:ext cx="2835302" cy="4032172"/>
          </a:xfrm>
          <a:prstGeom prst="rect">
            <a:avLst/>
          </a:prstGeom>
        </p:spPr>
      </p:pic>
    </p:spTree>
    <p:extLst>
      <p:ext uri="{BB962C8B-B14F-4D97-AF65-F5344CB8AC3E}">
        <p14:creationId xmlns:p14="http://schemas.microsoft.com/office/powerpoint/2010/main" val="384197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Planning</a:t>
            </a:r>
          </a:p>
        </p:txBody>
      </p:sp>
      <p:graphicFrame>
        <p:nvGraphicFramePr>
          <p:cNvPr id="4" name="Content Placeholder 3"/>
          <p:cNvGraphicFramePr>
            <a:graphicFrameLocks noGrp="1"/>
          </p:cNvGraphicFramePr>
          <p:nvPr>
            <p:ph idx="4294967295"/>
          </p:nvPr>
        </p:nvGraphicFramePr>
        <p:xfrm>
          <a:off x="671613" y="1882775"/>
          <a:ext cx="11045826" cy="3230880"/>
        </p:xfrm>
        <a:graphic>
          <a:graphicData uri="http://schemas.openxmlformats.org/drawingml/2006/table">
            <a:tbl>
              <a:tblPr firstRow="1" bandRow="1">
                <a:tableStyleId>{7DF18680-E054-41AD-8BC1-D1AEF772440D}</a:tableStyleId>
              </a:tblPr>
              <a:tblGrid>
                <a:gridCol w="3681942">
                  <a:extLst>
                    <a:ext uri="{9D8B030D-6E8A-4147-A177-3AD203B41FA5}">
                      <a16:colId xmlns:a16="http://schemas.microsoft.com/office/drawing/2014/main" val="20000"/>
                    </a:ext>
                  </a:extLst>
                </a:gridCol>
                <a:gridCol w="3681942">
                  <a:extLst>
                    <a:ext uri="{9D8B030D-6E8A-4147-A177-3AD203B41FA5}">
                      <a16:colId xmlns:a16="http://schemas.microsoft.com/office/drawing/2014/main" val="20001"/>
                    </a:ext>
                  </a:extLst>
                </a:gridCol>
                <a:gridCol w="3681942">
                  <a:extLst>
                    <a:ext uri="{9D8B030D-6E8A-4147-A177-3AD203B41FA5}">
                      <a16:colId xmlns:a16="http://schemas.microsoft.com/office/drawing/2014/main" val="20002"/>
                    </a:ext>
                  </a:extLst>
                </a:gridCol>
              </a:tblGrid>
              <a:tr h="370840">
                <a:tc>
                  <a:txBody>
                    <a:bodyPr/>
                    <a:lstStyle/>
                    <a:p>
                      <a:r>
                        <a:rPr lang="en-US" sz="2400" dirty="0">
                          <a:latin typeface="Century Gothic" charset="0"/>
                          <a:ea typeface="Century Gothic" charset="0"/>
                          <a:cs typeface="Century Gothic" charset="0"/>
                        </a:rPr>
                        <a:t>Nat’l/Reg’l Councils</a:t>
                      </a:r>
                    </a:p>
                  </a:txBody>
                  <a:tcPr/>
                </a:tc>
                <a:tc>
                  <a:txBody>
                    <a:bodyPr/>
                    <a:lstStyle/>
                    <a:p>
                      <a:r>
                        <a:rPr lang="en-US" sz="2400">
                          <a:latin typeface="Century Gothic" charset="0"/>
                          <a:ea typeface="Century Gothic" charset="0"/>
                          <a:cs typeface="Century Gothic" charset="0"/>
                        </a:rPr>
                        <a:t>Diocesan Council</a:t>
                      </a:r>
                    </a:p>
                  </a:txBody>
                  <a:tcPr/>
                </a:tc>
                <a:tc>
                  <a:txBody>
                    <a:bodyPr/>
                    <a:lstStyle/>
                    <a:p>
                      <a:r>
                        <a:rPr lang="en-US" sz="2400">
                          <a:latin typeface="Century Gothic" charset="0"/>
                          <a:ea typeface="Century Gothic" charset="0"/>
                          <a:cs typeface="Century Gothic" charset="0"/>
                        </a:rPr>
                        <a:t>Conferences</a:t>
                      </a:r>
                    </a:p>
                  </a:txBody>
                  <a:tcPr/>
                </a:tc>
                <a:extLst>
                  <a:ext uri="{0D108BD9-81ED-4DB2-BD59-A6C34878D82A}">
                    <a16:rowId xmlns:a16="http://schemas.microsoft.com/office/drawing/2014/main" val="10000"/>
                  </a:ext>
                </a:extLst>
              </a:tr>
              <a:tr h="370840">
                <a:tc>
                  <a:txBody>
                    <a:bodyPr/>
                    <a:lstStyle/>
                    <a:p>
                      <a:r>
                        <a:rPr lang="en-US" sz="2000">
                          <a:latin typeface="Century Gothic" charset="0"/>
                          <a:ea typeface="Century Gothic" charset="0"/>
                          <a:cs typeface="Century Gothic" charset="0"/>
                        </a:rPr>
                        <a:t>National Assembly</a:t>
                      </a:r>
                    </a:p>
                  </a:txBody>
                  <a:tcPr/>
                </a:tc>
                <a:tc>
                  <a:txBody>
                    <a:bodyPr/>
                    <a:lstStyle/>
                    <a:p>
                      <a:r>
                        <a:rPr lang="en-US" sz="2000">
                          <a:latin typeface="Century Gothic" charset="0"/>
                          <a:ea typeface="Century Gothic" charset="0"/>
                          <a:cs typeface="Century Gothic" charset="0"/>
                        </a:rPr>
                        <a:t>Ozanam</a:t>
                      </a:r>
                      <a:r>
                        <a:rPr lang="en-US" sz="2000" baseline="0">
                          <a:latin typeface="Century Gothic" charset="0"/>
                          <a:ea typeface="Century Gothic" charset="0"/>
                          <a:cs typeface="Century Gothic" charset="0"/>
                        </a:rPr>
                        <a:t> Orientation</a:t>
                      </a:r>
                      <a:endParaRPr lang="en-US" sz="2000">
                        <a:latin typeface="Century Gothic" charset="0"/>
                        <a:ea typeface="Century Gothic" charset="0"/>
                        <a:cs typeface="Century Gothic" charset="0"/>
                      </a:endParaRPr>
                    </a:p>
                  </a:txBody>
                  <a:tcPr/>
                </a:tc>
                <a:tc>
                  <a:txBody>
                    <a:bodyPr/>
                    <a:lstStyle/>
                    <a:p>
                      <a:r>
                        <a:rPr lang="en-US" sz="2000">
                          <a:latin typeface="Century Gothic" charset="0"/>
                          <a:ea typeface="Century Gothic" charset="0"/>
                          <a:cs typeface="Century Gothic" charset="0"/>
                        </a:rPr>
                        <a:t>Spiritual Reflections</a:t>
                      </a:r>
                    </a:p>
                  </a:txBody>
                  <a:tcPr/>
                </a:tc>
                <a:extLst>
                  <a:ext uri="{0D108BD9-81ED-4DB2-BD59-A6C34878D82A}">
                    <a16:rowId xmlns:a16="http://schemas.microsoft.com/office/drawing/2014/main" val="10001"/>
                  </a:ext>
                </a:extLst>
              </a:tr>
              <a:tr h="370840">
                <a:tc>
                  <a:txBody>
                    <a:bodyPr/>
                    <a:lstStyle/>
                    <a:p>
                      <a:r>
                        <a:rPr lang="en-US" sz="2000">
                          <a:latin typeface="Century Gothic" charset="0"/>
                          <a:ea typeface="Century Gothic" charset="0"/>
                          <a:cs typeface="Century Gothic" charset="0"/>
                        </a:rPr>
                        <a:t>Invitation to Renewal</a:t>
                      </a:r>
                    </a:p>
                  </a:txBody>
                  <a:tcPr/>
                </a:tc>
                <a:tc>
                  <a:txBody>
                    <a:bodyPr/>
                    <a:lstStyle/>
                    <a:p>
                      <a:r>
                        <a:rPr lang="en-US" sz="2000">
                          <a:latin typeface="Century Gothic" charset="0"/>
                          <a:ea typeface="Century Gothic" charset="0"/>
                          <a:cs typeface="Century Gothic" charset="0"/>
                        </a:rPr>
                        <a:t>Spiritual Advisor Workshops</a:t>
                      </a:r>
                    </a:p>
                  </a:txBody>
                  <a:tcPr/>
                </a:tc>
                <a:tc>
                  <a:txBody>
                    <a:bodyPr/>
                    <a:lstStyle/>
                    <a:p>
                      <a:r>
                        <a:rPr lang="en-US" sz="2000">
                          <a:latin typeface="Century Gothic" charset="0"/>
                          <a:ea typeface="Century Gothic" charset="0"/>
                          <a:cs typeface="Century Gothic" charset="0"/>
                        </a:rPr>
                        <a:t>Conference Retreats</a:t>
                      </a:r>
                    </a:p>
                  </a:txBody>
                  <a:tcPr/>
                </a:tc>
                <a:extLst>
                  <a:ext uri="{0D108BD9-81ED-4DB2-BD59-A6C34878D82A}">
                    <a16:rowId xmlns:a16="http://schemas.microsoft.com/office/drawing/2014/main" val="10002"/>
                  </a:ext>
                </a:extLst>
              </a:tr>
              <a:tr h="370840">
                <a:tc>
                  <a:txBody>
                    <a:bodyPr/>
                    <a:lstStyle/>
                    <a:p>
                      <a:r>
                        <a:rPr lang="en-US" sz="2000" dirty="0">
                          <a:latin typeface="Century Gothic" charset="0"/>
                          <a:ea typeface="Century Gothic" charset="0"/>
                          <a:cs typeface="Century Gothic" charset="0"/>
                        </a:rPr>
                        <a:t>Getting Ahead</a:t>
                      </a:r>
                    </a:p>
                  </a:txBody>
                  <a:tcPr/>
                </a:tc>
                <a:tc>
                  <a:txBody>
                    <a:bodyPr/>
                    <a:lstStyle/>
                    <a:p>
                      <a:r>
                        <a:rPr lang="en-US" sz="2000" dirty="0">
                          <a:latin typeface="Century Gothic" charset="0"/>
                          <a:ea typeface="Century Gothic" charset="0"/>
                          <a:cs typeface="Century Gothic" charset="0"/>
                        </a:rPr>
                        <a:t>Leadership Workshops</a:t>
                      </a:r>
                    </a:p>
                  </a:txBody>
                  <a:tcPr/>
                </a:tc>
                <a:tc>
                  <a:txBody>
                    <a:bodyPr/>
                    <a:lstStyle/>
                    <a:p>
                      <a:r>
                        <a:rPr lang="en-US" sz="2000">
                          <a:latin typeface="Century Gothic" charset="0"/>
                          <a:ea typeface="Century Gothic" charset="0"/>
                          <a:cs typeface="Century Gothic" charset="0"/>
                        </a:rPr>
                        <a:t>Vincentian Feast</a:t>
                      </a:r>
                      <a:r>
                        <a:rPr lang="en-US" sz="2000" baseline="0">
                          <a:latin typeface="Century Gothic" charset="0"/>
                          <a:ea typeface="Century Gothic" charset="0"/>
                          <a:cs typeface="Century Gothic" charset="0"/>
                        </a:rPr>
                        <a:t> Days</a:t>
                      </a:r>
                      <a:endParaRPr lang="en-US" sz="2000">
                        <a:latin typeface="Century Gothic" charset="0"/>
                        <a:ea typeface="Century Gothic" charset="0"/>
                        <a:cs typeface="Century Gothic" charset="0"/>
                      </a:endParaRPr>
                    </a:p>
                  </a:txBody>
                  <a:tcPr/>
                </a:tc>
                <a:extLst>
                  <a:ext uri="{0D108BD9-81ED-4DB2-BD59-A6C34878D82A}">
                    <a16:rowId xmlns:a16="http://schemas.microsoft.com/office/drawing/2014/main" val="10003"/>
                  </a:ext>
                </a:extLst>
              </a:tr>
              <a:tr h="370840">
                <a:tc>
                  <a:txBody>
                    <a:bodyPr/>
                    <a:lstStyle/>
                    <a:p>
                      <a:r>
                        <a:rPr lang="en-US" sz="2000" dirty="0">
                          <a:latin typeface="Century Gothic" charset="0"/>
                          <a:ea typeface="Century Gothic" charset="0"/>
                          <a:cs typeface="Century Gothic" charset="0"/>
                        </a:rPr>
                        <a:t>Poverty Institute</a:t>
                      </a:r>
                    </a:p>
                  </a:txBody>
                  <a:tcPr/>
                </a:tc>
                <a:tc>
                  <a:txBody>
                    <a:bodyPr/>
                    <a:lstStyle/>
                    <a:p>
                      <a:r>
                        <a:rPr lang="en-US" sz="2000">
                          <a:latin typeface="Century Gothic" charset="0"/>
                          <a:ea typeface="Century Gothic" charset="0"/>
                          <a:cs typeface="Century Gothic" charset="0"/>
                        </a:rPr>
                        <a:t>Home Visit Workshops</a:t>
                      </a:r>
                    </a:p>
                  </a:txBody>
                  <a:tcPr/>
                </a:tc>
                <a:tc>
                  <a:txBody>
                    <a:bodyPr/>
                    <a:lstStyle/>
                    <a:p>
                      <a:r>
                        <a:rPr lang="en-US" sz="2000">
                          <a:latin typeface="Century Gothic" charset="0"/>
                          <a:ea typeface="Century Gothic" charset="0"/>
                          <a:cs typeface="Century Gothic" charset="0"/>
                        </a:rPr>
                        <a:t>Serving in Hope</a:t>
                      </a:r>
                    </a:p>
                  </a:txBody>
                  <a:tcPr/>
                </a:tc>
                <a:extLst>
                  <a:ext uri="{0D108BD9-81ED-4DB2-BD59-A6C34878D82A}">
                    <a16:rowId xmlns:a16="http://schemas.microsoft.com/office/drawing/2014/main" val="10004"/>
                  </a:ext>
                </a:extLst>
              </a:tr>
              <a:tr h="370840">
                <a:tc>
                  <a:txBody>
                    <a:bodyPr/>
                    <a:lstStyle/>
                    <a:p>
                      <a:r>
                        <a:rPr lang="en-US" sz="2000">
                          <a:latin typeface="Century Gothic" charset="0"/>
                          <a:ea typeface="Century Gothic" charset="0"/>
                          <a:cs typeface="Century Gothic" charset="0"/>
                        </a:rPr>
                        <a:t>Voice of the Poor</a:t>
                      </a:r>
                    </a:p>
                  </a:txBody>
                  <a:tcPr/>
                </a:tc>
                <a:tc>
                  <a:txBody>
                    <a:bodyPr/>
                    <a:lstStyle/>
                    <a:p>
                      <a:r>
                        <a:rPr lang="en-US" sz="2000">
                          <a:latin typeface="Century Gothic" charset="0"/>
                          <a:ea typeface="Century Gothic" charset="0"/>
                          <a:cs typeface="Century Gothic" charset="0"/>
                        </a:rPr>
                        <a:t>Spiritual Retreats</a:t>
                      </a:r>
                    </a:p>
                  </a:txBody>
                  <a:tcPr/>
                </a:tc>
                <a:tc>
                  <a:txBody>
                    <a:bodyPr/>
                    <a:lstStyle/>
                    <a:p>
                      <a:r>
                        <a:rPr lang="en-US" sz="2000">
                          <a:latin typeface="Century Gothic" charset="0"/>
                          <a:ea typeface="Century Gothic" charset="0"/>
                          <a:cs typeface="Century Gothic" charset="0"/>
                        </a:rPr>
                        <a:t>Vincentian Celebrations</a:t>
                      </a:r>
                    </a:p>
                  </a:txBody>
                  <a:tcPr/>
                </a:tc>
                <a:extLst>
                  <a:ext uri="{0D108BD9-81ED-4DB2-BD59-A6C34878D82A}">
                    <a16:rowId xmlns:a16="http://schemas.microsoft.com/office/drawing/2014/main" val="10005"/>
                  </a:ext>
                </a:extLst>
              </a:tr>
              <a:tr h="370840">
                <a:tc>
                  <a:txBody>
                    <a:bodyPr/>
                    <a:lstStyle/>
                    <a:p>
                      <a:endParaRPr lang="en-US" sz="2000">
                        <a:latin typeface="Century Gothic" charset="0"/>
                        <a:ea typeface="Century Gothic" charset="0"/>
                        <a:cs typeface="Century Gothic" charset="0"/>
                      </a:endParaRPr>
                    </a:p>
                  </a:txBody>
                  <a:tcPr/>
                </a:tc>
                <a:tc>
                  <a:txBody>
                    <a:bodyPr/>
                    <a:lstStyle/>
                    <a:p>
                      <a:r>
                        <a:rPr lang="en-US" sz="2000">
                          <a:latin typeface="Century Gothic" charset="0"/>
                          <a:ea typeface="Century Gothic" charset="0"/>
                          <a:cs typeface="Century Gothic" charset="0"/>
                        </a:rPr>
                        <a:t>Systemic Change</a:t>
                      </a:r>
                    </a:p>
                  </a:txBody>
                  <a:tcPr/>
                </a:tc>
                <a:tc>
                  <a:txBody>
                    <a:bodyPr/>
                    <a:lstStyle/>
                    <a:p>
                      <a:endParaRPr lang="en-US" sz="2000">
                        <a:latin typeface="Century Gothic" charset="0"/>
                        <a:ea typeface="Century Gothic" charset="0"/>
                        <a:cs typeface="Century Gothic" charset="0"/>
                      </a:endParaRPr>
                    </a:p>
                  </a:txBody>
                  <a:tcPr/>
                </a:tc>
                <a:extLst>
                  <a:ext uri="{0D108BD9-81ED-4DB2-BD59-A6C34878D82A}">
                    <a16:rowId xmlns:a16="http://schemas.microsoft.com/office/drawing/2014/main" val="10006"/>
                  </a:ext>
                </a:extLst>
              </a:tr>
              <a:tr h="370840">
                <a:tc>
                  <a:txBody>
                    <a:bodyPr/>
                    <a:lstStyle/>
                    <a:p>
                      <a:endParaRPr lang="en-US" sz="2000">
                        <a:latin typeface="Century Gothic" charset="0"/>
                        <a:ea typeface="Century Gothic" charset="0"/>
                        <a:cs typeface="Century Gothic" charset="0"/>
                      </a:endParaRPr>
                    </a:p>
                  </a:txBody>
                  <a:tcPr/>
                </a:tc>
                <a:tc>
                  <a:txBody>
                    <a:bodyPr/>
                    <a:lstStyle/>
                    <a:p>
                      <a:r>
                        <a:rPr lang="en-US" sz="2000">
                          <a:latin typeface="Century Gothic" charset="0"/>
                          <a:ea typeface="Century Gothic" charset="0"/>
                          <a:cs typeface="Century Gothic" charset="0"/>
                        </a:rPr>
                        <a:t>Council Assembly</a:t>
                      </a:r>
                    </a:p>
                  </a:txBody>
                  <a:tcPr/>
                </a:tc>
                <a:tc>
                  <a:txBody>
                    <a:bodyPr/>
                    <a:lstStyle/>
                    <a:p>
                      <a:endParaRPr lang="en-US" sz="2000" dirty="0">
                        <a:latin typeface="Century Gothic" charset="0"/>
                        <a:ea typeface="Century Gothic" charset="0"/>
                        <a:cs typeface="Century Gothic" charset="0"/>
                      </a:endParaRPr>
                    </a:p>
                  </a:txBody>
                  <a:tcPr/>
                </a:tc>
                <a:extLst>
                  <a:ext uri="{0D108BD9-81ED-4DB2-BD59-A6C34878D82A}">
                    <a16:rowId xmlns:a16="http://schemas.microsoft.com/office/drawing/2014/main" val="10007"/>
                  </a:ext>
                </a:extLst>
              </a:tr>
            </a:tbl>
          </a:graphicData>
        </a:graphic>
      </p:graphicFrame>
      <p:sp>
        <p:nvSpPr>
          <p:cNvPr id="3" name="TextBox 2"/>
          <p:cNvSpPr txBox="1"/>
          <p:nvPr/>
        </p:nvSpPr>
        <p:spPr>
          <a:xfrm>
            <a:off x="613105" y="1125077"/>
            <a:ext cx="5202644" cy="523220"/>
          </a:xfrm>
          <a:prstGeom prst="rect">
            <a:avLst/>
          </a:prstGeom>
          <a:noFill/>
        </p:spPr>
        <p:txBody>
          <a:bodyPr wrap="square" rtlCol="0">
            <a:spAutoFit/>
          </a:bodyPr>
          <a:lstStyle/>
          <a:p>
            <a:r>
              <a:rPr lang="en-US" sz="2800" dirty="0">
                <a:latin typeface="Century Gothic" charset="0"/>
                <a:ea typeface="Century Gothic" charset="0"/>
                <a:cs typeface="Century Gothic" charset="0"/>
              </a:rPr>
              <a:t>Conference Formation Plan</a:t>
            </a:r>
          </a:p>
        </p:txBody>
      </p:sp>
    </p:spTree>
    <p:extLst>
      <p:ext uri="{BB962C8B-B14F-4D97-AF65-F5344CB8AC3E}">
        <p14:creationId xmlns:p14="http://schemas.microsoft.com/office/powerpoint/2010/main" val="137316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B6E500-7515-DB4C-AF92-8F1904B246C2}"/>
              </a:ext>
            </a:extLst>
          </p:cNvPr>
          <p:cNvPicPr>
            <a:picLocks noChangeAspect="1"/>
          </p:cNvPicPr>
          <p:nvPr/>
        </p:nvPicPr>
        <p:blipFill>
          <a:blip r:embed="rId3"/>
          <a:stretch>
            <a:fillRect/>
          </a:stretch>
        </p:blipFill>
        <p:spPr>
          <a:xfrm>
            <a:off x="0" y="0"/>
            <a:ext cx="12192000" cy="7007087"/>
          </a:xfrm>
          <a:prstGeom prst="rect">
            <a:avLst/>
          </a:prstGeom>
        </p:spPr>
      </p:pic>
    </p:spTree>
    <p:extLst>
      <p:ext uri="{BB962C8B-B14F-4D97-AF65-F5344CB8AC3E}">
        <p14:creationId xmlns:p14="http://schemas.microsoft.com/office/powerpoint/2010/main" val="32447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D11EA-D4C8-CD44-B801-CE1254AD1C85}"/>
              </a:ext>
            </a:extLst>
          </p:cNvPr>
          <p:cNvSpPr>
            <a:spLocks noGrp="1"/>
          </p:cNvSpPr>
          <p:nvPr>
            <p:ph type="title"/>
          </p:nvPr>
        </p:nvSpPr>
        <p:spPr/>
        <p:txBody>
          <a:bodyPr/>
          <a:lstStyle/>
          <a:p>
            <a:r>
              <a:rPr lang="en-US" dirty="0"/>
              <a:t>Reflection</a:t>
            </a:r>
          </a:p>
        </p:txBody>
      </p:sp>
      <p:sp>
        <p:nvSpPr>
          <p:cNvPr id="3" name="Content Placeholder 2">
            <a:extLst>
              <a:ext uri="{FF2B5EF4-FFF2-40B4-BE49-F238E27FC236}">
                <a16:creationId xmlns:a16="http://schemas.microsoft.com/office/drawing/2014/main" id="{5F18D213-0CB2-FF48-B35A-F02E29C2DA2B}"/>
              </a:ext>
            </a:extLst>
          </p:cNvPr>
          <p:cNvSpPr>
            <a:spLocks noGrp="1"/>
          </p:cNvSpPr>
          <p:nvPr>
            <p:ph idx="1"/>
          </p:nvPr>
        </p:nvSpPr>
        <p:spPr/>
        <p:txBody>
          <a:bodyPr>
            <a:noAutofit/>
          </a:bodyPr>
          <a:lstStyle/>
          <a:p>
            <a:pPr marL="0" indent="0" algn="ctr">
              <a:buNone/>
            </a:pPr>
            <a:r>
              <a:rPr lang="en-US" sz="3600" dirty="0"/>
              <a:t>“Meetings are held in a spirit of fraternity, simplicity and Christian joy.”</a:t>
            </a:r>
          </a:p>
          <a:p>
            <a:pPr marL="0" indent="0" algn="ctr">
              <a:buNone/>
            </a:pPr>
            <a:r>
              <a:rPr lang="en-US" sz="3600" dirty="0"/>
              <a:t>✚</a:t>
            </a:r>
          </a:p>
          <a:p>
            <a:pPr marL="0" indent="0" algn="ctr">
              <a:buNone/>
            </a:pPr>
            <a:r>
              <a:rPr lang="en-US" sz="3600" dirty="0"/>
              <a:t>“Vincentians endeavor to establish relationships based on trust and friendship … They do not judge those they serve.  Rather, they seek to understand them as they would a brother or sister.”</a:t>
            </a:r>
          </a:p>
          <a:p>
            <a:pPr marL="0" indent="0" algn="ctr">
              <a:buNone/>
            </a:pPr>
            <a:endParaRPr lang="en-US" sz="3600" dirty="0"/>
          </a:p>
        </p:txBody>
      </p:sp>
    </p:spTree>
    <p:extLst>
      <p:ext uri="{BB962C8B-B14F-4D97-AF65-F5344CB8AC3E}">
        <p14:creationId xmlns:p14="http://schemas.microsoft.com/office/powerpoint/2010/main" val="142789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6D196-5E3E-5244-9D07-D9D256BFA4C0}"/>
              </a:ext>
            </a:extLst>
          </p:cNvPr>
          <p:cNvSpPr>
            <a:spLocks noGrp="1"/>
          </p:cNvSpPr>
          <p:nvPr>
            <p:ph type="title"/>
          </p:nvPr>
        </p:nvSpPr>
        <p:spPr/>
        <p:txBody>
          <a:bodyPr/>
          <a:lstStyle/>
          <a:p>
            <a:r>
              <a:rPr lang="en-US"/>
              <a:t>Resources and Reflections</a:t>
            </a:r>
          </a:p>
        </p:txBody>
      </p:sp>
      <p:sp>
        <p:nvSpPr>
          <p:cNvPr id="3" name="Text Placeholder 2">
            <a:extLst>
              <a:ext uri="{FF2B5EF4-FFF2-40B4-BE49-F238E27FC236}">
                <a16:creationId xmlns:a16="http://schemas.microsoft.com/office/drawing/2014/main" id="{85925033-B0E1-1F45-AAF6-4789875C648A}"/>
              </a:ext>
            </a:extLst>
          </p:cNvPr>
          <p:cNvSpPr>
            <a:spLocks noGrp="1"/>
          </p:cNvSpPr>
          <p:nvPr>
            <p:ph type="body" idx="1"/>
          </p:nvPr>
        </p:nvSpPr>
        <p:spPr/>
        <p:txBody>
          <a:bodyPr/>
          <a:lstStyle/>
          <a:p>
            <a:r>
              <a:rPr lang="en-US" dirty="0"/>
              <a:t>Spiritual Advisor Handbook and Other Resources</a:t>
            </a:r>
          </a:p>
        </p:txBody>
      </p:sp>
    </p:spTree>
    <p:extLst>
      <p:ext uri="{BB962C8B-B14F-4D97-AF65-F5344CB8AC3E}">
        <p14:creationId xmlns:p14="http://schemas.microsoft.com/office/powerpoint/2010/main" val="394588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D19435-A22F-0342-8335-24F4F6C70D75}"/>
              </a:ext>
            </a:extLst>
          </p:cNvPr>
          <p:cNvSpPr>
            <a:spLocks noGrp="1"/>
          </p:cNvSpPr>
          <p:nvPr>
            <p:ph type="title"/>
          </p:nvPr>
        </p:nvSpPr>
        <p:spPr/>
        <p:txBody>
          <a:bodyPr/>
          <a:lstStyle/>
          <a:p>
            <a:r>
              <a:rPr lang="en-US"/>
              <a:t>The Spiritual Advisor Handbook</a:t>
            </a:r>
          </a:p>
        </p:txBody>
      </p:sp>
      <p:sp>
        <p:nvSpPr>
          <p:cNvPr id="5" name="Content Placeholder 4">
            <a:extLst>
              <a:ext uri="{FF2B5EF4-FFF2-40B4-BE49-F238E27FC236}">
                <a16:creationId xmlns:a16="http://schemas.microsoft.com/office/drawing/2014/main" id="{9330F51B-39D6-4449-BA59-3180DB2C5D79}"/>
              </a:ext>
            </a:extLst>
          </p:cNvPr>
          <p:cNvSpPr>
            <a:spLocks noGrp="1"/>
          </p:cNvSpPr>
          <p:nvPr>
            <p:ph idx="1"/>
          </p:nvPr>
        </p:nvSpPr>
        <p:spPr/>
        <p:txBody>
          <a:bodyPr/>
          <a:lstStyle/>
          <a:p>
            <a:r>
              <a:rPr lang="en-US"/>
              <a:t>Revised in 2018</a:t>
            </a:r>
          </a:p>
          <a:p>
            <a:r>
              <a:rPr lang="en-US"/>
              <a:t>A more integrated approach</a:t>
            </a:r>
          </a:p>
          <a:p>
            <a:r>
              <a:rPr lang="en-US"/>
              <a:t>Additional, practical tools</a:t>
            </a:r>
          </a:p>
        </p:txBody>
      </p:sp>
      <p:pic>
        <p:nvPicPr>
          <p:cNvPr id="7" name="Picture 6">
            <a:extLst>
              <a:ext uri="{FF2B5EF4-FFF2-40B4-BE49-F238E27FC236}">
                <a16:creationId xmlns:a16="http://schemas.microsoft.com/office/drawing/2014/main" id="{A94100B8-8F28-824A-8D74-B1F5714936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894656">
            <a:off x="4600975" y="3029302"/>
            <a:ext cx="2236512" cy="2895484"/>
          </a:xfrm>
          <a:prstGeom prst="rect">
            <a:avLst/>
          </a:prstGeom>
          <a:ln>
            <a:solidFill>
              <a:schemeClr val="tx1"/>
            </a:solidFill>
          </a:ln>
        </p:spPr>
      </p:pic>
      <p:pic>
        <p:nvPicPr>
          <p:cNvPr id="8" name="Picture 7">
            <a:extLst>
              <a:ext uri="{FF2B5EF4-FFF2-40B4-BE49-F238E27FC236}">
                <a16:creationId xmlns:a16="http://schemas.microsoft.com/office/drawing/2014/main" id="{41DAD79C-181A-EC4F-8908-1E82413010E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724165">
            <a:off x="843358" y="2977989"/>
            <a:ext cx="1437261" cy="2232511"/>
          </a:xfrm>
          <a:prstGeom prst="rect">
            <a:avLst/>
          </a:prstGeom>
          <a:ln>
            <a:solidFill>
              <a:schemeClr val="tx1"/>
            </a:solidFill>
          </a:ln>
          <a:effectLst/>
        </p:spPr>
      </p:pic>
      <p:pic>
        <p:nvPicPr>
          <p:cNvPr id="9" name="Picture 8">
            <a:extLst>
              <a:ext uri="{FF2B5EF4-FFF2-40B4-BE49-F238E27FC236}">
                <a16:creationId xmlns:a16="http://schemas.microsoft.com/office/drawing/2014/main" id="{D70E4FDF-C01E-CB4A-88BC-FEFA04C299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20679375">
            <a:off x="1535574" y="3487782"/>
            <a:ext cx="1443431" cy="2232510"/>
          </a:xfrm>
          <a:prstGeom prst="rect">
            <a:avLst/>
          </a:prstGeom>
          <a:ln>
            <a:solidFill>
              <a:schemeClr val="tx1"/>
            </a:solidFill>
          </a:ln>
          <a:effectLst/>
        </p:spPr>
      </p:pic>
      <p:pic>
        <p:nvPicPr>
          <p:cNvPr id="11" name="Picture 10">
            <a:extLst>
              <a:ext uri="{FF2B5EF4-FFF2-40B4-BE49-F238E27FC236}">
                <a16:creationId xmlns:a16="http://schemas.microsoft.com/office/drawing/2014/main" id="{480EDE59-F01D-8E4C-8226-CD08E645E0DD}"/>
              </a:ext>
            </a:extLst>
          </p:cNvPr>
          <p:cNvPicPr>
            <a:picLocks noChangeAspect="1"/>
          </p:cNvPicPr>
          <p:nvPr/>
        </p:nvPicPr>
        <p:blipFill>
          <a:blip r:embed="rId6"/>
          <a:stretch>
            <a:fillRect/>
          </a:stretch>
        </p:blipFill>
        <p:spPr>
          <a:xfrm>
            <a:off x="7641827" y="1509780"/>
            <a:ext cx="3711973" cy="4142562"/>
          </a:xfrm>
          <a:prstGeom prst="rect">
            <a:avLst/>
          </a:prstGeom>
          <a:effectLst>
            <a:outerShdw blurRad="63500" sx="102000" sy="102000" algn="ctr" rotWithShape="0">
              <a:prstClr val="black">
                <a:alpha val="25000"/>
              </a:prstClr>
            </a:outerShdw>
          </a:effectLst>
        </p:spPr>
      </p:pic>
      <p:pic>
        <p:nvPicPr>
          <p:cNvPr id="6" name="Picture 5" descr="Rule Front Cover 300dpi.jpg">
            <a:extLst>
              <a:ext uri="{FF2B5EF4-FFF2-40B4-BE49-F238E27FC236}">
                <a16:creationId xmlns:a16="http://schemas.microsoft.com/office/drawing/2014/main" id="{652812E5-36CD-E042-B733-858D7D71DB3A}"/>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3676379" y="2926497"/>
            <a:ext cx="776595" cy="1005005"/>
          </a:xfrm>
          <a:prstGeom prst="rect">
            <a:avLst/>
          </a:prstGeom>
          <a:ln>
            <a:solidFill>
              <a:schemeClr val="tx1"/>
            </a:solidFill>
          </a:ln>
        </p:spPr>
      </p:pic>
      <p:pic>
        <p:nvPicPr>
          <p:cNvPr id="12" name="Picture 11">
            <a:extLst>
              <a:ext uri="{FF2B5EF4-FFF2-40B4-BE49-F238E27FC236}">
                <a16:creationId xmlns:a16="http://schemas.microsoft.com/office/drawing/2014/main" id="{0D42A8CF-BAD0-444F-B80A-AFF3BAC82401}"/>
              </a:ext>
            </a:extLst>
          </p:cNvPr>
          <p:cNvPicPr>
            <a:picLocks noChangeAspect="1"/>
          </p:cNvPicPr>
          <p:nvPr/>
        </p:nvPicPr>
        <p:blipFill>
          <a:blip r:embed="rId9"/>
          <a:stretch>
            <a:fillRect/>
          </a:stretch>
        </p:blipFill>
        <p:spPr>
          <a:xfrm rot="20729258">
            <a:off x="2387700" y="3785944"/>
            <a:ext cx="1460943" cy="2230373"/>
          </a:xfrm>
          <a:prstGeom prst="rect">
            <a:avLst/>
          </a:prstGeom>
          <a:ln>
            <a:solidFill>
              <a:schemeClr val="tx1"/>
            </a:solidFill>
          </a:ln>
        </p:spPr>
      </p:pic>
    </p:spTree>
    <p:extLst>
      <p:ext uri="{BB962C8B-B14F-4D97-AF65-F5344CB8AC3E}">
        <p14:creationId xmlns:p14="http://schemas.microsoft.com/office/powerpoint/2010/main" val="327027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Member Discernment</a:t>
            </a:r>
          </a:p>
        </p:txBody>
      </p:sp>
      <p:sp>
        <p:nvSpPr>
          <p:cNvPr id="3" name="Content Placeholder 2"/>
          <p:cNvSpPr>
            <a:spLocks noGrp="1"/>
          </p:cNvSpPr>
          <p:nvPr>
            <p:ph idx="1"/>
          </p:nvPr>
        </p:nvSpPr>
        <p:spPr>
          <a:xfrm>
            <a:off x="609601" y="1314489"/>
            <a:ext cx="4059381" cy="4681330"/>
          </a:xfrm>
        </p:spPr>
        <p:txBody>
          <a:bodyPr numCol="1" spcCol="1371600">
            <a:noAutofit/>
          </a:bodyPr>
          <a:lstStyle/>
          <a:p>
            <a:pPr marL="82296" indent="0" algn="r">
              <a:buNone/>
            </a:pPr>
            <a:r>
              <a:rPr lang="en-US" b="1" dirty="0"/>
              <a:t>For New Members</a:t>
            </a:r>
            <a:endParaRPr lang="en-US" dirty="0"/>
          </a:p>
          <a:p>
            <a:pPr marL="82296" indent="0" algn="r">
              <a:spcBef>
                <a:spcPts val="0"/>
              </a:spcBef>
              <a:buNone/>
            </a:pPr>
            <a:r>
              <a:rPr lang="en-US" dirty="0"/>
              <a:t>Introduces the Vincentian vocation; a call to grow together in spirituality, friendship, and service. Welcomes them to the journey toward holiness </a:t>
            </a:r>
          </a:p>
        </p:txBody>
      </p:sp>
      <p:sp>
        <p:nvSpPr>
          <p:cNvPr id="4" name="TextBox 3">
            <a:extLst>
              <a:ext uri="{FF2B5EF4-FFF2-40B4-BE49-F238E27FC236}">
                <a16:creationId xmlns:a16="http://schemas.microsoft.com/office/drawing/2014/main" id="{F7812805-173D-AB4B-ADDA-C396AE30A8A8}"/>
              </a:ext>
            </a:extLst>
          </p:cNvPr>
          <p:cNvSpPr txBox="1"/>
          <p:nvPr/>
        </p:nvSpPr>
        <p:spPr>
          <a:xfrm>
            <a:off x="7523018" y="1314489"/>
            <a:ext cx="4059381" cy="4401205"/>
          </a:xfrm>
          <a:prstGeom prst="rect">
            <a:avLst/>
          </a:prstGeom>
          <a:noFill/>
        </p:spPr>
        <p:txBody>
          <a:bodyPr wrap="square" rtlCol="0">
            <a:spAutoFit/>
          </a:bodyPr>
          <a:lstStyle/>
          <a:p>
            <a:pPr marL="82296" indent="0">
              <a:buNone/>
            </a:pPr>
            <a:r>
              <a:rPr lang="en-US" sz="2800" b="1" dirty="0">
                <a:latin typeface="Century Gothic" panose="020B0502020202020204" pitchFamily="34" charset="0"/>
              </a:rPr>
              <a:t>For All Members</a:t>
            </a:r>
            <a:endParaRPr lang="en-US" sz="2800" dirty="0">
              <a:latin typeface="Century Gothic" panose="020B0502020202020204" pitchFamily="34" charset="0"/>
            </a:endParaRPr>
          </a:p>
          <a:p>
            <a:pPr marL="82296" indent="0">
              <a:spcBef>
                <a:spcPts val="0"/>
              </a:spcBef>
              <a:buNone/>
            </a:pPr>
            <a:r>
              <a:rPr lang="en-US" sz="2800" dirty="0">
                <a:latin typeface="Century Gothic" panose="020B0502020202020204" pitchFamily="34" charset="0"/>
              </a:rPr>
              <a:t>Deepens and reignites the fire in their hearts, and enables all members to live their Vincentian vocation, journeying together toward holiness</a:t>
            </a:r>
          </a:p>
          <a:p>
            <a:endParaRPr lang="en-US" sz="2800" dirty="0">
              <a:latin typeface="Century Gothic" panose="020B0502020202020204" pitchFamily="34" charset="0"/>
            </a:endParaRPr>
          </a:p>
        </p:txBody>
      </p:sp>
      <p:pic>
        <p:nvPicPr>
          <p:cNvPr id="7" name="Picture 6">
            <a:extLst>
              <a:ext uri="{FF2B5EF4-FFF2-40B4-BE49-F238E27FC236}">
                <a16:creationId xmlns:a16="http://schemas.microsoft.com/office/drawing/2014/main" id="{C799B83F-A8A1-4E4E-B40D-93FD8F783287}"/>
              </a:ext>
            </a:extLst>
          </p:cNvPr>
          <p:cNvPicPr>
            <a:picLocks noChangeAspect="1"/>
          </p:cNvPicPr>
          <p:nvPr/>
        </p:nvPicPr>
        <p:blipFill>
          <a:blip r:embed="rId3"/>
          <a:stretch>
            <a:fillRect/>
          </a:stretch>
        </p:blipFill>
        <p:spPr>
          <a:xfrm>
            <a:off x="4973960" y="1688785"/>
            <a:ext cx="2244079" cy="3480430"/>
          </a:xfrm>
          <a:prstGeom prst="rect">
            <a:avLst/>
          </a:prstGeom>
          <a:ln>
            <a:solidFill>
              <a:schemeClr val="accent1"/>
            </a:solidFill>
          </a:ln>
        </p:spPr>
      </p:pic>
    </p:spTree>
    <p:extLst>
      <p:ext uri="{BB962C8B-B14F-4D97-AF65-F5344CB8AC3E}">
        <p14:creationId xmlns:p14="http://schemas.microsoft.com/office/powerpoint/2010/main" val="64241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7"/>
                                        </p:tgtEl>
                                      </p:cBhvr>
                                      <p:by x="75000" y="75000"/>
                                    </p:animScale>
                                  </p:childTnLst>
                                </p:cTn>
                              </p:par>
                              <p:par>
                                <p:cTn id="7" presetID="10"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12B0A3-0B52-A141-849F-73FD13F3A71B}"/>
              </a:ext>
            </a:extLst>
          </p:cNvPr>
          <p:cNvSpPr>
            <a:spLocks noGrp="1"/>
          </p:cNvSpPr>
          <p:nvPr>
            <p:ph type="title"/>
          </p:nvPr>
        </p:nvSpPr>
        <p:spPr/>
        <p:txBody>
          <a:bodyPr/>
          <a:lstStyle/>
          <a:p>
            <a:r>
              <a:rPr lang="en-US"/>
              <a:t>Spiritual Reflection</a:t>
            </a:r>
          </a:p>
        </p:txBody>
      </p:sp>
      <p:sp>
        <p:nvSpPr>
          <p:cNvPr id="5" name="Content Placeholder 2">
            <a:extLst>
              <a:ext uri="{FF2B5EF4-FFF2-40B4-BE49-F238E27FC236}">
                <a16:creationId xmlns:a16="http://schemas.microsoft.com/office/drawing/2014/main" id="{1FE8695E-38EE-4A4A-A3CF-CA88F652B2D4}"/>
              </a:ext>
            </a:extLst>
          </p:cNvPr>
          <p:cNvSpPr txBox="1">
            <a:spLocks/>
          </p:cNvSpPr>
          <p:nvPr/>
        </p:nvSpPr>
        <p:spPr>
          <a:xfrm>
            <a:off x="609600" y="1144590"/>
            <a:ext cx="7347045" cy="2768814"/>
          </a:xfrm>
          <a:prstGeom prst="rect">
            <a:avLst/>
          </a:prstGeom>
        </p:spPr>
        <p:txBody>
          <a:bodyPr>
            <a:noAutofit/>
          </a:bodyPr>
          <a:lstStyle>
            <a:lvl1pPr marL="228600" indent="-228600" algn="l" defTabSz="914400" rtl="0" eaLnBrk="1" latinLnBrk="0" hangingPunct="1">
              <a:lnSpc>
                <a:spcPct val="100000"/>
              </a:lnSpc>
              <a:spcBef>
                <a:spcPts val="1000"/>
              </a:spcBef>
              <a:buFont typeface="Arial"/>
              <a:buChar char="•"/>
              <a:defRPr sz="2800" kern="1200">
                <a:solidFill>
                  <a:schemeClr val="tx1"/>
                </a:solidFill>
                <a:latin typeface="Century Gothic" charset="0"/>
                <a:ea typeface="Century Gothic" charset="0"/>
                <a:cs typeface="Century Gothic"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entury Gothic" charset="0"/>
                <a:ea typeface="Century Gothic" charset="0"/>
                <a:cs typeface="Century Gothic"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entury Gothic" charset="0"/>
                <a:ea typeface="Century Gothic" charset="0"/>
                <a:cs typeface="Century Gothic"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entury Gothic" charset="0"/>
                <a:ea typeface="Century Gothic" charset="0"/>
                <a:cs typeface="Century Gothic"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entury Gothic" charset="0"/>
                <a:ea typeface="Century Gothic" charset="0"/>
                <a:cs typeface="Century Gothic"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4400"/>
              <a:t>“</a:t>
            </a:r>
            <a:r>
              <a:rPr lang="mr-IN" sz="4400"/>
              <a:t>…</a:t>
            </a:r>
            <a:r>
              <a:rPr lang="en-US" sz="4400"/>
              <a:t>members are always invited to comment as a means of sharing their faith</a:t>
            </a:r>
            <a:r>
              <a:rPr lang="mr-IN" sz="4400"/>
              <a:t>…</a:t>
            </a:r>
            <a:r>
              <a:rPr lang="en-US" sz="4400"/>
              <a:t>”</a:t>
            </a:r>
          </a:p>
        </p:txBody>
      </p:sp>
      <p:graphicFrame>
        <p:nvGraphicFramePr>
          <p:cNvPr id="6" name="Table 5">
            <a:extLst>
              <a:ext uri="{FF2B5EF4-FFF2-40B4-BE49-F238E27FC236}">
                <a16:creationId xmlns:a16="http://schemas.microsoft.com/office/drawing/2014/main" id="{80CA6862-6D2D-C34F-AD66-10B57EBA627C}"/>
              </a:ext>
            </a:extLst>
          </p:cNvPr>
          <p:cNvGraphicFramePr>
            <a:graphicFrameLocks noGrp="1"/>
          </p:cNvGraphicFramePr>
          <p:nvPr/>
        </p:nvGraphicFramePr>
        <p:xfrm>
          <a:off x="1482319" y="4187025"/>
          <a:ext cx="9227361" cy="1386840"/>
        </p:xfrm>
        <a:graphic>
          <a:graphicData uri="http://schemas.openxmlformats.org/drawingml/2006/table">
            <a:tbl>
              <a:tblPr firstRow="1" bandRow="1">
                <a:tableStyleId>{7DF18680-E054-41AD-8BC1-D1AEF772440D}</a:tableStyleId>
              </a:tblPr>
              <a:tblGrid>
                <a:gridCol w="3075787">
                  <a:extLst>
                    <a:ext uri="{9D8B030D-6E8A-4147-A177-3AD203B41FA5}">
                      <a16:colId xmlns:a16="http://schemas.microsoft.com/office/drawing/2014/main" val="20000"/>
                    </a:ext>
                  </a:extLst>
                </a:gridCol>
                <a:gridCol w="3075787">
                  <a:extLst>
                    <a:ext uri="{9D8B030D-6E8A-4147-A177-3AD203B41FA5}">
                      <a16:colId xmlns:a16="http://schemas.microsoft.com/office/drawing/2014/main" val="20001"/>
                    </a:ext>
                  </a:extLst>
                </a:gridCol>
                <a:gridCol w="3075787">
                  <a:extLst>
                    <a:ext uri="{9D8B030D-6E8A-4147-A177-3AD203B41FA5}">
                      <a16:colId xmlns:a16="http://schemas.microsoft.com/office/drawing/2014/main" val="20002"/>
                    </a:ext>
                  </a:extLst>
                </a:gridCol>
              </a:tblGrid>
              <a:tr h="528320">
                <a:tc>
                  <a:txBody>
                    <a:bodyPr/>
                    <a:lstStyle/>
                    <a:p>
                      <a:pPr algn="ctr"/>
                      <a:r>
                        <a:rPr lang="en-US" sz="2700" cap="small" baseline="0"/>
                        <a:t>Weekly Reflection</a:t>
                      </a:r>
                    </a:p>
                  </a:txBody>
                  <a:tcPr marL="121920" marR="121920" marT="60960" marB="60960">
                    <a:solidFill>
                      <a:srgbClr val="016FAC"/>
                    </a:solidFill>
                  </a:tcPr>
                </a:tc>
                <a:tc>
                  <a:txBody>
                    <a:bodyPr/>
                    <a:lstStyle/>
                    <a:p>
                      <a:pPr algn="ctr"/>
                      <a:r>
                        <a:rPr lang="en-US" sz="2700" cap="small" baseline="0"/>
                        <a:t>Serving in Hope</a:t>
                      </a:r>
                    </a:p>
                  </a:txBody>
                  <a:tcPr marL="121920" marR="121920" marT="60960" marB="60960">
                    <a:solidFill>
                      <a:srgbClr val="016FAC"/>
                    </a:solidFill>
                  </a:tcPr>
                </a:tc>
                <a:tc>
                  <a:txBody>
                    <a:bodyPr/>
                    <a:lstStyle/>
                    <a:p>
                      <a:pPr algn="ctr"/>
                      <a:r>
                        <a:rPr lang="en-US" sz="2700" cap="small" baseline="0"/>
                        <a:t>Apostolic Reflection</a:t>
                      </a:r>
                    </a:p>
                  </a:txBody>
                  <a:tcPr marL="121920" marR="121920" marT="60960" marB="60960">
                    <a:solidFill>
                      <a:srgbClr val="016FAC"/>
                    </a:solidFill>
                  </a:tcPr>
                </a:tc>
                <a:extLst>
                  <a:ext uri="{0D108BD9-81ED-4DB2-BD59-A6C34878D82A}">
                    <a16:rowId xmlns:a16="http://schemas.microsoft.com/office/drawing/2014/main" val="10000"/>
                  </a:ext>
                </a:extLst>
              </a:tr>
              <a:tr h="853440">
                <a:tc>
                  <a:txBody>
                    <a:bodyPr/>
                    <a:lstStyle/>
                    <a:p>
                      <a:pPr algn="ctr"/>
                      <a:r>
                        <a:rPr lang="en-US" sz="2400"/>
                        <a:t>Free download</a:t>
                      </a:r>
                    </a:p>
                    <a:p>
                      <a:pPr algn="ctr"/>
                      <a:r>
                        <a:rPr lang="en-US" sz="2400"/>
                        <a:t>Read &amp; Reflect</a:t>
                      </a:r>
                      <a:endParaRPr lang="en-US" sz="2400" i="1"/>
                    </a:p>
                  </a:txBody>
                  <a:tcPr marL="121920" marR="121920" marT="60960" marB="6096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a:t>Formation</a:t>
                      </a:r>
                    </a:p>
                    <a:p>
                      <a:pPr algn="ctr"/>
                      <a:r>
                        <a:rPr lang="en-US" sz="2400"/>
                        <a:t>Vincentian Pathway</a:t>
                      </a:r>
                      <a:endParaRPr lang="en-US" sz="2400" i="1"/>
                    </a:p>
                  </a:txBody>
                  <a:tcPr marL="121920" marR="121920" marT="60960" marB="60960"/>
                </a:tc>
                <a:tc>
                  <a:txBody>
                    <a:bodyPr/>
                    <a:lstStyle/>
                    <a:p>
                      <a:pPr algn="ctr"/>
                      <a:r>
                        <a:rPr lang="en-US" sz="2400"/>
                        <a:t>Personal</a:t>
                      </a:r>
                    </a:p>
                    <a:p>
                      <a:pPr algn="ctr"/>
                      <a:r>
                        <a:rPr lang="en-US" sz="2400"/>
                        <a:t>Corporate</a:t>
                      </a:r>
                      <a:endParaRPr lang="en-US" sz="2400" i="1"/>
                    </a:p>
                  </a:txBody>
                  <a:tcPr marL="121920" marR="121920" marT="60960" marB="60960"/>
                </a:tc>
                <a:extLst>
                  <a:ext uri="{0D108BD9-81ED-4DB2-BD59-A6C34878D82A}">
                    <a16:rowId xmlns:a16="http://schemas.microsoft.com/office/drawing/2014/main" val="10001"/>
                  </a:ext>
                </a:extLst>
              </a:tr>
            </a:tbl>
          </a:graphicData>
        </a:graphic>
      </p:graphicFrame>
      <p:pic>
        <p:nvPicPr>
          <p:cNvPr id="7" name="Picture 6" descr="../../Desktop/Screen%20Shot%202017-09-22%20at%2010.26.13%20A">
            <a:extLst>
              <a:ext uri="{FF2B5EF4-FFF2-40B4-BE49-F238E27FC236}">
                <a16:creationId xmlns:a16="http://schemas.microsoft.com/office/drawing/2014/main" id="{BAEE8279-84F6-1C40-BAA1-F605C85709C5}"/>
              </a:ext>
            </a:extLst>
          </p:cNvPr>
          <p:cNvPicPr>
            <a:picLocks noChangeAspect="1"/>
          </p:cNvPicPr>
          <p:nvPr/>
        </p:nvPicPr>
        <p:blipFill>
          <a:blip r:embed="rId3"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118885" y="703761"/>
            <a:ext cx="3234915" cy="3209643"/>
          </a:xfrm>
          <a:prstGeom prst="rect">
            <a:avLst/>
          </a:prstGeom>
          <a:noFill/>
          <a:ln>
            <a:noFill/>
          </a:ln>
        </p:spPr>
      </p:pic>
    </p:spTree>
    <p:extLst>
      <p:ext uri="{BB962C8B-B14F-4D97-AF65-F5344CB8AC3E}">
        <p14:creationId xmlns:p14="http://schemas.microsoft.com/office/powerpoint/2010/main" val="3870368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1C7FE-4060-E14B-8918-7534F7CE946A}"/>
              </a:ext>
            </a:extLst>
          </p:cNvPr>
          <p:cNvSpPr>
            <a:spLocks noGrp="1"/>
          </p:cNvSpPr>
          <p:nvPr>
            <p:ph type="title"/>
          </p:nvPr>
        </p:nvSpPr>
        <p:spPr/>
        <p:txBody>
          <a:bodyPr/>
          <a:lstStyle/>
          <a:p>
            <a:r>
              <a:rPr lang="en-US" dirty="0"/>
              <a:t>Opening Prayer</a:t>
            </a:r>
          </a:p>
        </p:txBody>
      </p:sp>
      <p:pic>
        <p:nvPicPr>
          <p:cNvPr id="3" name="Picture 2">
            <a:extLst>
              <a:ext uri="{FF2B5EF4-FFF2-40B4-BE49-F238E27FC236}">
                <a16:creationId xmlns:a16="http://schemas.microsoft.com/office/drawing/2014/main" id="{A698B9ED-31FB-D443-BEC3-F466936EBD1F}"/>
              </a:ext>
            </a:extLst>
          </p:cNvPr>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flipH="1">
            <a:off x="3840202" y="1294938"/>
            <a:ext cx="3711160" cy="4827523"/>
          </a:xfrm>
          <a:prstGeom prst="rect">
            <a:avLst/>
          </a:prstGeom>
        </p:spPr>
      </p:pic>
    </p:spTree>
    <p:extLst>
      <p:ext uri="{BB962C8B-B14F-4D97-AF65-F5344CB8AC3E}">
        <p14:creationId xmlns:p14="http://schemas.microsoft.com/office/powerpoint/2010/main" val="35227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1D77-2AE0-4C4D-9C04-5B6A8106928C}"/>
              </a:ext>
            </a:extLst>
          </p:cNvPr>
          <p:cNvSpPr>
            <a:spLocks noGrp="1"/>
          </p:cNvSpPr>
          <p:nvPr>
            <p:ph type="title"/>
          </p:nvPr>
        </p:nvSpPr>
        <p:spPr/>
        <p:txBody>
          <a:bodyPr/>
          <a:lstStyle/>
          <a:p>
            <a:r>
              <a:rPr lang="en-US"/>
              <a:t>Spiritual Reflection</a:t>
            </a:r>
          </a:p>
        </p:txBody>
      </p:sp>
      <p:pic>
        <p:nvPicPr>
          <p:cNvPr id="7" name="Picture 6">
            <a:extLst>
              <a:ext uri="{FF2B5EF4-FFF2-40B4-BE49-F238E27FC236}">
                <a16:creationId xmlns:a16="http://schemas.microsoft.com/office/drawing/2014/main" id="{4DC2EEB0-871C-4844-AD79-7E57EBEA6618}"/>
              </a:ext>
            </a:extLst>
          </p:cNvPr>
          <p:cNvPicPr>
            <a:picLocks noChangeAspect="1"/>
          </p:cNvPicPr>
          <p:nvPr/>
        </p:nvPicPr>
        <p:blipFill>
          <a:blip r:embed="rId3"/>
          <a:stretch>
            <a:fillRect/>
          </a:stretch>
        </p:blipFill>
        <p:spPr>
          <a:xfrm>
            <a:off x="996950" y="1352550"/>
            <a:ext cx="10198100" cy="4152900"/>
          </a:xfrm>
          <a:prstGeom prst="rect">
            <a:avLst/>
          </a:prstGeom>
        </p:spPr>
      </p:pic>
    </p:spTree>
    <p:extLst>
      <p:ext uri="{BB962C8B-B14F-4D97-AF65-F5344CB8AC3E}">
        <p14:creationId xmlns:p14="http://schemas.microsoft.com/office/powerpoint/2010/main" val="1645902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6D196-5E3E-5244-9D07-D9D256BFA4C0}"/>
              </a:ext>
            </a:extLst>
          </p:cNvPr>
          <p:cNvSpPr>
            <a:spLocks noGrp="1"/>
          </p:cNvSpPr>
          <p:nvPr>
            <p:ph type="title"/>
          </p:nvPr>
        </p:nvSpPr>
        <p:spPr/>
        <p:txBody>
          <a:bodyPr>
            <a:normAutofit/>
          </a:bodyPr>
          <a:lstStyle/>
          <a:p>
            <a:r>
              <a:rPr lang="en-US" sz="4400" dirty="0"/>
              <a:t>Vincentian Discernment &amp; Consensus</a:t>
            </a:r>
          </a:p>
        </p:txBody>
      </p:sp>
      <p:sp>
        <p:nvSpPr>
          <p:cNvPr id="3" name="Text Placeholder 2">
            <a:extLst>
              <a:ext uri="{FF2B5EF4-FFF2-40B4-BE49-F238E27FC236}">
                <a16:creationId xmlns:a16="http://schemas.microsoft.com/office/drawing/2014/main" id="{85925033-B0E1-1F45-AAF6-4789875C648A}"/>
              </a:ext>
            </a:extLst>
          </p:cNvPr>
          <p:cNvSpPr>
            <a:spLocks noGrp="1"/>
          </p:cNvSpPr>
          <p:nvPr>
            <p:ph type="body" idx="1"/>
          </p:nvPr>
        </p:nvSpPr>
        <p:spPr/>
        <p:txBody>
          <a:bodyPr/>
          <a:lstStyle/>
          <a:p>
            <a:r>
              <a:rPr lang="en-US" dirty="0"/>
              <a:t>Finding the Will of God Together</a:t>
            </a:r>
          </a:p>
        </p:txBody>
      </p:sp>
    </p:spTree>
    <p:extLst>
      <p:ext uri="{BB962C8B-B14F-4D97-AF65-F5344CB8AC3E}">
        <p14:creationId xmlns:p14="http://schemas.microsoft.com/office/powerpoint/2010/main" val="308006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B4EA6-E01B-45E2-9E72-5CF804BA0D41}"/>
              </a:ext>
            </a:extLst>
          </p:cNvPr>
          <p:cNvSpPr>
            <a:spLocks noGrp="1"/>
          </p:cNvSpPr>
          <p:nvPr>
            <p:ph type="title"/>
          </p:nvPr>
        </p:nvSpPr>
        <p:spPr>
          <a:noFill/>
        </p:spPr>
        <p:txBody>
          <a:bodyPr>
            <a:normAutofit/>
          </a:bodyPr>
          <a:lstStyle/>
          <a:p>
            <a:pPr>
              <a:defRPr/>
            </a:pPr>
            <a:r>
              <a:rPr lang="en-US" b="1"/>
              <a:t>What is Discernment?</a:t>
            </a:r>
            <a:endParaRPr lang="en-US" sz="2200"/>
          </a:p>
        </p:txBody>
      </p:sp>
      <p:sp>
        <p:nvSpPr>
          <p:cNvPr id="27651" name="Content Placeholder 2">
            <a:extLst>
              <a:ext uri="{FF2B5EF4-FFF2-40B4-BE49-F238E27FC236}">
                <a16:creationId xmlns:a16="http://schemas.microsoft.com/office/drawing/2014/main" id="{A003536E-9F47-4AE9-81FF-55F8BD0698AE}"/>
              </a:ext>
            </a:extLst>
          </p:cNvPr>
          <p:cNvSpPr>
            <a:spLocks noGrp="1"/>
          </p:cNvSpPr>
          <p:nvPr>
            <p:ph idx="1"/>
          </p:nvPr>
        </p:nvSpPr>
        <p:spPr/>
        <p:txBody>
          <a:bodyPr>
            <a:normAutofit/>
          </a:bodyPr>
          <a:lstStyle/>
          <a:p>
            <a:pPr eaLnBrk="1" hangingPunct="1"/>
            <a:r>
              <a:rPr lang="en-US" altLang="en-US" sz="3200" b="1" dirty="0"/>
              <a:t>An Openness to God’s Will</a:t>
            </a:r>
          </a:p>
          <a:p>
            <a:pPr eaLnBrk="1" hangingPunct="1">
              <a:buFont typeface="Wingdings 2" panose="05020102010507070707" pitchFamily="18" charset="2"/>
              <a:buNone/>
            </a:pPr>
            <a:r>
              <a:rPr lang="en-US" altLang="en-US" sz="3200" b="1" dirty="0"/>
              <a:t>	-</a:t>
            </a:r>
            <a:r>
              <a:rPr lang="en-US" altLang="en-US" sz="3200" dirty="0"/>
              <a:t>In me, in a unique Conference, Council, the Society</a:t>
            </a:r>
          </a:p>
          <a:p>
            <a:pPr eaLnBrk="1" hangingPunct="1">
              <a:spcBef>
                <a:spcPts val="2800"/>
              </a:spcBef>
            </a:pPr>
            <a:r>
              <a:rPr lang="en-US" altLang="en-US" sz="3200" b="1" dirty="0"/>
              <a:t>To be Led by the Spirit in Freedom</a:t>
            </a:r>
          </a:p>
          <a:p>
            <a:pPr eaLnBrk="1" hangingPunct="1">
              <a:buFont typeface="Wingdings 2" panose="05020102010507070707" pitchFamily="18" charset="2"/>
              <a:buNone/>
            </a:pPr>
            <a:r>
              <a:rPr lang="en-US" altLang="en-US" sz="3200" b="1" dirty="0"/>
              <a:t>	-</a:t>
            </a:r>
            <a:r>
              <a:rPr lang="en-US" altLang="en-US" sz="3200" dirty="0"/>
              <a:t>Free to be, act, go in a certain way without resistance</a:t>
            </a:r>
          </a:p>
          <a:p>
            <a:pPr eaLnBrk="1" hangingPunct="1">
              <a:spcBef>
                <a:spcPts val="2800"/>
              </a:spcBef>
            </a:pPr>
            <a:r>
              <a:rPr lang="en-US" altLang="en-US" sz="3200" b="1" dirty="0"/>
              <a:t>A Choice between Two Goods</a:t>
            </a:r>
          </a:p>
          <a:p>
            <a:pPr eaLnBrk="1" hangingPunct="1">
              <a:buFont typeface="Wingdings 2" panose="05020102010507070707" pitchFamily="18" charset="2"/>
              <a:buNone/>
            </a:pPr>
            <a:r>
              <a:rPr lang="en-US" altLang="en-US" sz="3200" b="1" dirty="0"/>
              <a:t>	-</a:t>
            </a:r>
            <a:r>
              <a:rPr lang="en-US" altLang="en-US" sz="3200" dirty="0"/>
              <a:t>Where does my body, time, money belong now? </a:t>
            </a:r>
          </a:p>
          <a:p>
            <a:pPr lvl="1">
              <a:spcBef>
                <a:spcPts val="575"/>
              </a:spcBef>
              <a:buNone/>
            </a:pPr>
            <a:r>
              <a:rPr lang="en-US" altLang="en-US" sz="3200" dirty="0"/>
              <a:t>	</a:t>
            </a:r>
          </a:p>
          <a:p>
            <a:pPr eaLnBrk="1" hangingPunct="1"/>
            <a:endParaRPr lang="en-US" altLang="en-US" sz="3200" dirty="0"/>
          </a:p>
        </p:txBody>
      </p:sp>
    </p:spTree>
    <p:extLst>
      <p:ext uri="{BB962C8B-B14F-4D97-AF65-F5344CB8AC3E}">
        <p14:creationId xmlns:p14="http://schemas.microsoft.com/office/powerpoint/2010/main" val="3841366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Decision-making</a:t>
            </a:r>
          </a:p>
        </p:txBody>
      </p:sp>
      <p:sp>
        <p:nvSpPr>
          <p:cNvPr id="3" name="Content Placeholder 2"/>
          <p:cNvSpPr>
            <a:spLocks noGrp="1"/>
          </p:cNvSpPr>
          <p:nvPr>
            <p:ph idx="1"/>
          </p:nvPr>
        </p:nvSpPr>
        <p:spPr>
          <a:xfrm>
            <a:off x="841693" y="1220752"/>
            <a:ext cx="10508613" cy="4812649"/>
          </a:xfrm>
        </p:spPr>
        <p:txBody>
          <a:bodyPr>
            <a:noAutofit/>
          </a:bodyPr>
          <a:lstStyle/>
          <a:p>
            <a:pPr marL="0" indent="0">
              <a:spcBef>
                <a:spcPts val="800"/>
              </a:spcBef>
              <a:buNone/>
            </a:pPr>
            <a:r>
              <a:rPr lang="en-US" sz="2400" b="1" dirty="0"/>
              <a:t>Rule, Part III, Statute 16: Subsidiarity and Democracy</a:t>
            </a:r>
          </a:p>
          <a:p>
            <a:pPr indent="0">
              <a:buNone/>
            </a:pPr>
            <a:r>
              <a:rPr lang="en-US" sz="2400" i="1" dirty="0"/>
              <a:t>The Society accepts the principles of subsidiarity and democratic consensus as the basic rules of its functioning.</a:t>
            </a:r>
          </a:p>
          <a:p>
            <a:pPr indent="0">
              <a:buNone/>
            </a:pPr>
            <a:r>
              <a:rPr lang="is-IS" sz="2400" i="1" dirty="0"/>
              <a:t>. . .</a:t>
            </a:r>
            <a:endParaRPr lang="en-US" sz="2400" i="1" dirty="0"/>
          </a:p>
          <a:p>
            <a:pPr indent="0">
              <a:buNone/>
            </a:pPr>
            <a:r>
              <a:rPr lang="en-US" sz="2400" i="1" dirty="0"/>
              <a:t>To ensure democracy in the Society decisions are often made by consensus. Consensus decision-making requires that everyone agree with a decision, not just a majority as occurs in majority-rule processes. In consensus-based processes, people must work together to develop an agreement that is good enough, though not necessarily perfect. </a:t>
            </a:r>
          </a:p>
        </p:txBody>
      </p:sp>
      <p:sp>
        <p:nvSpPr>
          <p:cNvPr id="5" name="Rectangle 4"/>
          <p:cNvSpPr/>
          <p:nvPr/>
        </p:nvSpPr>
        <p:spPr>
          <a:xfrm>
            <a:off x="5671488" y="5230572"/>
            <a:ext cx="2205983" cy="461665"/>
          </a:xfrm>
          <a:prstGeom prst="rect">
            <a:avLst/>
          </a:prstGeom>
        </p:spPr>
        <p:txBody>
          <a:bodyPr wrap="square">
            <a:spAutoFit/>
          </a:bodyPr>
          <a:lstStyle/>
          <a:p>
            <a:r>
              <a:rPr lang="en-US" sz="2400" i="1" dirty="0">
                <a:latin typeface="Century Gothic" charset="0"/>
                <a:ea typeface="Century Gothic" charset="0"/>
                <a:cs typeface="Century Gothic" charset="0"/>
              </a:rPr>
              <a:t>put to a vote.</a:t>
            </a:r>
          </a:p>
        </p:txBody>
      </p:sp>
      <p:sp>
        <p:nvSpPr>
          <p:cNvPr id="7" name="Rectangle 6"/>
          <p:cNvSpPr/>
          <p:nvPr/>
        </p:nvSpPr>
        <p:spPr>
          <a:xfrm>
            <a:off x="7877471" y="4881061"/>
            <a:ext cx="3623967" cy="461665"/>
          </a:xfrm>
          <a:prstGeom prst="rect">
            <a:avLst/>
          </a:prstGeom>
        </p:spPr>
        <p:txBody>
          <a:bodyPr wrap="square">
            <a:spAutoFit/>
          </a:bodyPr>
          <a:lstStyle/>
          <a:p>
            <a:r>
              <a:rPr lang="en-US" sz="2400" i="1" dirty="0">
                <a:latin typeface="Century Gothic" charset="0"/>
                <a:ea typeface="Century Gothic" charset="0"/>
                <a:cs typeface="Century Gothic" charset="0"/>
              </a:rPr>
              <a:t>if consensus cannot be</a:t>
            </a:r>
          </a:p>
        </p:txBody>
      </p:sp>
      <p:sp>
        <p:nvSpPr>
          <p:cNvPr id="8" name="Rectangle 7"/>
          <p:cNvSpPr/>
          <p:nvPr/>
        </p:nvSpPr>
        <p:spPr>
          <a:xfrm>
            <a:off x="1073787" y="5231729"/>
            <a:ext cx="4738608" cy="461665"/>
          </a:xfrm>
          <a:prstGeom prst="rect">
            <a:avLst/>
          </a:prstGeom>
        </p:spPr>
        <p:txBody>
          <a:bodyPr wrap="square">
            <a:spAutoFit/>
          </a:bodyPr>
          <a:lstStyle/>
          <a:p>
            <a:r>
              <a:rPr lang="en-US" sz="2400" i="1" dirty="0">
                <a:latin typeface="Century Gothic" charset="0"/>
                <a:ea typeface="Century Gothic" charset="0"/>
                <a:cs typeface="Century Gothic" charset="0"/>
              </a:rPr>
              <a:t>reached, the decision may be</a:t>
            </a:r>
          </a:p>
        </p:txBody>
      </p:sp>
      <p:sp>
        <p:nvSpPr>
          <p:cNvPr id="9" name="Rectangle 8"/>
          <p:cNvSpPr/>
          <p:nvPr/>
        </p:nvSpPr>
        <p:spPr>
          <a:xfrm>
            <a:off x="4560215" y="4882218"/>
            <a:ext cx="4756063" cy="461665"/>
          </a:xfrm>
          <a:prstGeom prst="rect">
            <a:avLst/>
          </a:prstGeom>
        </p:spPr>
        <p:txBody>
          <a:bodyPr wrap="square">
            <a:spAutoFit/>
          </a:bodyPr>
          <a:lstStyle/>
          <a:p>
            <a:r>
              <a:rPr lang="en-US" sz="2400" i="1" dirty="0">
                <a:latin typeface="Century Gothic" charset="0"/>
                <a:ea typeface="Century Gothic" charset="0"/>
                <a:cs typeface="Century Gothic" charset="0"/>
              </a:rPr>
              <a:t>In rare circumstances,</a:t>
            </a:r>
          </a:p>
        </p:txBody>
      </p:sp>
    </p:spTree>
    <p:extLst>
      <p:ext uri="{BB962C8B-B14F-4D97-AF65-F5344CB8AC3E}">
        <p14:creationId xmlns:p14="http://schemas.microsoft.com/office/powerpoint/2010/main" val="308564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rctx="PPT">
                                        <p:cTn id="6" dur="indefinite"/>
                                        <p:tgtEl>
                                          <p:spTgt spid="3">
                                            <p:txEl>
                                              <p:pRg st="1" end="1"/>
                                            </p:txEl>
                                          </p:spTgt>
                                        </p:tgtEl>
                                        <p:attrNameLst>
                                          <p:attrName>style.opacity</p:attrName>
                                        </p:attrNameLst>
                                      </p:cBhvr>
                                      <p:to>
                                        <p:strVal val="0.25"/>
                                      </p:to>
                                    </p:set>
                                    <p:animEffect filter="image" prLst="opacity: 0.25">
                                      <p:cBhvr rctx="IE">
                                        <p:cTn id="7" dur="indefinite"/>
                                        <p:tgtEl>
                                          <p:spTgt spid="3">
                                            <p:txEl>
                                              <p:pRg st="1" end="1"/>
                                            </p:txEl>
                                          </p:spTgt>
                                        </p:tgtEl>
                                      </p:cBhvr>
                                    </p:animEffect>
                                  </p:childTnLst>
                                </p:cTn>
                              </p:par>
                              <p:par>
                                <p:cTn id="8" presetID="9" presetClass="emph" presetSubtype="0" grpId="0" nodeType="withEffect">
                                  <p:stCondLst>
                                    <p:cond delay="0"/>
                                  </p:stCondLst>
                                  <p:childTnLst>
                                    <p:set>
                                      <p:cBhvr rctx="PPT">
                                        <p:cTn id="9" dur="indefinite"/>
                                        <p:tgtEl>
                                          <p:spTgt spid="3">
                                            <p:txEl>
                                              <p:pRg st="2" end="2"/>
                                            </p:txEl>
                                          </p:spTgt>
                                        </p:tgtEl>
                                        <p:attrNameLst>
                                          <p:attrName>style.opacity</p:attrName>
                                        </p:attrNameLst>
                                      </p:cBhvr>
                                      <p:to>
                                        <p:strVal val="0.25"/>
                                      </p:to>
                                    </p:set>
                                    <p:animEffect filter="image" prLst="opacity: 0.25">
                                      <p:cBhvr rctx="IE">
                                        <p:cTn id="10" dur="indefinite"/>
                                        <p:tgtEl>
                                          <p:spTgt spid="3">
                                            <p:txEl>
                                              <p:pRg st="2" end="2"/>
                                            </p:txEl>
                                          </p:spTgt>
                                        </p:tgtEl>
                                      </p:cBhvr>
                                    </p:animEffect>
                                  </p:childTnLst>
                                </p:cTn>
                              </p:par>
                              <p:par>
                                <p:cTn id="11" presetID="9" presetClass="emph" presetSubtype="0" grpId="0" nodeType="withEffect">
                                  <p:stCondLst>
                                    <p:cond delay="0"/>
                                  </p:stCondLst>
                                  <p:childTnLst>
                                    <p:set>
                                      <p:cBhvr rctx="PPT">
                                        <p:cTn id="12" dur="indefinite"/>
                                        <p:tgtEl>
                                          <p:spTgt spid="3">
                                            <p:txEl>
                                              <p:pRg st="3" end="3"/>
                                            </p:txEl>
                                          </p:spTgt>
                                        </p:tgtEl>
                                        <p:attrNameLst>
                                          <p:attrName>style.opacity</p:attrName>
                                        </p:attrNameLst>
                                      </p:cBhvr>
                                      <p:to>
                                        <p:strVal val="0.25"/>
                                      </p:to>
                                    </p:set>
                                    <p:animEffect filter="image" prLst="opacity: 0.25">
                                      <p:cBhvr rctx="IE">
                                        <p:cTn id="13" dur="indefinite"/>
                                        <p:tgtEl>
                                          <p:spTgt spid="3">
                                            <p:txEl>
                                              <p:pRg st="3" end="3"/>
                                            </p:txEl>
                                          </p:spTgt>
                                        </p:tgtEl>
                                      </p:cBhvr>
                                    </p:animEffect>
                                  </p:childTnLst>
                                </p:cTn>
                              </p:par>
                              <p:par>
                                <p:cTn id="14" presetID="6" presetClass="emph" presetSubtype="0" fill="hold" grpId="0" nodeType="withEffect">
                                  <p:stCondLst>
                                    <p:cond delay="0"/>
                                  </p:stCondLst>
                                  <p:childTnLst>
                                    <p:animScale>
                                      <p:cBhvr>
                                        <p:cTn id="15" dur="2000" fill="hold"/>
                                        <p:tgtEl>
                                          <p:spTgt spid="9"/>
                                        </p:tgtEl>
                                      </p:cBhvr>
                                      <p:by x="200000" y="200000"/>
                                    </p:animScale>
                                  </p:childTnLst>
                                </p:cTn>
                              </p:par>
                              <p:par>
                                <p:cTn id="16" presetID="6" presetClass="emph" presetSubtype="0" fill="hold" grpId="0" nodeType="withEffect">
                                  <p:stCondLst>
                                    <p:cond delay="0"/>
                                  </p:stCondLst>
                                  <p:childTnLst>
                                    <p:animScale>
                                      <p:cBhvr>
                                        <p:cTn id="17" dur="2000" fill="hold"/>
                                        <p:tgtEl>
                                          <p:spTgt spid="7"/>
                                        </p:tgtEl>
                                      </p:cBhvr>
                                      <p:by x="200000" y="200000"/>
                                    </p:animScale>
                                  </p:childTnLst>
                                </p:cTn>
                              </p:par>
                              <p:par>
                                <p:cTn id="18" presetID="6" presetClass="emph" presetSubtype="0" fill="hold" grpId="0" nodeType="withEffect">
                                  <p:stCondLst>
                                    <p:cond delay="0"/>
                                  </p:stCondLst>
                                  <p:childTnLst>
                                    <p:animScale>
                                      <p:cBhvr>
                                        <p:cTn id="19" dur="2000" fill="hold"/>
                                        <p:tgtEl>
                                          <p:spTgt spid="8"/>
                                        </p:tgtEl>
                                      </p:cBhvr>
                                      <p:by x="200000" y="200000"/>
                                    </p:animScale>
                                  </p:childTnLst>
                                </p:cTn>
                              </p:par>
                              <p:par>
                                <p:cTn id="20" presetID="6" presetClass="emph" presetSubtype="0" fill="hold" grpId="0" nodeType="withEffect">
                                  <p:stCondLst>
                                    <p:cond delay="0"/>
                                  </p:stCondLst>
                                  <p:childTnLst>
                                    <p:animScale>
                                      <p:cBhvr>
                                        <p:cTn id="21" dur="2000" fill="hold"/>
                                        <p:tgtEl>
                                          <p:spTgt spid="5"/>
                                        </p:tgtEl>
                                      </p:cBhvr>
                                      <p:by x="200000" y="200000"/>
                                    </p:animScale>
                                  </p:childTnLst>
                                </p:cTn>
                              </p:par>
                              <p:par>
                                <p:cTn id="22" presetID="3" presetClass="emph" presetSubtype="2" fill="hold" grpId="1" nodeType="withEffect">
                                  <p:stCondLst>
                                    <p:cond delay="0"/>
                                  </p:stCondLst>
                                  <p:childTnLst>
                                    <p:animClr clrSpc="rgb" dir="cw">
                                      <p:cBhvr override="childStyle">
                                        <p:cTn id="23" dur="2000" fill="hold"/>
                                        <p:tgtEl>
                                          <p:spTgt spid="5"/>
                                        </p:tgtEl>
                                        <p:attrNameLst>
                                          <p:attrName>style.color</p:attrName>
                                        </p:attrNameLst>
                                      </p:cBhvr>
                                      <p:to>
                                        <a:srgbClr val="006BA8"/>
                                      </p:to>
                                    </p:animClr>
                                  </p:childTnLst>
                                </p:cTn>
                              </p:par>
                              <p:par>
                                <p:cTn id="24" presetID="3" presetClass="emph" presetSubtype="2" fill="hold" grpId="1" nodeType="withEffect">
                                  <p:stCondLst>
                                    <p:cond delay="0"/>
                                  </p:stCondLst>
                                  <p:childTnLst>
                                    <p:animClr clrSpc="rgb" dir="cw">
                                      <p:cBhvr override="childStyle">
                                        <p:cTn id="25" dur="2000" fill="hold"/>
                                        <p:tgtEl>
                                          <p:spTgt spid="9"/>
                                        </p:tgtEl>
                                        <p:attrNameLst>
                                          <p:attrName>style.color</p:attrName>
                                        </p:attrNameLst>
                                      </p:cBhvr>
                                      <p:to>
                                        <a:srgbClr val="006BA8"/>
                                      </p:to>
                                    </p:animClr>
                                  </p:childTnLst>
                                </p:cTn>
                              </p:par>
                              <p:par>
                                <p:cTn id="26" presetID="3" presetClass="emph" presetSubtype="2" fill="hold" grpId="1" nodeType="withEffect">
                                  <p:stCondLst>
                                    <p:cond delay="0"/>
                                  </p:stCondLst>
                                  <p:childTnLst>
                                    <p:animClr clrSpc="rgb" dir="cw">
                                      <p:cBhvr override="childStyle">
                                        <p:cTn id="27" dur="2000" fill="hold"/>
                                        <p:tgtEl>
                                          <p:spTgt spid="7"/>
                                        </p:tgtEl>
                                        <p:attrNameLst>
                                          <p:attrName>style.color</p:attrName>
                                        </p:attrNameLst>
                                      </p:cBhvr>
                                      <p:to>
                                        <a:srgbClr val="006BA8"/>
                                      </p:to>
                                    </p:animClr>
                                  </p:childTnLst>
                                </p:cTn>
                              </p:par>
                              <p:par>
                                <p:cTn id="28" presetID="3" presetClass="emph" presetSubtype="2" fill="hold" grpId="1" nodeType="withEffect">
                                  <p:stCondLst>
                                    <p:cond delay="0"/>
                                  </p:stCondLst>
                                  <p:childTnLst>
                                    <p:animClr clrSpc="rgb" dir="cw">
                                      <p:cBhvr override="childStyle">
                                        <p:cTn id="29" dur="2000" fill="hold"/>
                                        <p:tgtEl>
                                          <p:spTgt spid="8"/>
                                        </p:tgtEl>
                                        <p:attrNameLst>
                                          <p:attrName>style.color</p:attrName>
                                        </p:attrNameLst>
                                      </p:cBhvr>
                                      <p:to>
                                        <a:srgbClr val="006BA8"/>
                                      </p:to>
                                    </p:animClr>
                                  </p:childTnLst>
                                </p:cTn>
                              </p:par>
                              <p:par>
                                <p:cTn id="30" presetID="0" presetClass="path" presetSubtype="0" accel="50000" decel="50000" fill="hold" grpId="2" nodeType="withEffect">
                                  <p:stCondLst>
                                    <p:cond delay="0"/>
                                  </p:stCondLst>
                                  <p:childTnLst>
                                    <p:animMotion origin="layout" path="M -6.25E-7 -3.7037E-7 L 0.00482 -0.4419 " pathEditMode="relative" rAng="0" ptsTypes="AA">
                                      <p:cBhvr>
                                        <p:cTn id="31" dur="2000" fill="hold"/>
                                        <p:tgtEl>
                                          <p:spTgt spid="9"/>
                                        </p:tgtEl>
                                        <p:attrNameLst>
                                          <p:attrName>ppt_x</p:attrName>
                                          <p:attrName>ppt_y</p:attrName>
                                        </p:attrNameLst>
                                      </p:cBhvr>
                                      <p:rCtr x="234" y="-22106"/>
                                    </p:animMotion>
                                  </p:childTnLst>
                                </p:cTn>
                              </p:par>
                              <p:par>
                                <p:cTn id="32" presetID="0" presetClass="path" presetSubtype="0" accel="50000" decel="50000" fill="hold" grpId="2" nodeType="withEffect">
                                  <p:stCondLst>
                                    <p:cond delay="0"/>
                                  </p:stCondLst>
                                  <p:childTnLst>
                                    <p:animMotion origin="layout" path="M -1.45833E-6 -3.7037E-7 L -0.31797 -0.31134 " pathEditMode="relative" rAng="0" ptsTypes="AA">
                                      <p:cBhvr>
                                        <p:cTn id="33" dur="2000" fill="hold"/>
                                        <p:tgtEl>
                                          <p:spTgt spid="7"/>
                                        </p:tgtEl>
                                        <p:attrNameLst>
                                          <p:attrName>ppt_x</p:attrName>
                                          <p:attrName>ppt_y</p:attrName>
                                        </p:attrNameLst>
                                      </p:cBhvr>
                                      <p:rCtr x="-15898" y="-15579"/>
                                    </p:animMotion>
                                  </p:childTnLst>
                                </p:cTn>
                              </p:par>
                              <p:par>
                                <p:cTn id="34" presetID="0" presetClass="path" presetSubtype="0" accel="50000" decel="50000" fill="hold" grpId="2" nodeType="withEffect">
                                  <p:stCondLst>
                                    <p:cond delay="0"/>
                                  </p:stCondLst>
                                  <p:childTnLst>
                                    <p:animMotion origin="layout" path="M -1.66667E-6 2.22222E-6 L 0.1944 -0.22292 " pathEditMode="relative" rAng="0" ptsTypes="AA">
                                      <p:cBhvr>
                                        <p:cTn id="35" dur="2000" fill="hold"/>
                                        <p:tgtEl>
                                          <p:spTgt spid="8"/>
                                        </p:tgtEl>
                                        <p:attrNameLst>
                                          <p:attrName>ppt_x</p:attrName>
                                          <p:attrName>ppt_y</p:attrName>
                                        </p:attrNameLst>
                                      </p:cBhvr>
                                      <p:rCtr x="9714" y="-11157"/>
                                    </p:animMotion>
                                  </p:childTnLst>
                                </p:cTn>
                              </p:par>
                              <p:par>
                                <p:cTn id="36" presetID="0" presetClass="path" presetSubtype="0" accel="50000" decel="50000" fill="hold" grpId="2" nodeType="withEffect">
                                  <p:stCondLst>
                                    <p:cond delay="0"/>
                                  </p:stCondLst>
                                  <p:childTnLst>
                                    <p:animMotion origin="layout" path="M 1.04167E-6 3.7037E-6 L -0.07891 -0.09561 " pathEditMode="relative" rAng="0" ptsTypes="AA">
                                      <p:cBhvr>
                                        <p:cTn id="37" dur="2000" fill="hold"/>
                                        <p:tgtEl>
                                          <p:spTgt spid="5"/>
                                        </p:tgtEl>
                                        <p:attrNameLst>
                                          <p:attrName>ppt_x</p:attrName>
                                          <p:attrName>ppt_y</p:attrName>
                                        </p:attrNameLst>
                                      </p:cBhvr>
                                      <p:rCtr x="-3945" y="-4792"/>
                                    </p:animMotion>
                                  </p:childTnLst>
                                </p:cTn>
                              </p:par>
                              <p:par>
                                <p:cTn id="38" presetID="15" presetClass="emph" presetSubtype="0" grpId="3" nodeType="withEffect">
                                  <p:stCondLst>
                                    <p:cond delay="0"/>
                                  </p:stCondLst>
                                  <p:childTnLst>
                                    <p:set>
                                      <p:cBhvr override="childStyle">
                                        <p:cTn id="39" dur="indefinite"/>
                                        <p:tgtEl>
                                          <p:spTgt spid="7"/>
                                        </p:tgtEl>
                                        <p:attrNameLst>
                                          <p:attrName>style.fontWeight</p:attrName>
                                        </p:attrNameLst>
                                      </p:cBhvr>
                                      <p:to>
                                        <p:strVal val="bold"/>
                                      </p:to>
                                    </p:set>
                                  </p:childTnLst>
                                </p:cTn>
                              </p:par>
                              <p:par>
                                <p:cTn id="40" presetID="15" presetClass="emph" presetSubtype="0" grpId="3" nodeType="withEffect">
                                  <p:stCondLst>
                                    <p:cond delay="0"/>
                                  </p:stCondLst>
                                  <p:childTnLst>
                                    <p:set>
                                      <p:cBhvr override="childStyle">
                                        <p:cTn id="41" dur="indefinite"/>
                                        <p:tgtEl>
                                          <p:spTgt spid="5"/>
                                        </p:tgtEl>
                                        <p:attrNameLst>
                                          <p:attrName>style.fontWeight</p:attrName>
                                        </p:attrNameLst>
                                      </p:cBhvr>
                                      <p:to>
                                        <p:strVal val="bold"/>
                                      </p:to>
                                    </p:set>
                                  </p:childTnLst>
                                </p:cTn>
                              </p:par>
                              <p:par>
                                <p:cTn id="42" presetID="15" presetClass="emph" presetSubtype="0" grpId="3" nodeType="withEffect">
                                  <p:stCondLst>
                                    <p:cond delay="0"/>
                                  </p:stCondLst>
                                  <p:childTnLst>
                                    <p:set>
                                      <p:cBhvr override="childStyle">
                                        <p:cTn id="43" dur="indefinite"/>
                                        <p:tgtEl>
                                          <p:spTgt spid="8"/>
                                        </p:tgtEl>
                                        <p:attrNameLst>
                                          <p:attrName>style.fontWeight</p:attrName>
                                        </p:attrNameLst>
                                      </p:cBhvr>
                                      <p:to>
                                        <p:strVal val="bold"/>
                                      </p:to>
                                    </p:set>
                                  </p:childTnLst>
                                </p:cTn>
                              </p:par>
                              <p:par>
                                <p:cTn id="44" presetID="15" presetClass="emph" presetSubtype="0" grpId="3" nodeType="withEffect">
                                  <p:stCondLst>
                                    <p:cond delay="0"/>
                                  </p:stCondLst>
                                  <p:childTnLst>
                                    <p:set>
                                      <p:cBhvr override="childStyle">
                                        <p:cTn id="45" dur="indefinite"/>
                                        <p:tgtEl>
                                          <p:spTgt spid="9"/>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5" grpId="1"/>
      <p:bldP spid="5" grpId="2"/>
      <p:bldP spid="5" grpId="3"/>
      <p:bldP spid="7" grpId="0"/>
      <p:bldP spid="7" grpId="1"/>
      <p:bldP spid="7" grpId="2"/>
      <p:bldP spid="7" grpId="3"/>
      <p:bldP spid="8" grpId="0"/>
      <p:bldP spid="8" grpId="1"/>
      <p:bldP spid="8" grpId="2"/>
      <p:bldP spid="8" grpId="3"/>
      <p:bldP spid="9" grpId="0"/>
      <p:bldP spid="9" grpId="1"/>
      <p:bldP spid="9" grpId="2"/>
      <p:bldP spid="9" grpId="3"/>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FCAAC-818A-E448-95C7-FE88D352B7DA}"/>
              </a:ext>
            </a:extLst>
          </p:cNvPr>
          <p:cNvSpPr>
            <a:spLocks noGrp="1"/>
          </p:cNvSpPr>
          <p:nvPr>
            <p:ph type="title"/>
          </p:nvPr>
        </p:nvSpPr>
        <p:spPr/>
        <p:txBody>
          <a:bodyPr/>
          <a:lstStyle/>
          <a:p>
            <a:r>
              <a:rPr lang="en-US" dirty="0"/>
              <a:t>What is Consensus Anyway?</a:t>
            </a:r>
          </a:p>
        </p:txBody>
      </p:sp>
      <p:pic>
        <p:nvPicPr>
          <p:cNvPr id="4" name="Picture 3">
            <a:extLst>
              <a:ext uri="{FF2B5EF4-FFF2-40B4-BE49-F238E27FC236}">
                <a16:creationId xmlns:a16="http://schemas.microsoft.com/office/drawing/2014/main" id="{64B34D5D-5C47-AD46-8BCE-B984B9A627DA}"/>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a14:imgEffect>
                      <a14:saturation sat="400000"/>
                    </a14:imgEffect>
                  </a14:imgLayer>
                </a14:imgProps>
              </a:ext>
            </a:extLst>
          </a:blip>
          <a:stretch>
            <a:fillRect/>
          </a:stretch>
        </p:blipFill>
        <p:spPr>
          <a:xfrm>
            <a:off x="1989766" y="1173798"/>
            <a:ext cx="7708026" cy="5041049"/>
          </a:xfrm>
          <a:prstGeom prst="rect">
            <a:avLst/>
          </a:prstGeom>
        </p:spPr>
      </p:pic>
    </p:spTree>
    <p:extLst>
      <p:ext uri="{BB962C8B-B14F-4D97-AF65-F5344CB8AC3E}">
        <p14:creationId xmlns:p14="http://schemas.microsoft.com/office/powerpoint/2010/main" val="316115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4806E-4B9C-F041-B1AA-7CC9101D145F}"/>
              </a:ext>
            </a:extLst>
          </p:cNvPr>
          <p:cNvSpPr>
            <a:spLocks noGrp="1"/>
          </p:cNvSpPr>
          <p:nvPr>
            <p:ph type="title"/>
          </p:nvPr>
        </p:nvSpPr>
        <p:spPr/>
        <p:txBody>
          <a:bodyPr/>
          <a:lstStyle/>
          <a:p>
            <a:r>
              <a:rPr lang="en-US" dirty="0"/>
              <a:t>Voting vs. Consensus</a:t>
            </a:r>
          </a:p>
        </p:txBody>
      </p:sp>
      <p:pic>
        <p:nvPicPr>
          <p:cNvPr id="5" name="Picture 4">
            <a:extLst>
              <a:ext uri="{FF2B5EF4-FFF2-40B4-BE49-F238E27FC236}">
                <a16:creationId xmlns:a16="http://schemas.microsoft.com/office/drawing/2014/main" id="{936B0BE9-7723-6840-B4E5-95A3FE0907B7}"/>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234795" y="1712891"/>
            <a:ext cx="7722410" cy="3438658"/>
          </a:xfrm>
          <a:prstGeom prst="rect">
            <a:avLst/>
          </a:prstGeom>
        </p:spPr>
      </p:pic>
      <p:pic>
        <p:nvPicPr>
          <p:cNvPr id="3" name="Picture 2">
            <a:extLst>
              <a:ext uri="{FF2B5EF4-FFF2-40B4-BE49-F238E27FC236}">
                <a16:creationId xmlns:a16="http://schemas.microsoft.com/office/drawing/2014/main" id="{530D7D31-C359-EB43-A2CC-0D390BF72A6B}"/>
              </a:ext>
            </a:extLst>
          </p:cNvPr>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234795" y="1102489"/>
            <a:ext cx="7569605" cy="4995939"/>
          </a:xfrm>
          <a:prstGeom prst="rect">
            <a:avLst/>
          </a:prstGeom>
        </p:spPr>
      </p:pic>
    </p:spTree>
    <p:extLst>
      <p:ext uri="{BB962C8B-B14F-4D97-AF65-F5344CB8AC3E}">
        <p14:creationId xmlns:p14="http://schemas.microsoft.com/office/powerpoint/2010/main" val="202994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Consensus Synthesizes Group Wisdom</a:t>
            </a:r>
          </a:p>
        </p:txBody>
      </p:sp>
      <p:sp>
        <p:nvSpPr>
          <p:cNvPr id="3" name="Content Placeholder 2"/>
          <p:cNvSpPr>
            <a:spLocks noGrp="1"/>
          </p:cNvSpPr>
          <p:nvPr>
            <p:ph idx="1"/>
          </p:nvPr>
        </p:nvSpPr>
        <p:spPr/>
        <p:txBody>
          <a:bodyPr>
            <a:normAutofit/>
          </a:bodyPr>
          <a:lstStyle/>
          <a:p>
            <a:pPr>
              <a:spcAft>
                <a:spcPts val="1200"/>
              </a:spcAft>
            </a:pPr>
            <a:r>
              <a:rPr lang="en-US" sz="3200" dirty="0"/>
              <a:t>Unity, not unanimity, not everybody’s first choice</a:t>
            </a:r>
          </a:p>
          <a:p>
            <a:pPr>
              <a:spcAft>
                <a:spcPts val="1200"/>
              </a:spcAft>
            </a:pPr>
            <a:r>
              <a:rPr lang="en-US" sz="3200" dirty="0"/>
              <a:t>Arriving at a “sense of the meeting” - something you can support, are willing to let go forward, or you “can live with it”</a:t>
            </a:r>
          </a:p>
          <a:p>
            <a:pPr>
              <a:spcAft>
                <a:spcPts val="1200"/>
              </a:spcAft>
            </a:pPr>
            <a:r>
              <a:rPr lang="en-US" sz="3200" dirty="0"/>
              <a:t>Value all kinds of input (rational, emotional, kinesthetic, etc…)</a:t>
            </a:r>
          </a:p>
          <a:p>
            <a:pPr>
              <a:spcAft>
                <a:spcPts val="1200"/>
              </a:spcAft>
            </a:pPr>
            <a:endParaRPr lang="en-US" sz="3600" dirty="0"/>
          </a:p>
          <a:p>
            <a:pPr>
              <a:spcAft>
                <a:spcPts val="1200"/>
              </a:spcAft>
            </a:pPr>
            <a:endParaRPr lang="en-US" sz="3600" dirty="0"/>
          </a:p>
          <a:p>
            <a:pPr>
              <a:spcAft>
                <a:spcPts val="1200"/>
              </a:spcAft>
            </a:pPr>
            <a:endParaRPr lang="en-US" sz="3600" dirty="0"/>
          </a:p>
          <a:p>
            <a:pPr>
              <a:spcAft>
                <a:spcPts val="1200"/>
              </a:spcAft>
            </a:pPr>
            <a:endParaRPr lang="en-US" dirty="0"/>
          </a:p>
          <a:p>
            <a:pPr>
              <a:spcAft>
                <a:spcPts val="1200"/>
              </a:spcAft>
            </a:pPr>
            <a:endParaRPr lang="en-US" dirty="0"/>
          </a:p>
          <a:p>
            <a:pPr>
              <a:spcAft>
                <a:spcPts val="1200"/>
              </a:spcAft>
            </a:pPr>
            <a:endParaRPr lang="en-US" dirty="0"/>
          </a:p>
        </p:txBody>
      </p:sp>
    </p:spTree>
    <p:extLst>
      <p:ext uri="{BB962C8B-B14F-4D97-AF65-F5344CB8AC3E}">
        <p14:creationId xmlns:p14="http://schemas.microsoft.com/office/powerpoint/2010/main" val="281562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FFD7C-6646-4B68-9821-4E64221DEA22}"/>
              </a:ext>
            </a:extLst>
          </p:cNvPr>
          <p:cNvSpPr>
            <a:spLocks noGrp="1"/>
          </p:cNvSpPr>
          <p:nvPr>
            <p:ph type="title"/>
          </p:nvPr>
        </p:nvSpPr>
        <p:spPr/>
        <p:txBody>
          <a:bodyPr>
            <a:noAutofit/>
          </a:bodyPr>
          <a:lstStyle/>
          <a:p>
            <a:r>
              <a:rPr lang="en-US" sz="4000" dirty="0"/>
              <a:t>Consensus Synthesizes Group Wisdom</a:t>
            </a:r>
            <a:endParaRPr lang="en-US" sz="3600" dirty="0"/>
          </a:p>
        </p:txBody>
      </p:sp>
      <p:sp>
        <p:nvSpPr>
          <p:cNvPr id="3" name="Content Placeholder 2">
            <a:extLst>
              <a:ext uri="{FF2B5EF4-FFF2-40B4-BE49-F238E27FC236}">
                <a16:creationId xmlns:a16="http://schemas.microsoft.com/office/drawing/2014/main" id="{243C1789-2919-4570-9CFA-28D7CA841635}"/>
              </a:ext>
            </a:extLst>
          </p:cNvPr>
          <p:cNvSpPr>
            <a:spLocks noGrp="1"/>
          </p:cNvSpPr>
          <p:nvPr>
            <p:ph idx="1"/>
          </p:nvPr>
        </p:nvSpPr>
        <p:spPr/>
        <p:txBody>
          <a:bodyPr>
            <a:normAutofit/>
          </a:bodyPr>
          <a:lstStyle/>
          <a:p>
            <a:pPr>
              <a:spcAft>
                <a:spcPts val="1200"/>
              </a:spcAft>
            </a:pPr>
            <a:r>
              <a:rPr lang="en-US" sz="3200" dirty="0"/>
              <a:t>Consensus is a questioning process, more than an affirming process</a:t>
            </a:r>
          </a:p>
          <a:p>
            <a:pPr>
              <a:spcAft>
                <a:spcPts val="1200"/>
              </a:spcAft>
            </a:pPr>
            <a:r>
              <a:rPr lang="en-US" sz="3200" dirty="0"/>
              <a:t>Share, question, and learn from each other’s experience and thinking</a:t>
            </a:r>
          </a:p>
          <a:p>
            <a:pPr>
              <a:spcAft>
                <a:spcPts val="1200"/>
              </a:spcAft>
            </a:pPr>
            <a:r>
              <a:rPr lang="en-US" sz="3200" dirty="0"/>
              <a:t>Encourages lifting everyone up to their highest potential, instead of knocking down your opponents</a:t>
            </a:r>
          </a:p>
        </p:txBody>
      </p:sp>
    </p:spTree>
    <p:extLst>
      <p:ext uri="{BB962C8B-B14F-4D97-AF65-F5344CB8AC3E}">
        <p14:creationId xmlns:p14="http://schemas.microsoft.com/office/powerpoint/2010/main" val="679937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5A779-F109-4C7C-820D-815ED04311DF}"/>
              </a:ext>
            </a:extLst>
          </p:cNvPr>
          <p:cNvSpPr>
            <a:spLocks noGrp="1"/>
          </p:cNvSpPr>
          <p:nvPr>
            <p:ph type="title"/>
          </p:nvPr>
        </p:nvSpPr>
        <p:spPr>
          <a:noFill/>
        </p:spPr>
        <p:txBody>
          <a:bodyPr>
            <a:normAutofit fontScale="90000"/>
          </a:bodyPr>
          <a:lstStyle/>
          <a:p>
            <a:pPr>
              <a:defRPr/>
            </a:pPr>
            <a:r>
              <a:rPr lang="en-US" sz="5400"/>
              <a:t>Spiritual Consensus</a:t>
            </a:r>
          </a:p>
        </p:txBody>
      </p:sp>
      <p:sp>
        <p:nvSpPr>
          <p:cNvPr id="105475" name="Content Placeholder 2">
            <a:extLst>
              <a:ext uri="{FF2B5EF4-FFF2-40B4-BE49-F238E27FC236}">
                <a16:creationId xmlns:a16="http://schemas.microsoft.com/office/drawing/2014/main" id="{346548B0-352E-40CD-A8F5-0B46A011052D}"/>
              </a:ext>
            </a:extLst>
          </p:cNvPr>
          <p:cNvSpPr>
            <a:spLocks noGrp="1"/>
          </p:cNvSpPr>
          <p:nvPr>
            <p:ph idx="1"/>
          </p:nvPr>
        </p:nvSpPr>
        <p:spPr>
          <a:xfrm>
            <a:off x="838200" y="1205658"/>
            <a:ext cx="6491748" cy="4626950"/>
          </a:xfrm>
        </p:spPr>
        <p:txBody>
          <a:bodyPr>
            <a:normAutofit/>
          </a:bodyPr>
          <a:lstStyle/>
          <a:p>
            <a:pPr>
              <a:spcBef>
                <a:spcPts val="2200"/>
              </a:spcBef>
            </a:pPr>
            <a:r>
              <a:rPr lang="en-US" altLang="en-US" sz="3200" dirty="0"/>
              <a:t>Facts plus Spirit’s guidance</a:t>
            </a:r>
          </a:p>
          <a:p>
            <a:pPr>
              <a:spcBef>
                <a:spcPts val="2200"/>
              </a:spcBef>
            </a:pPr>
            <a:r>
              <a:rPr lang="en-US" altLang="en-US" sz="3200" dirty="0"/>
              <a:t>Not majority vote, victory of the dominant, compromise</a:t>
            </a:r>
          </a:p>
          <a:p>
            <a:pPr>
              <a:spcBef>
                <a:spcPts val="2200"/>
              </a:spcBef>
            </a:pPr>
            <a:r>
              <a:rPr lang="en-US" altLang="en-US" sz="3200" dirty="0"/>
              <a:t>Not unanimity – all feel heard &amp; OK</a:t>
            </a:r>
          </a:p>
          <a:p>
            <a:pPr>
              <a:spcBef>
                <a:spcPts val="2200"/>
              </a:spcBef>
            </a:pPr>
            <a:r>
              <a:rPr lang="en-US" altLang="en-US" sz="3200" dirty="0"/>
              <a:t>Not on your schedule</a:t>
            </a:r>
          </a:p>
        </p:txBody>
      </p:sp>
      <p:pic>
        <p:nvPicPr>
          <p:cNvPr id="105477" name="Picture 3" descr="christ-icon-st-catherines-sinai-6th-cent.jpg">
            <a:extLst>
              <a:ext uri="{FF2B5EF4-FFF2-40B4-BE49-F238E27FC236}">
                <a16:creationId xmlns:a16="http://schemas.microsoft.com/office/drawing/2014/main" id="{9B0CB34C-6594-4121-8508-37EF8861D0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74877" y="1328765"/>
            <a:ext cx="3986982" cy="438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585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Closing Prayer</a:t>
            </a:r>
          </a:p>
        </p:txBody>
      </p:sp>
      <p:sp>
        <p:nvSpPr>
          <p:cNvPr id="3" name="Content Placeholder 2"/>
          <p:cNvSpPr>
            <a:spLocks noGrp="1"/>
          </p:cNvSpPr>
          <p:nvPr>
            <p:ph idx="1"/>
          </p:nvPr>
        </p:nvSpPr>
        <p:spPr>
          <a:xfrm>
            <a:off x="2697020" y="1249216"/>
            <a:ext cx="8885381" cy="4525963"/>
          </a:xfrm>
        </p:spPr>
        <p:txBody>
          <a:bodyPr>
            <a:noAutofit/>
          </a:bodyPr>
          <a:lstStyle/>
          <a:p>
            <a:pPr marL="609585" indent="-609585">
              <a:spcBef>
                <a:spcPts val="1333"/>
              </a:spcBef>
              <a:buNone/>
            </a:pPr>
            <a:r>
              <a:rPr lang="en-US" sz="2933" b="1" dirty="0"/>
              <a:t>Heavenly Father,</a:t>
            </a:r>
          </a:p>
          <a:p>
            <a:pPr marL="609585" indent="-609585">
              <a:spcBef>
                <a:spcPts val="1333"/>
              </a:spcBef>
              <a:buNone/>
            </a:pPr>
            <a:r>
              <a:rPr lang="en-US" sz="2933" b="1" dirty="0"/>
              <a:t>Inspired by Your servants Blessed Frederic and Saint Vincent</a:t>
            </a:r>
          </a:p>
          <a:p>
            <a:pPr marL="609585" indent="-609585">
              <a:spcBef>
                <a:spcPts val="1333"/>
              </a:spcBef>
              <a:buNone/>
            </a:pPr>
            <a:r>
              <a:rPr lang="en-US" sz="2933" b="1" dirty="0"/>
              <a:t>May we bear witness to Your compassionate and liberating love</a:t>
            </a:r>
          </a:p>
          <a:p>
            <a:pPr marL="609585" indent="-609585">
              <a:spcBef>
                <a:spcPts val="1333"/>
              </a:spcBef>
              <a:buNone/>
            </a:pPr>
            <a:r>
              <a:rPr lang="en-US" sz="2933" b="1" dirty="0"/>
              <a:t>By serving Your poor cheerfully,</a:t>
            </a:r>
          </a:p>
          <a:p>
            <a:pPr marL="609585" indent="-609585">
              <a:spcBef>
                <a:spcPts val="1333"/>
              </a:spcBef>
              <a:buNone/>
            </a:pPr>
            <a:r>
              <a:rPr lang="en-US" sz="2933" b="1" dirty="0"/>
              <a:t>And each other humbly,</a:t>
            </a:r>
          </a:p>
          <a:p>
            <a:pPr marL="609585" indent="-609585">
              <a:spcBef>
                <a:spcPts val="1333"/>
              </a:spcBef>
              <a:buNone/>
            </a:pPr>
            <a:r>
              <a:rPr lang="en-US" sz="2933" b="1" dirty="0"/>
              <a:t>On our path towards Holiness in union with you, Lord Jesus. Amen.</a:t>
            </a:r>
          </a:p>
        </p:txBody>
      </p:sp>
      <p:pic>
        <p:nvPicPr>
          <p:cNvPr id="4" name="Picture 3"/>
          <p:cNvPicPr>
            <a:picLocks noChangeAspect="1"/>
          </p:cNvPicPr>
          <p:nvPr/>
        </p:nvPicPr>
        <p:blipFill>
          <a:blip r:embed="rId2" cstate="screen">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flipH="1">
            <a:off x="615911" y="2586182"/>
            <a:ext cx="1764519" cy="2295308"/>
          </a:xfrm>
          <a:prstGeom prst="rect">
            <a:avLst/>
          </a:prstGeom>
        </p:spPr>
      </p:pic>
    </p:spTree>
    <p:extLst>
      <p:ext uri="{BB962C8B-B14F-4D97-AF65-F5344CB8AC3E}">
        <p14:creationId xmlns:p14="http://schemas.microsoft.com/office/powerpoint/2010/main" val="388665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98A7D-D1B1-A04F-9BF3-0E9F05B67C47}"/>
              </a:ext>
            </a:extLst>
          </p:cNvPr>
          <p:cNvSpPr>
            <a:spLocks noGrp="1"/>
          </p:cNvSpPr>
          <p:nvPr>
            <p:ph type="title"/>
          </p:nvPr>
        </p:nvSpPr>
        <p:spPr/>
        <p:txBody>
          <a:bodyPr/>
          <a:lstStyle/>
          <a:p>
            <a:r>
              <a:rPr lang="en-US" dirty="0"/>
              <a:t>Training Answers These Questions</a:t>
            </a:r>
          </a:p>
        </p:txBody>
      </p:sp>
      <p:sp>
        <p:nvSpPr>
          <p:cNvPr id="3" name="Content Placeholder 2">
            <a:extLst>
              <a:ext uri="{FF2B5EF4-FFF2-40B4-BE49-F238E27FC236}">
                <a16:creationId xmlns:a16="http://schemas.microsoft.com/office/drawing/2014/main" id="{9740D314-2244-5543-8418-EB1195A92C01}"/>
              </a:ext>
            </a:extLst>
          </p:cNvPr>
          <p:cNvSpPr>
            <a:spLocks noGrp="1"/>
          </p:cNvSpPr>
          <p:nvPr>
            <p:ph idx="1"/>
          </p:nvPr>
        </p:nvSpPr>
        <p:spPr>
          <a:xfrm>
            <a:off x="4463141" y="1747157"/>
            <a:ext cx="7064829" cy="4182143"/>
          </a:xfrm>
        </p:spPr>
        <p:txBody>
          <a:bodyPr>
            <a:normAutofit/>
          </a:bodyPr>
          <a:lstStyle/>
          <a:p>
            <a:pPr marL="0" indent="0">
              <a:spcBef>
                <a:spcPts val="3400"/>
              </a:spcBef>
              <a:buNone/>
            </a:pPr>
            <a:r>
              <a:rPr lang="en-US" sz="4800" dirty="0"/>
              <a:t>Am I holy enough?</a:t>
            </a:r>
          </a:p>
          <a:p>
            <a:pPr marL="0" indent="0">
              <a:spcBef>
                <a:spcPts val="10000"/>
              </a:spcBef>
              <a:buNone/>
            </a:pPr>
            <a:r>
              <a:rPr lang="en-US" sz="4800" dirty="0"/>
              <a:t>I’m a Spiritual Advisor. Now what?</a:t>
            </a:r>
          </a:p>
          <a:p>
            <a:pPr marL="0" indent="0">
              <a:spcBef>
                <a:spcPts val="3400"/>
              </a:spcBef>
              <a:buNone/>
            </a:pPr>
            <a:endParaRPr lang="en-US" sz="4800" dirty="0"/>
          </a:p>
        </p:txBody>
      </p:sp>
      <p:pic>
        <p:nvPicPr>
          <p:cNvPr id="4" name="Picture 3">
            <a:extLst>
              <a:ext uri="{FF2B5EF4-FFF2-40B4-BE49-F238E27FC236}">
                <a16:creationId xmlns:a16="http://schemas.microsoft.com/office/drawing/2014/main" id="{8EB21BF5-5705-284E-9923-CACC33CD34D7}"/>
              </a:ext>
            </a:extLst>
          </p:cNvPr>
          <p:cNvPicPr>
            <a:picLocks noChangeAspect="1"/>
          </p:cNvPicPr>
          <p:nvPr/>
        </p:nvPicPr>
        <p:blipFill>
          <a:blip r:embed="rId3"/>
          <a:stretch>
            <a:fillRect/>
          </a:stretch>
        </p:blipFill>
        <p:spPr>
          <a:xfrm>
            <a:off x="1493233" y="3557735"/>
            <a:ext cx="2160814" cy="2411468"/>
          </a:xfrm>
          <a:prstGeom prst="rect">
            <a:avLst/>
          </a:prstGeom>
          <a:effectLst>
            <a:outerShdw blurRad="63500" sx="102000" sy="102000" algn="ctr" rotWithShape="0">
              <a:prstClr val="black">
                <a:alpha val="25000"/>
              </a:prstClr>
            </a:outerShdw>
          </a:effectLst>
        </p:spPr>
      </p:pic>
      <p:grpSp>
        <p:nvGrpSpPr>
          <p:cNvPr id="5" name="Group 4">
            <a:extLst>
              <a:ext uri="{FF2B5EF4-FFF2-40B4-BE49-F238E27FC236}">
                <a16:creationId xmlns:a16="http://schemas.microsoft.com/office/drawing/2014/main" id="{BCF777E2-D6EA-9243-853C-A08FF501B55F}"/>
              </a:ext>
            </a:extLst>
          </p:cNvPr>
          <p:cNvGrpSpPr/>
          <p:nvPr/>
        </p:nvGrpSpPr>
        <p:grpSpPr>
          <a:xfrm>
            <a:off x="1493233" y="1105684"/>
            <a:ext cx="2160814" cy="2403608"/>
            <a:chOff x="4648200" y="1937657"/>
            <a:chExt cx="3810000" cy="4332515"/>
          </a:xfrm>
        </p:grpSpPr>
        <p:sp>
          <p:nvSpPr>
            <p:cNvPr id="6" name="Oval 5">
              <a:extLst>
                <a:ext uri="{FF2B5EF4-FFF2-40B4-BE49-F238E27FC236}">
                  <a16:creationId xmlns:a16="http://schemas.microsoft.com/office/drawing/2014/main" id="{49E3064D-BF47-2D49-8C83-3D3F21B3ECDB}"/>
                </a:ext>
              </a:extLst>
            </p:cNvPr>
            <p:cNvSpPr>
              <a:spLocks noChangeAspect="1"/>
            </p:cNvSpPr>
            <p:nvPr/>
          </p:nvSpPr>
          <p:spPr>
            <a:xfrm>
              <a:off x="4917989" y="1937657"/>
              <a:ext cx="3289840" cy="3287486"/>
            </a:xfrm>
            <a:prstGeom prst="ellipse">
              <a:avLst/>
            </a:prstGeom>
            <a:solidFill>
              <a:srgbClr val="FFFF00">
                <a:alpha val="39000"/>
              </a:srgbClr>
            </a:solidFill>
            <a:ln>
              <a:solidFill>
                <a:srgbClr val="016F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3987741-65D0-3143-889D-5791F0390490}"/>
                </a:ext>
              </a:extLst>
            </p:cNvPr>
            <p:cNvPicPr>
              <a:picLocks noChangeAspect="1"/>
            </p:cNvPicPr>
            <p:nvPr/>
          </p:nvPicPr>
          <p:blipFill>
            <a:blip r:embed="rId4">
              <a:duotone>
                <a:schemeClr val="accent5">
                  <a:shade val="45000"/>
                  <a:satMod val="135000"/>
                </a:schemeClr>
                <a:prstClr val="white"/>
              </a:duotone>
            </a:blip>
            <a:stretch>
              <a:fillRect/>
            </a:stretch>
          </p:blipFill>
          <p:spPr>
            <a:xfrm>
              <a:off x="4648200" y="2460172"/>
              <a:ext cx="3810000" cy="3810000"/>
            </a:xfrm>
            <a:prstGeom prst="rect">
              <a:avLst/>
            </a:prstGeom>
          </p:spPr>
        </p:pic>
      </p:grpSp>
    </p:spTree>
    <p:extLst>
      <p:ext uri="{BB962C8B-B14F-4D97-AF65-F5344CB8AC3E}">
        <p14:creationId xmlns:p14="http://schemas.microsoft.com/office/powerpoint/2010/main" val="281905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B0F38-7C77-4F92-B171-F16AC3E7B0EE}"/>
              </a:ext>
            </a:extLst>
          </p:cNvPr>
          <p:cNvSpPr>
            <a:spLocks noGrp="1"/>
          </p:cNvSpPr>
          <p:nvPr>
            <p:ph type="title"/>
          </p:nvPr>
        </p:nvSpPr>
        <p:spPr/>
        <p:txBody>
          <a:bodyPr>
            <a:normAutofit fontScale="90000"/>
          </a:bodyPr>
          <a:lstStyle/>
          <a:p>
            <a:br>
              <a:rPr lang="en-US" dirty="0"/>
            </a:br>
            <a:r>
              <a:rPr lang="en-US" dirty="0"/>
              <a:t>Spiritual Advisor Training </a:t>
            </a:r>
            <a:r>
              <a:rPr lang="en-US" b="1" dirty="0"/>
              <a:t>Agenda</a:t>
            </a:r>
            <a:br>
              <a:rPr lang="en-US" dirty="0"/>
            </a:br>
            <a:endParaRPr lang="en-US" dirty="0"/>
          </a:p>
        </p:txBody>
      </p:sp>
      <p:graphicFrame>
        <p:nvGraphicFramePr>
          <p:cNvPr id="6" name="Table 5">
            <a:extLst>
              <a:ext uri="{FF2B5EF4-FFF2-40B4-BE49-F238E27FC236}">
                <a16:creationId xmlns:a16="http://schemas.microsoft.com/office/drawing/2014/main" id="{8AE00501-51C7-4742-B51B-6DE35F8EAF51}"/>
              </a:ext>
            </a:extLst>
          </p:cNvPr>
          <p:cNvGraphicFramePr>
            <a:graphicFrameLocks noGrp="1"/>
          </p:cNvGraphicFramePr>
          <p:nvPr>
            <p:extLst>
              <p:ext uri="{D42A27DB-BD31-4B8C-83A1-F6EECF244321}">
                <p14:modId xmlns:p14="http://schemas.microsoft.com/office/powerpoint/2010/main" val="3527887038"/>
              </p:ext>
            </p:extLst>
          </p:nvPr>
        </p:nvGraphicFramePr>
        <p:xfrm>
          <a:off x="1094014" y="1333500"/>
          <a:ext cx="10046352" cy="4526280"/>
        </p:xfrm>
        <a:graphic>
          <a:graphicData uri="http://schemas.openxmlformats.org/drawingml/2006/table">
            <a:tbl>
              <a:tblPr>
                <a:tableStyleId>{5C22544A-7EE6-4342-B048-85BDC9FD1C3A}</a:tableStyleId>
              </a:tblPr>
              <a:tblGrid>
                <a:gridCol w="1001004">
                  <a:extLst>
                    <a:ext uri="{9D8B030D-6E8A-4147-A177-3AD203B41FA5}">
                      <a16:colId xmlns:a16="http://schemas.microsoft.com/office/drawing/2014/main" val="672285599"/>
                    </a:ext>
                  </a:extLst>
                </a:gridCol>
                <a:gridCol w="312516">
                  <a:extLst>
                    <a:ext uri="{9D8B030D-6E8A-4147-A177-3AD203B41FA5}">
                      <a16:colId xmlns:a16="http://schemas.microsoft.com/office/drawing/2014/main" val="4173189166"/>
                    </a:ext>
                  </a:extLst>
                </a:gridCol>
                <a:gridCol w="791085">
                  <a:extLst>
                    <a:ext uri="{9D8B030D-6E8A-4147-A177-3AD203B41FA5}">
                      <a16:colId xmlns:a16="http://schemas.microsoft.com/office/drawing/2014/main" val="1585921159"/>
                    </a:ext>
                  </a:extLst>
                </a:gridCol>
                <a:gridCol w="7941747">
                  <a:extLst>
                    <a:ext uri="{9D8B030D-6E8A-4147-A177-3AD203B41FA5}">
                      <a16:colId xmlns:a16="http://schemas.microsoft.com/office/drawing/2014/main" val="3960911012"/>
                    </a:ext>
                  </a:extLst>
                </a:gridCol>
              </a:tblGrid>
              <a:tr h="411480">
                <a:tc>
                  <a:txBody>
                    <a:bodyPr/>
                    <a:lstStyle/>
                    <a:p>
                      <a:pPr algn="r" rtl="0" fontAlgn="ctr"/>
                      <a:r>
                        <a:rPr lang="en-US" sz="2400" b="1" u="none" strike="noStrike" dirty="0">
                          <a:effectLst/>
                          <a:latin typeface="Century Gothic" panose="020B0502020202020204" pitchFamily="34" charset="0"/>
                        </a:rPr>
                        <a:t>  9:00</a:t>
                      </a:r>
                      <a:endParaRPr lang="en-US" sz="2400" b="1" i="0" u="none" strike="noStrike" dirty="0">
                        <a:solidFill>
                          <a:srgbClr val="000000"/>
                        </a:solidFill>
                        <a:effectLst/>
                        <a:latin typeface="Century Gothic" panose="020B0502020202020204" pitchFamily="34" charset="0"/>
                      </a:endParaRPr>
                    </a:p>
                  </a:txBody>
                  <a:tcPr marL="9525" marR="9525" marT="9525" marB="0" anchor="ctr">
                    <a:noFill/>
                  </a:tcPr>
                </a:tc>
                <a:tc>
                  <a:txBody>
                    <a:bodyPr/>
                    <a:lstStyle/>
                    <a:p>
                      <a:pPr algn="ctr" fontAlgn="b"/>
                      <a:r>
                        <a:rPr lang="en-US" sz="2400" b="1" u="none" strike="noStrike">
                          <a:effectLst/>
                          <a:latin typeface="Century Gothic" panose="020B0502020202020204" pitchFamily="34" charset="0"/>
                        </a:rPr>
                        <a:t>-</a:t>
                      </a:r>
                      <a:endParaRPr lang="en-US" sz="2400" b="1" i="0" u="none" strike="noStrike">
                        <a:solidFill>
                          <a:srgbClr val="000000"/>
                        </a:solidFill>
                        <a:effectLst/>
                        <a:latin typeface="Century Gothic" panose="020B0502020202020204" pitchFamily="34" charset="0"/>
                      </a:endParaRPr>
                    </a:p>
                  </a:txBody>
                  <a:tcPr marL="9525" marR="9525" marT="9525" marB="0" anchor="b">
                    <a:noFill/>
                  </a:tcPr>
                </a:tc>
                <a:tc>
                  <a:txBody>
                    <a:bodyPr/>
                    <a:lstStyle/>
                    <a:p>
                      <a:pPr algn="r" rtl="0" fontAlgn="ctr"/>
                      <a:r>
                        <a:rPr lang="en-US" sz="2400" b="1" u="none" strike="noStrike">
                          <a:effectLst/>
                          <a:latin typeface="Century Gothic" panose="020B0502020202020204" pitchFamily="34" charset="0"/>
                        </a:rPr>
                        <a:t>9:15</a:t>
                      </a:r>
                      <a:endParaRPr lang="en-US" sz="2400" b="1" i="0" u="none" strike="noStrike">
                        <a:solidFill>
                          <a:srgbClr val="000000"/>
                        </a:solidFill>
                        <a:effectLst/>
                        <a:latin typeface="Century Gothic" panose="020B0502020202020204" pitchFamily="34" charset="0"/>
                      </a:endParaRPr>
                    </a:p>
                  </a:txBody>
                  <a:tcPr marL="9525" marR="9525" marT="9525" marB="0" anchor="ctr">
                    <a:noFill/>
                  </a:tcPr>
                </a:tc>
                <a:tc>
                  <a:txBody>
                    <a:bodyPr/>
                    <a:lstStyle/>
                    <a:p>
                      <a:pPr marL="274320" algn="l" rtl="0" fontAlgn="ctr"/>
                      <a:r>
                        <a:rPr lang="en-US" sz="2400" b="1" u="none" strike="noStrike">
                          <a:effectLst/>
                          <a:latin typeface="Century Gothic" panose="020B0502020202020204" pitchFamily="34" charset="0"/>
                        </a:rPr>
                        <a:t>Centering and Opening Prayer</a:t>
                      </a:r>
                      <a:endParaRPr lang="en-US" sz="2400" b="1" i="0" u="none" strike="noStrike">
                        <a:solidFill>
                          <a:srgbClr val="000000"/>
                        </a:solidFill>
                        <a:effectLst/>
                        <a:latin typeface="Century Gothic" panose="020B0502020202020204" pitchFamily="34" charset="0"/>
                      </a:endParaRPr>
                    </a:p>
                  </a:txBody>
                  <a:tcPr marL="9525" marR="9525" marT="9525" marB="0" anchor="ctr">
                    <a:noFill/>
                  </a:tcPr>
                </a:tc>
                <a:extLst>
                  <a:ext uri="{0D108BD9-81ED-4DB2-BD59-A6C34878D82A}">
                    <a16:rowId xmlns:a16="http://schemas.microsoft.com/office/drawing/2014/main" val="142718134"/>
                  </a:ext>
                </a:extLst>
              </a:tr>
              <a:tr h="411480">
                <a:tc>
                  <a:txBody>
                    <a:bodyPr/>
                    <a:lstStyle/>
                    <a:p>
                      <a:pPr algn="r" rtl="0" fontAlgn="ctr"/>
                      <a:r>
                        <a:rPr lang="en-US" sz="2400" b="1" u="none" strike="noStrike" dirty="0">
                          <a:effectLst/>
                          <a:latin typeface="Century Gothic" panose="020B0502020202020204" pitchFamily="34" charset="0"/>
                        </a:rPr>
                        <a:t>  9:15</a:t>
                      </a:r>
                      <a:endParaRPr lang="en-US" sz="2400" b="1" i="0" u="none" strike="noStrike" dirty="0">
                        <a:solidFill>
                          <a:srgbClr val="000000"/>
                        </a:solidFill>
                        <a:effectLst/>
                        <a:latin typeface="Century Gothic" panose="020B0502020202020204" pitchFamily="34" charset="0"/>
                      </a:endParaRPr>
                    </a:p>
                  </a:txBody>
                  <a:tcPr marL="9525" marR="9525" marT="9525" marB="0" anchor="ctr">
                    <a:noFill/>
                  </a:tcPr>
                </a:tc>
                <a:tc>
                  <a:txBody>
                    <a:bodyPr/>
                    <a:lstStyle/>
                    <a:p>
                      <a:pPr algn="ctr" fontAlgn="b"/>
                      <a:r>
                        <a:rPr lang="en-US" sz="2400" b="1" u="none" strike="noStrike" dirty="0">
                          <a:effectLst/>
                          <a:latin typeface="Century Gothic" panose="020B0502020202020204" pitchFamily="34" charset="0"/>
                        </a:rPr>
                        <a:t>-</a:t>
                      </a:r>
                      <a:endParaRPr lang="en-US" sz="2400" b="1" i="0" u="none" strike="noStrike" dirty="0">
                        <a:solidFill>
                          <a:srgbClr val="000000"/>
                        </a:solidFill>
                        <a:effectLst/>
                        <a:latin typeface="Century Gothic" panose="020B0502020202020204" pitchFamily="34" charset="0"/>
                      </a:endParaRPr>
                    </a:p>
                  </a:txBody>
                  <a:tcPr marL="9525" marR="9525" marT="9525" marB="0" anchor="b">
                    <a:noFill/>
                  </a:tcPr>
                </a:tc>
                <a:tc>
                  <a:txBody>
                    <a:bodyPr/>
                    <a:lstStyle/>
                    <a:p>
                      <a:pPr algn="r" rtl="0" fontAlgn="ctr"/>
                      <a:r>
                        <a:rPr lang="en-US" sz="2400" b="1" u="none" strike="noStrike" dirty="0">
                          <a:effectLst/>
                          <a:latin typeface="Century Gothic" panose="020B0502020202020204" pitchFamily="34" charset="0"/>
                        </a:rPr>
                        <a:t>9:20</a:t>
                      </a:r>
                      <a:endParaRPr lang="en-US" sz="2400" b="1" i="0" u="none" strike="noStrike" dirty="0">
                        <a:solidFill>
                          <a:srgbClr val="000000"/>
                        </a:solidFill>
                        <a:effectLst/>
                        <a:latin typeface="Century Gothic" panose="020B0502020202020204" pitchFamily="34" charset="0"/>
                      </a:endParaRPr>
                    </a:p>
                  </a:txBody>
                  <a:tcPr marL="9525" marR="9525" marT="9525" marB="0" anchor="ctr">
                    <a:noFill/>
                  </a:tcPr>
                </a:tc>
                <a:tc>
                  <a:txBody>
                    <a:bodyPr/>
                    <a:lstStyle/>
                    <a:p>
                      <a:pPr marL="274320" algn="l" rtl="0" fontAlgn="ctr"/>
                      <a:r>
                        <a:rPr lang="en-US" sz="2400" b="1" u="none" strike="noStrike" dirty="0">
                          <a:effectLst/>
                          <a:latin typeface="Century Gothic" panose="020B0502020202020204" pitchFamily="34" charset="0"/>
                        </a:rPr>
                        <a:t>Objectives and Agenda</a:t>
                      </a:r>
                      <a:endParaRPr lang="en-US" sz="2400" b="1" i="0" u="none" strike="noStrike" dirty="0">
                        <a:solidFill>
                          <a:srgbClr val="000000"/>
                        </a:solidFill>
                        <a:effectLst/>
                        <a:latin typeface="Century Gothic" panose="020B0502020202020204" pitchFamily="34" charset="0"/>
                      </a:endParaRPr>
                    </a:p>
                  </a:txBody>
                  <a:tcPr marL="9525" marR="9525" marT="9525" marB="0" anchor="ctr">
                    <a:noFill/>
                  </a:tcPr>
                </a:tc>
                <a:extLst>
                  <a:ext uri="{0D108BD9-81ED-4DB2-BD59-A6C34878D82A}">
                    <a16:rowId xmlns:a16="http://schemas.microsoft.com/office/drawing/2014/main" val="1148543782"/>
                  </a:ext>
                </a:extLst>
              </a:tr>
              <a:tr h="411480">
                <a:tc>
                  <a:txBody>
                    <a:bodyPr/>
                    <a:lstStyle/>
                    <a:p>
                      <a:pPr algn="r" rtl="0" fontAlgn="ctr"/>
                      <a:r>
                        <a:rPr lang="en-US" sz="2400" b="1" u="none" strike="noStrike">
                          <a:effectLst/>
                          <a:latin typeface="Century Gothic" panose="020B0502020202020204" pitchFamily="34" charset="0"/>
                        </a:rPr>
                        <a:t>  9:20</a:t>
                      </a:r>
                      <a:endParaRPr lang="en-US" sz="2400" b="1" i="0" u="none" strike="noStrike">
                        <a:solidFill>
                          <a:srgbClr val="000000"/>
                        </a:solidFill>
                        <a:effectLst/>
                        <a:latin typeface="Century Gothic" panose="020B0502020202020204" pitchFamily="34" charset="0"/>
                      </a:endParaRPr>
                    </a:p>
                  </a:txBody>
                  <a:tcPr marL="9525" marR="9525" marT="9525" marB="0" anchor="ctr">
                    <a:noFill/>
                  </a:tcPr>
                </a:tc>
                <a:tc>
                  <a:txBody>
                    <a:bodyPr/>
                    <a:lstStyle/>
                    <a:p>
                      <a:pPr algn="ctr" fontAlgn="b"/>
                      <a:r>
                        <a:rPr lang="en-US" sz="2400" b="1" u="none" strike="noStrike">
                          <a:effectLst/>
                          <a:latin typeface="Century Gothic" panose="020B0502020202020204" pitchFamily="34" charset="0"/>
                        </a:rPr>
                        <a:t>-</a:t>
                      </a:r>
                      <a:endParaRPr lang="en-US" sz="2400" b="1" i="0" u="none" strike="noStrike">
                        <a:solidFill>
                          <a:srgbClr val="000000"/>
                        </a:solidFill>
                        <a:effectLst/>
                        <a:latin typeface="Century Gothic" panose="020B0502020202020204" pitchFamily="34" charset="0"/>
                      </a:endParaRPr>
                    </a:p>
                  </a:txBody>
                  <a:tcPr marL="9525" marR="9525" marT="9525" marB="0" anchor="b">
                    <a:noFill/>
                  </a:tcPr>
                </a:tc>
                <a:tc>
                  <a:txBody>
                    <a:bodyPr/>
                    <a:lstStyle/>
                    <a:p>
                      <a:pPr algn="r" rtl="0" fontAlgn="ctr"/>
                      <a:r>
                        <a:rPr lang="en-US" sz="2400" b="1" u="none" strike="noStrike" dirty="0">
                          <a:effectLst/>
                          <a:latin typeface="Century Gothic" panose="020B0502020202020204" pitchFamily="34" charset="0"/>
                        </a:rPr>
                        <a:t>10:20</a:t>
                      </a:r>
                      <a:endParaRPr lang="en-US" sz="2400" b="1" i="0" u="none" strike="noStrike" dirty="0">
                        <a:solidFill>
                          <a:srgbClr val="000000"/>
                        </a:solidFill>
                        <a:effectLst/>
                        <a:latin typeface="Century Gothic" panose="020B0502020202020204" pitchFamily="34" charset="0"/>
                      </a:endParaRPr>
                    </a:p>
                  </a:txBody>
                  <a:tcPr marL="9525" marR="9525" marT="9525" marB="0" anchor="ctr">
                    <a:noFill/>
                  </a:tcPr>
                </a:tc>
                <a:tc>
                  <a:txBody>
                    <a:bodyPr/>
                    <a:lstStyle/>
                    <a:p>
                      <a:pPr marL="274320" algn="l" rtl="0" fontAlgn="ctr"/>
                      <a:r>
                        <a:rPr lang="en-US" sz="2400" b="1" u="none" strike="noStrike" dirty="0">
                          <a:effectLst/>
                          <a:latin typeface="Century Gothic" panose="020B0502020202020204" pitchFamily="34" charset="0"/>
                        </a:rPr>
                        <a:t>What is Vincentian Formation?</a:t>
                      </a:r>
                      <a:endParaRPr lang="en-US" sz="2400" b="1" i="0" u="none" strike="noStrike" dirty="0">
                        <a:solidFill>
                          <a:srgbClr val="000000"/>
                        </a:solidFill>
                        <a:effectLst/>
                        <a:latin typeface="Century Gothic" panose="020B0502020202020204" pitchFamily="34" charset="0"/>
                      </a:endParaRPr>
                    </a:p>
                  </a:txBody>
                  <a:tcPr marL="9525" marR="9525" marT="9525" marB="0" anchor="ctr">
                    <a:noFill/>
                  </a:tcPr>
                </a:tc>
                <a:extLst>
                  <a:ext uri="{0D108BD9-81ED-4DB2-BD59-A6C34878D82A}">
                    <a16:rowId xmlns:a16="http://schemas.microsoft.com/office/drawing/2014/main" val="1892726007"/>
                  </a:ext>
                </a:extLst>
              </a:tr>
              <a:tr h="411480">
                <a:tc>
                  <a:txBody>
                    <a:bodyPr/>
                    <a:lstStyle/>
                    <a:p>
                      <a:pPr algn="r" rtl="0" fontAlgn="ctr"/>
                      <a:r>
                        <a:rPr lang="en-US" sz="2400" b="1" u="none" strike="noStrike">
                          <a:effectLst/>
                          <a:latin typeface="Century Gothic" panose="020B0502020202020204" pitchFamily="34" charset="0"/>
                        </a:rPr>
                        <a:t>10:20</a:t>
                      </a:r>
                      <a:endParaRPr lang="en-US" sz="2400" b="1" i="0" u="none" strike="noStrike">
                        <a:solidFill>
                          <a:srgbClr val="000000"/>
                        </a:solidFill>
                        <a:effectLst/>
                        <a:latin typeface="Century Gothic" panose="020B0502020202020204" pitchFamily="34" charset="0"/>
                      </a:endParaRPr>
                    </a:p>
                  </a:txBody>
                  <a:tcPr marL="9525" marR="9525" marT="9525" marB="0" anchor="ctr">
                    <a:noFill/>
                  </a:tcPr>
                </a:tc>
                <a:tc>
                  <a:txBody>
                    <a:bodyPr/>
                    <a:lstStyle/>
                    <a:p>
                      <a:pPr algn="ctr" fontAlgn="b"/>
                      <a:r>
                        <a:rPr lang="en-US" sz="2400" b="1" u="none" strike="noStrike">
                          <a:effectLst/>
                          <a:latin typeface="Century Gothic" panose="020B0502020202020204" pitchFamily="34" charset="0"/>
                        </a:rPr>
                        <a:t>-</a:t>
                      </a:r>
                      <a:endParaRPr lang="en-US" sz="2400" b="1" i="0" u="none" strike="noStrike">
                        <a:solidFill>
                          <a:srgbClr val="000000"/>
                        </a:solidFill>
                        <a:effectLst/>
                        <a:latin typeface="Century Gothic" panose="020B0502020202020204" pitchFamily="34" charset="0"/>
                      </a:endParaRPr>
                    </a:p>
                  </a:txBody>
                  <a:tcPr marL="9525" marR="9525" marT="9525" marB="0" anchor="b">
                    <a:noFill/>
                  </a:tcPr>
                </a:tc>
                <a:tc>
                  <a:txBody>
                    <a:bodyPr/>
                    <a:lstStyle/>
                    <a:p>
                      <a:pPr algn="r" rtl="0" fontAlgn="ctr"/>
                      <a:r>
                        <a:rPr lang="en-US" sz="2400" b="1" u="none" strike="noStrike">
                          <a:effectLst/>
                          <a:latin typeface="Century Gothic" panose="020B0502020202020204" pitchFamily="34" charset="0"/>
                        </a:rPr>
                        <a:t>10:30</a:t>
                      </a:r>
                      <a:endParaRPr lang="en-US" sz="2400" b="1" i="0" u="none" strike="noStrike">
                        <a:solidFill>
                          <a:srgbClr val="000000"/>
                        </a:solidFill>
                        <a:effectLst/>
                        <a:latin typeface="Century Gothic" panose="020B0502020202020204" pitchFamily="34" charset="0"/>
                      </a:endParaRPr>
                    </a:p>
                  </a:txBody>
                  <a:tcPr marL="9525" marR="9525" marT="9525" marB="0" anchor="ctr">
                    <a:noFill/>
                  </a:tcPr>
                </a:tc>
                <a:tc>
                  <a:txBody>
                    <a:bodyPr/>
                    <a:lstStyle/>
                    <a:p>
                      <a:pPr marL="274320" algn="l" rtl="0" fontAlgn="ctr"/>
                      <a:r>
                        <a:rPr lang="en-US" sz="2400" b="1" u="none" strike="noStrike" dirty="0">
                          <a:effectLst/>
                          <a:latin typeface="Century Gothic" panose="020B0502020202020204" pitchFamily="34" charset="0"/>
                        </a:rPr>
                        <a:t>Break</a:t>
                      </a:r>
                      <a:endParaRPr lang="en-US" sz="2400" b="1" i="0" u="none" strike="noStrike" dirty="0">
                        <a:solidFill>
                          <a:srgbClr val="000000"/>
                        </a:solidFill>
                        <a:effectLst/>
                        <a:latin typeface="Century Gothic" panose="020B0502020202020204" pitchFamily="34" charset="0"/>
                      </a:endParaRPr>
                    </a:p>
                  </a:txBody>
                  <a:tcPr marL="9525" marR="9525" marT="9525" marB="0" anchor="ctr">
                    <a:noFill/>
                  </a:tcPr>
                </a:tc>
                <a:extLst>
                  <a:ext uri="{0D108BD9-81ED-4DB2-BD59-A6C34878D82A}">
                    <a16:rowId xmlns:a16="http://schemas.microsoft.com/office/drawing/2014/main" val="2789749087"/>
                  </a:ext>
                </a:extLst>
              </a:tr>
              <a:tr h="411480">
                <a:tc>
                  <a:txBody>
                    <a:bodyPr/>
                    <a:lstStyle/>
                    <a:p>
                      <a:pPr algn="r" rtl="0" fontAlgn="ctr"/>
                      <a:r>
                        <a:rPr lang="en-US" sz="2400" b="1" u="none" strike="noStrike">
                          <a:effectLst/>
                          <a:latin typeface="Century Gothic" panose="020B0502020202020204" pitchFamily="34" charset="0"/>
                        </a:rPr>
                        <a:t>10:30</a:t>
                      </a:r>
                      <a:endParaRPr lang="en-US" sz="2400" b="1" i="0" u="none" strike="noStrike">
                        <a:solidFill>
                          <a:srgbClr val="000000"/>
                        </a:solidFill>
                        <a:effectLst/>
                        <a:latin typeface="Century Gothic" panose="020B0502020202020204" pitchFamily="34" charset="0"/>
                      </a:endParaRPr>
                    </a:p>
                  </a:txBody>
                  <a:tcPr marL="9525" marR="9525" marT="9525" marB="0" anchor="ctr">
                    <a:noFill/>
                  </a:tcPr>
                </a:tc>
                <a:tc>
                  <a:txBody>
                    <a:bodyPr/>
                    <a:lstStyle/>
                    <a:p>
                      <a:pPr algn="ctr" fontAlgn="b"/>
                      <a:r>
                        <a:rPr lang="en-US" sz="2400" b="1" u="none" strike="noStrike">
                          <a:effectLst/>
                          <a:latin typeface="Century Gothic" panose="020B0502020202020204" pitchFamily="34" charset="0"/>
                        </a:rPr>
                        <a:t>-</a:t>
                      </a:r>
                      <a:endParaRPr lang="en-US" sz="2400" b="1" i="0" u="none" strike="noStrike">
                        <a:solidFill>
                          <a:srgbClr val="000000"/>
                        </a:solidFill>
                        <a:effectLst/>
                        <a:latin typeface="Century Gothic" panose="020B0502020202020204" pitchFamily="34" charset="0"/>
                      </a:endParaRPr>
                    </a:p>
                  </a:txBody>
                  <a:tcPr marL="9525" marR="9525" marT="9525" marB="0" anchor="b">
                    <a:noFill/>
                  </a:tcPr>
                </a:tc>
                <a:tc>
                  <a:txBody>
                    <a:bodyPr/>
                    <a:lstStyle/>
                    <a:p>
                      <a:pPr algn="r" rtl="0" fontAlgn="ctr"/>
                      <a:r>
                        <a:rPr lang="en-US" sz="2400" b="1" u="none" strike="noStrike">
                          <a:effectLst/>
                          <a:latin typeface="Century Gothic" panose="020B0502020202020204" pitchFamily="34" charset="0"/>
                        </a:rPr>
                        <a:t>11:30</a:t>
                      </a:r>
                      <a:endParaRPr lang="en-US" sz="2400" b="1" i="0" u="none" strike="noStrike">
                        <a:solidFill>
                          <a:srgbClr val="000000"/>
                        </a:solidFill>
                        <a:effectLst/>
                        <a:latin typeface="Century Gothic" panose="020B0502020202020204" pitchFamily="34" charset="0"/>
                      </a:endParaRPr>
                    </a:p>
                  </a:txBody>
                  <a:tcPr marL="9525" marR="9525" marT="9525" marB="0" anchor="ctr">
                    <a:noFill/>
                  </a:tcPr>
                </a:tc>
                <a:tc>
                  <a:txBody>
                    <a:bodyPr/>
                    <a:lstStyle/>
                    <a:p>
                      <a:pPr marL="274320" algn="l" rtl="0" fontAlgn="ctr"/>
                      <a:r>
                        <a:rPr lang="en-US" sz="2400" b="1" u="none" strike="noStrike" dirty="0">
                          <a:effectLst/>
                          <a:latin typeface="Century Gothic" panose="020B0502020202020204" pitchFamily="34" charset="0"/>
                        </a:rPr>
                        <a:t>Spiritual Advisor Roles and Responsibilities</a:t>
                      </a:r>
                      <a:endParaRPr lang="en-US" sz="2400" b="1" i="0" u="none" strike="noStrike" dirty="0">
                        <a:solidFill>
                          <a:srgbClr val="000000"/>
                        </a:solidFill>
                        <a:effectLst/>
                        <a:latin typeface="Century Gothic" panose="020B0502020202020204" pitchFamily="34" charset="0"/>
                      </a:endParaRPr>
                    </a:p>
                  </a:txBody>
                  <a:tcPr marL="9525" marR="9525" marT="9525" marB="0" anchor="ctr">
                    <a:noFill/>
                  </a:tcPr>
                </a:tc>
                <a:extLst>
                  <a:ext uri="{0D108BD9-81ED-4DB2-BD59-A6C34878D82A}">
                    <a16:rowId xmlns:a16="http://schemas.microsoft.com/office/drawing/2014/main" val="532209900"/>
                  </a:ext>
                </a:extLst>
              </a:tr>
              <a:tr h="411480">
                <a:tc>
                  <a:txBody>
                    <a:bodyPr/>
                    <a:lstStyle/>
                    <a:p>
                      <a:pPr algn="r" rtl="0" fontAlgn="ctr"/>
                      <a:r>
                        <a:rPr lang="en-US" sz="2400" b="1" u="none" strike="noStrike">
                          <a:effectLst/>
                          <a:latin typeface="Century Gothic" panose="020B0502020202020204" pitchFamily="34" charset="0"/>
                        </a:rPr>
                        <a:t>11:30</a:t>
                      </a:r>
                      <a:endParaRPr lang="en-US" sz="2400" b="1" i="0" u="none" strike="noStrike">
                        <a:solidFill>
                          <a:srgbClr val="000000"/>
                        </a:solidFill>
                        <a:effectLst/>
                        <a:latin typeface="Century Gothic" panose="020B0502020202020204" pitchFamily="34" charset="0"/>
                      </a:endParaRPr>
                    </a:p>
                  </a:txBody>
                  <a:tcPr marL="9525" marR="9525" marT="9525" marB="0" anchor="ctr">
                    <a:noFill/>
                  </a:tcPr>
                </a:tc>
                <a:tc>
                  <a:txBody>
                    <a:bodyPr/>
                    <a:lstStyle/>
                    <a:p>
                      <a:pPr algn="ctr" fontAlgn="b"/>
                      <a:r>
                        <a:rPr lang="en-US" sz="2400" b="1" u="none" strike="noStrike" dirty="0">
                          <a:effectLst/>
                          <a:latin typeface="Century Gothic" panose="020B0502020202020204" pitchFamily="34" charset="0"/>
                        </a:rPr>
                        <a:t>-</a:t>
                      </a:r>
                      <a:endParaRPr lang="en-US" sz="2400" b="1" i="0" u="none" strike="noStrike" dirty="0">
                        <a:solidFill>
                          <a:srgbClr val="000000"/>
                        </a:solidFill>
                        <a:effectLst/>
                        <a:latin typeface="Century Gothic" panose="020B0502020202020204" pitchFamily="34" charset="0"/>
                      </a:endParaRPr>
                    </a:p>
                  </a:txBody>
                  <a:tcPr marL="9525" marR="9525" marT="9525" marB="0" anchor="b">
                    <a:noFill/>
                  </a:tcPr>
                </a:tc>
                <a:tc>
                  <a:txBody>
                    <a:bodyPr/>
                    <a:lstStyle/>
                    <a:p>
                      <a:pPr algn="r" rtl="0" fontAlgn="ctr"/>
                      <a:r>
                        <a:rPr lang="en-US" sz="2400" b="1" u="none" strike="noStrike">
                          <a:effectLst/>
                          <a:latin typeface="Century Gothic" panose="020B0502020202020204" pitchFamily="34" charset="0"/>
                        </a:rPr>
                        <a:t>12:00</a:t>
                      </a:r>
                      <a:endParaRPr lang="en-US" sz="2400" b="1" i="0" u="none" strike="noStrike">
                        <a:solidFill>
                          <a:srgbClr val="000000"/>
                        </a:solidFill>
                        <a:effectLst/>
                        <a:latin typeface="Century Gothic" panose="020B0502020202020204" pitchFamily="34" charset="0"/>
                      </a:endParaRPr>
                    </a:p>
                  </a:txBody>
                  <a:tcPr marL="9525" marR="9525" marT="9525" marB="0" anchor="ctr">
                    <a:noFill/>
                  </a:tcPr>
                </a:tc>
                <a:tc>
                  <a:txBody>
                    <a:bodyPr/>
                    <a:lstStyle/>
                    <a:p>
                      <a:pPr marL="274320" algn="l" rtl="0" fontAlgn="ctr"/>
                      <a:r>
                        <a:rPr lang="en-US" sz="2400" b="1" u="none" strike="noStrike" dirty="0">
                          <a:effectLst/>
                          <a:latin typeface="Century Gothic" panose="020B0502020202020204" pitchFamily="34" charset="0"/>
                        </a:rPr>
                        <a:t>Resources and Reflections</a:t>
                      </a:r>
                      <a:endParaRPr lang="en-US" sz="2400" b="1" i="0" u="none" strike="noStrike" dirty="0">
                        <a:solidFill>
                          <a:srgbClr val="000000"/>
                        </a:solidFill>
                        <a:effectLst/>
                        <a:latin typeface="Century Gothic" panose="020B0502020202020204" pitchFamily="34" charset="0"/>
                      </a:endParaRPr>
                    </a:p>
                  </a:txBody>
                  <a:tcPr marL="9525" marR="9525" marT="9525" marB="0" anchor="ctr">
                    <a:noFill/>
                  </a:tcPr>
                </a:tc>
                <a:extLst>
                  <a:ext uri="{0D108BD9-81ED-4DB2-BD59-A6C34878D82A}">
                    <a16:rowId xmlns:a16="http://schemas.microsoft.com/office/drawing/2014/main" val="3128352565"/>
                  </a:ext>
                </a:extLst>
              </a:tr>
              <a:tr h="411480">
                <a:tc>
                  <a:txBody>
                    <a:bodyPr/>
                    <a:lstStyle/>
                    <a:p>
                      <a:pPr algn="r" rtl="0" fontAlgn="ctr"/>
                      <a:r>
                        <a:rPr lang="en-US" sz="2400" b="1" u="none" strike="noStrike">
                          <a:effectLst/>
                          <a:latin typeface="Century Gothic" panose="020B0502020202020204" pitchFamily="34" charset="0"/>
                        </a:rPr>
                        <a:t>12:00</a:t>
                      </a:r>
                      <a:endParaRPr lang="en-US" sz="2400" b="1" i="0" u="none" strike="noStrike">
                        <a:solidFill>
                          <a:srgbClr val="000000"/>
                        </a:solidFill>
                        <a:effectLst/>
                        <a:latin typeface="Century Gothic" panose="020B0502020202020204" pitchFamily="34" charset="0"/>
                      </a:endParaRPr>
                    </a:p>
                  </a:txBody>
                  <a:tcPr marL="9525" marR="9525" marT="9525" marB="0" anchor="ctr">
                    <a:noFill/>
                  </a:tcPr>
                </a:tc>
                <a:tc>
                  <a:txBody>
                    <a:bodyPr/>
                    <a:lstStyle/>
                    <a:p>
                      <a:pPr algn="ctr" fontAlgn="b"/>
                      <a:r>
                        <a:rPr lang="en-US" sz="2400" b="1" u="none" strike="noStrike">
                          <a:effectLst/>
                          <a:latin typeface="Century Gothic" panose="020B0502020202020204" pitchFamily="34" charset="0"/>
                        </a:rPr>
                        <a:t>-</a:t>
                      </a:r>
                      <a:endParaRPr lang="en-US" sz="2400" b="1" i="0" u="none" strike="noStrike">
                        <a:solidFill>
                          <a:srgbClr val="000000"/>
                        </a:solidFill>
                        <a:effectLst/>
                        <a:latin typeface="Century Gothic" panose="020B0502020202020204" pitchFamily="34" charset="0"/>
                      </a:endParaRPr>
                    </a:p>
                  </a:txBody>
                  <a:tcPr marL="9525" marR="9525" marT="9525" marB="0" anchor="b">
                    <a:noFill/>
                  </a:tcPr>
                </a:tc>
                <a:tc>
                  <a:txBody>
                    <a:bodyPr/>
                    <a:lstStyle/>
                    <a:p>
                      <a:pPr algn="r" rtl="0" fontAlgn="ctr"/>
                      <a:r>
                        <a:rPr lang="en-US" sz="2400" b="1" u="none" strike="noStrike">
                          <a:effectLst/>
                          <a:latin typeface="Century Gothic" panose="020B0502020202020204" pitchFamily="34" charset="0"/>
                        </a:rPr>
                        <a:t>12:45</a:t>
                      </a:r>
                      <a:endParaRPr lang="en-US" sz="2400" b="1" i="0" u="none" strike="noStrike">
                        <a:solidFill>
                          <a:srgbClr val="000000"/>
                        </a:solidFill>
                        <a:effectLst/>
                        <a:latin typeface="Century Gothic" panose="020B0502020202020204" pitchFamily="34" charset="0"/>
                      </a:endParaRPr>
                    </a:p>
                  </a:txBody>
                  <a:tcPr marL="9525" marR="9525" marT="9525" marB="0" anchor="ctr">
                    <a:noFill/>
                  </a:tcPr>
                </a:tc>
                <a:tc>
                  <a:txBody>
                    <a:bodyPr/>
                    <a:lstStyle/>
                    <a:p>
                      <a:pPr marL="274320" algn="l" rtl="0" fontAlgn="ctr"/>
                      <a:r>
                        <a:rPr lang="en-US" sz="2400" b="1" u="none" strike="noStrike" dirty="0">
                          <a:effectLst/>
                          <a:latin typeface="Century Gothic" panose="020B0502020202020204" pitchFamily="34" charset="0"/>
                        </a:rPr>
                        <a:t>Lunch</a:t>
                      </a:r>
                      <a:endParaRPr lang="en-US" sz="2400" b="1" i="0" u="none" strike="noStrike" dirty="0">
                        <a:solidFill>
                          <a:srgbClr val="000000"/>
                        </a:solidFill>
                        <a:effectLst/>
                        <a:latin typeface="Century Gothic" panose="020B0502020202020204" pitchFamily="34" charset="0"/>
                      </a:endParaRPr>
                    </a:p>
                  </a:txBody>
                  <a:tcPr marL="9525" marR="9525" marT="9525" marB="0" anchor="ctr">
                    <a:noFill/>
                  </a:tcPr>
                </a:tc>
                <a:extLst>
                  <a:ext uri="{0D108BD9-81ED-4DB2-BD59-A6C34878D82A}">
                    <a16:rowId xmlns:a16="http://schemas.microsoft.com/office/drawing/2014/main" val="2315326139"/>
                  </a:ext>
                </a:extLst>
              </a:tr>
              <a:tr h="411480">
                <a:tc>
                  <a:txBody>
                    <a:bodyPr/>
                    <a:lstStyle/>
                    <a:p>
                      <a:pPr algn="r" rtl="0" fontAlgn="ctr"/>
                      <a:r>
                        <a:rPr lang="en-US" sz="2400" b="1" u="none" strike="noStrike">
                          <a:effectLst/>
                          <a:latin typeface="Century Gothic" panose="020B0502020202020204" pitchFamily="34" charset="0"/>
                        </a:rPr>
                        <a:t>12:45</a:t>
                      </a:r>
                      <a:endParaRPr lang="en-US" sz="2400" b="1" i="0" u="none" strike="noStrike">
                        <a:solidFill>
                          <a:srgbClr val="000000"/>
                        </a:solidFill>
                        <a:effectLst/>
                        <a:latin typeface="Century Gothic" panose="020B0502020202020204" pitchFamily="34" charset="0"/>
                      </a:endParaRPr>
                    </a:p>
                  </a:txBody>
                  <a:tcPr marL="9525" marR="9525" marT="9525" marB="0" anchor="ctr">
                    <a:noFill/>
                  </a:tcPr>
                </a:tc>
                <a:tc>
                  <a:txBody>
                    <a:bodyPr/>
                    <a:lstStyle/>
                    <a:p>
                      <a:pPr algn="ctr" fontAlgn="b"/>
                      <a:r>
                        <a:rPr lang="en-US" sz="2400" b="1" u="none" strike="noStrike">
                          <a:effectLst/>
                          <a:latin typeface="Century Gothic" panose="020B0502020202020204" pitchFamily="34" charset="0"/>
                        </a:rPr>
                        <a:t>-</a:t>
                      </a:r>
                      <a:endParaRPr lang="en-US" sz="2400" b="1" i="0" u="none" strike="noStrike">
                        <a:solidFill>
                          <a:srgbClr val="000000"/>
                        </a:solidFill>
                        <a:effectLst/>
                        <a:latin typeface="Century Gothic" panose="020B0502020202020204" pitchFamily="34" charset="0"/>
                      </a:endParaRPr>
                    </a:p>
                  </a:txBody>
                  <a:tcPr marL="9525" marR="9525" marT="9525" marB="0" anchor="b">
                    <a:noFill/>
                  </a:tcPr>
                </a:tc>
                <a:tc>
                  <a:txBody>
                    <a:bodyPr/>
                    <a:lstStyle/>
                    <a:p>
                      <a:pPr algn="r" rtl="0" fontAlgn="ctr"/>
                      <a:r>
                        <a:rPr lang="en-US" sz="2400" b="1" u="none" strike="noStrike">
                          <a:effectLst/>
                          <a:latin typeface="Century Gothic" panose="020B0502020202020204" pitchFamily="34" charset="0"/>
                        </a:rPr>
                        <a:t>1:45</a:t>
                      </a:r>
                      <a:endParaRPr lang="en-US" sz="2400" b="1" i="0" u="none" strike="noStrike">
                        <a:solidFill>
                          <a:srgbClr val="000000"/>
                        </a:solidFill>
                        <a:effectLst/>
                        <a:latin typeface="Century Gothic" panose="020B0502020202020204" pitchFamily="34" charset="0"/>
                      </a:endParaRPr>
                    </a:p>
                  </a:txBody>
                  <a:tcPr marL="9525" marR="9525" marT="9525" marB="0" anchor="ctr">
                    <a:noFill/>
                  </a:tcPr>
                </a:tc>
                <a:tc>
                  <a:txBody>
                    <a:bodyPr/>
                    <a:lstStyle/>
                    <a:p>
                      <a:pPr marL="274320" algn="l" rtl="0" fontAlgn="ctr"/>
                      <a:r>
                        <a:rPr lang="en-US" sz="2400" b="1" u="none" strike="noStrike" dirty="0">
                          <a:effectLst/>
                          <a:latin typeface="Century Gothic" panose="020B0502020202020204" pitchFamily="34" charset="0"/>
                        </a:rPr>
                        <a:t>Resources and Reflections</a:t>
                      </a:r>
                      <a:endParaRPr lang="en-US" sz="2400" b="1" i="0" u="none" strike="noStrike" dirty="0">
                        <a:solidFill>
                          <a:srgbClr val="000000"/>
                        </a:solidFill>
                        <a:effectLst/>
                        <a:latin typeface="Century Gothic" panose="020B0502020202020204" pitchFamily="34" charset="0"/>
                      </a:endParaRPr>
                    </a:p>
                  </a:txBody>
                  <a:tcPr marL="9525" marR="9525" marT="9525" marB="0" anchor="ctr">
                    <a:noFill/>
                  </a:tcPr>
                </a:tc>
                <a:extLst>
                  <a:ext uri="{0D108BD9-81ED-4DB2-BD59-A6C34878D82A}">
                    <a16:rowId xmlns:a16="http://schemas.microsoft.com/office/drawing/2014/main" val="2608573664"/>
                  </a:ext>
                </a:extLst>
              </a:tr>
              <a:tr h="411480">
                <a:tc>
                  <a:txBody>
                    <a:bodyPr/>
                    <a:lstStyle/>
                    <a:p>
                      <a:pPr algn="r" rtl="0" fontAlgn="ctr"/>
                      <a:r>
                        <a:rPr lang="en-US" sz="2400" b="1" u="none" strike="noStrike">
                          <a:effectLst/>
                          <a:latin typeface="Century Gothic" panose="020B0502020202020204" pitchFamily="34" charset="0"/>
                        </a:rPr>
                        <a:t>  1:45</a:t>
                      </a:r>
                      <a:endParaRPr lang="en-US" sz="2400" b="1" i="0" u="none" strike="noStrike">
                        <a:solidFill>
                          <a:srgbClr val="000000"/>
                        </a:solidFill>
                        <a:effectLst/>
                        <a:latin typeface="Century Gothic" panose="020B0502020202020204" pitchFamily="34" charset="0"/>
                      </a:endParaRPr>
                    </a:p>
                  </a:txBody>
                  <a:tcPr marL="9525" marR="9525" marT="9525" marB="0" anchor="ctr">
                    <a:noFill/>
                  </a:tcPr>
                </a:tc>
                <a:tc>
                  <a:txBody>
                    <a:bodyPr/>
                    <a:lstStyle/>
                    <a:p>
                      <a:pPr algn="ctr" fontAlgn="b"/>
                      <a:r>
                        <a:rPr lang="en-US" sz="2400" b="1" u="none" strike="noStrike">
                          <a:effectLst/>
                          <a:latin typeface="Century Gothic" panose="020B0502020202020204" pitchFamily="34" charset="0"/>
                        </a:rPr>
                        <a:t>-</a:t>
                      </a:r>
                      <a:endParaRPr lang="en-US" sz="2400" b="1" i="0" u="none" strike="noStrike">
                        <a:solidFill>
                          <a:srgbClr val="000000"/>
                        </a:solidFill>
                        <a:effectLst/>
                        <a:latin typeface="Century Gothic" panose="020B0502020202020204" pitchFamily="34" charset="0"/>
                      </a:endParaRPr>
                    </a:p>
                  </a:txBody>
                  <a:tcPr marL="9525" marR="9525" marT="9525" marB="0" anchor="b">
                    <a:noFill/>
                  </a:tcPr>
                </a:tc>
                <a:tc>
                  <a:txBody>
                    <a:bodyPr/>
                    <a:lstStyle/>
                    <a:p>
                      <a:pPr algn="r" rtl="0" fontAlgn="ctr"/>
                      <a:r>
                        <a:rPr lang="en-US" sz="2400" b="1" u="none" strike="noStrike">
                          <a:effectLst/>
                          <a:latin typeface="Century Gothic" panose="020B0502020202020204" pitchFamily="34" charset="0"/>
                        </a:rPr>
                        <a:t>2:00</a:t>
                      </a:r>
                      <a:endParaRPr lang="en-US" sz="2400" b="1" i="0" u="none" strike="noStrike">
                        <a:solidFill>
                          <a:srgbClr val="000000"/>
                        </a:solidFill>
                        <a:effectLst/>
                        <a:latin typeface="Century Gothic" panose="020B0502020202020204" pitchFamily="34" charset="0"/>
                      </a:endParaRPr>
                    </a:p>
                  </a:txBody>
                  <a:tcPr marL="9525" marR="9525" marT="9525" marB="0" anchor="ctr">
                    <a:noFill/>
                  </a:tcPr>
                </a:tc>
                <a:tc>
                  <a:txBody>
                    <a:bodyPr/>
                    <a:lstStyle/>
                    <a:p>
                      <a:pPr marL="274320" algn="l" rtl="0" fontAlgn="ctr"/>
                      <a:r>
                        <a:rPr lang="en-US" sz="2400" b="1" u="none" strike="noStrike" dirty="0">
                          <a:effectLst/>
                          <a:latin typeface="Century Gothic" panose="020B0502020202020204" pitchFamily="34" charset="0"/>
                        </a:rPr>
                        <a:t>Break</a:t>
                      </a:r>
                      <a:endParaRPr lang="en-US" sz="2400" b="1" i="0" u="none" strike="noStrike" dirty="0">
                        <a:solidFill>
                          <a:srgbClr val="000000"/>
                        </a:solidFill>
                        <a:effectLst/>
                        <a:latin typeface="Century Gothic" panose="020B0502020202020204" pitchFamily="34" charset="0"/>
                      </a:endParaRPr>
                    </a:p>
                  </a:txBody>
                  <a:tcPr marL="9525" marR="9525" marT="9525" marB="0" anchor="ctr">
                    <a:noFill/>
                  </a:tcPr>
                </a:tc>
                <a:extLst>
                  <a:ext uri="{0D108BD9-81ED-4DB2-BD59-A6C34878D82A}">
                    <a16:rowId xmlns:a16="http://schemas.microsoft.com/office/drawing/2014/main" val="3529366886"/>
                  </a:ext>
                </a:extLst>
              </a:tr>
              <a:tr h="411480">
                <a:tc>
                  <a:txBody>
                    <a:bodyPr/>
                    <a:lstStyle/>
                    <a:p>
                      <a:pPr algn="r" rtl="0" fontAlgn="ctr"/>
                      <a:r>
                        <a:rPr lang="en-US" sz="2400" b="1" u="none" strike="noStrike">
                          <a:effectLst/>
                          <a:latin typeface="Century Gothic" panose="020B0502020202020204" pitchFamily="34" charset="0"/>
                        </a:rPr>
                        <a:t>  2:00</a:t>
                      </a:r>
                      <a:endParaRPr lang="en-US" sz="2400" b="1" i="0" u="none" strike="noStrike">
                        <a:solidFill>
                          <a:srgbClr val="000000"/>
                        </a:solidFill>
                        <a:effectLst/>
                        <a:latin typeface="Century Gothic" panose="020B0502020202020204" pitchFamily="34" charset="0"/>
                      </a:endParaRPr>
                    </a:p>
                  </a:txBody>
                  <a:tcPr marL="9525" marR="9525" marT="9525" marB="0" anchor="ctr">
                    <a:noFill/>
                  </a:tcPr>
                </a:tc>
                <a:tc>
                  <a:txBody>
                    <a:bodyPr/>
                    <a:lstStyle/>
                    <a:p>
                      <a:pPr algn="ctr" fontAlgn="b"/>
                      <a:r>
                        <a:rPr lang="en-US" sz="2400" b="1" u="none" strike="noStrike">
                          <a:effectLst/>
                          <a:latin typeface="Century Gothic" panose="020B0502020202020204" pitchFamily="34" charset="0"/>
                        </a:rPr>
                        <a:t>-</a:t>
                      </a:r>
                      <a:endParaRPr lang="en-US" sz="2400" b="1" i="0" u="none" strike="noStrike">
                        <a:solidFill>
                          <a:srgbClr val="000000"/>
                        </a:solidFill>
                        <a:effectLst/>
                        <a:latin typeface="Century Gothic" panose="020B0502020202020204" pitchFamily="34" charset="0"/>
                      </a:endParaRPr>
                    </a:p>
                  </a:txBody>
                  <a:tcPr marL="9525" marR="9525" marT="9525" marB="0" anchor="b">
                    <a:noFill/>
                  </a:tcPr>
                </a:tc>
                <a:tc>
                  <a:txBody>
                    <a:bodyPr/>
                    <a:lstStyle/>
                    <a:p>
                      <a:pPr algn="r" rtl="0" fontAlgn="ctr"/>
                      <a:r>
                        <a:rPr lang="en-US" sz="2400" b="1" u="none" strike="noStrike">
                          <a:effectLst/>
                          <a:latin typeface="Century Gothic" panose="020B0502020202020204" pitchFamily="34" charset="0"/>
                        </a:rPr>
                        <a:t>2:55</a:t>
                      </a:r>
                      <a:endParaRPr lang="en-US" sz="2400" b="1" i="0" u="none" strike="noStrike">
                        <a:solidFill>
                          <a:srgbClr val="000000"/>
                        </a:solidFill>
                        <a:effectLst/>
                        <a:latin typeface="Century Gothic" panose="020B0502020202020204" pitchFamily="34" charset="0"/>
                      </a:endParaRPr>
                    </a:p>
                  </a:txBody>
                  <a:tcPr marL="9525" marR="9525" marT="9525" marB="0" anchor="ctr">
                    <a:noFill/>
                  </a:tcPr>
                </a:tc>
                <a:tc>
                  <a:txBody>
                    <a:bodyPr/>
                    <a:lstStyle/>
                    <a:p>
                      <a:pPr marL="274320" algn="l" rtl="0" fontAlgn="ctr"/>
                      <a:r>
                        <a:rPr lang="en-US" sz="2400" b="1" u="none" strike="noStrike" dirty="0">
                          <a:effectLst/>
                          <a:latin typeface="Century Gothic" panose="020B0502020202020204" pitchFamily="34" charset="0"/>
                        </a:rPr>
                        <a:t>Vincentian Discernment and Consensus</a:t>
                      </a:r>
                      <a:endParaRPr lang="en-US" sz="2400" b="1" i="0" u="none" strike="noStrike" dirty="0">
                        <a:solidFill>
                          <a:srgbClr val="000000"/>
                        </a:solidFill>
                        <a:effectLst/>
                        <a:latin typeface="Century Gothic" panose="020B0502020202020204" pitchFamily="34" charset="0"/>
                      </a:endParaRPr>
                    </a:p>
                  </a:txBody>
                  <a:tcPr marL="9525" marR="9525" marT="9525" marB="0" anchor="ctr">
                    <a:noFill/>
                  </a:tcPr>
                </a:tc>
                <a:extLst>
                  <a:ext uri="{0D108BD9-81ED-4DB2-BD59-A6C34878D82A}">
                    <a16:rowId xmlns:a16="http://schemas.microsoft.com/office/drawing/2014/main" val="2186092873"/>
                  </a:ext>
                </a:extLst>
              </a:tr>
              <a:tr h="411480">
                <a:tc>
                  <a:txBody>
                    <a:bodyPr/>
                    <a:lstStyle/>
                    <a:p>
                      <a:pPr algn="r" rtl="0" fontAlgn="ctr"/>
                      <a:r>
                        <a:rPr lang="en-US" sz="2400" b="1" u="none" strike="noStrike">
                          <a:effectLst/>
                          <a:latin typeface="Century Gothic" panose="020B0502020202020204" pitchFamily="34" charset="0"/>
                        </a:rPr>
                        <a:t>  2:55</a:t>
                      </a:r>
                      <a:endParaRPr lang="en-US" sz="2400" b="1" i="0" u="none" strike="noStrike">
                        <a:solidFill>
                          <a:srgbClr val="000000"/>
                        </a:solidFill>
                        <a:effectLst/>
                        <a:latin typeface="Century Gothic" panose="020B0502020202020204" pitchFamily="34" charset="0"/>
                      </a:endParaRPr>
                    </a:p>
                  </a:txBody>
                  <a:tcPr marL="9525" marR="9525" marT="9525" marB="0" anchor="ctr">
                    <a:noFill/>
                  </a:tcPr>
                </a:tc>
                <a:tc>
                  <a:txBody>
                    <a:bodyPr/>
                    <a:lstStyle/>
                    <a:p>
                      <a:pPr algn="ctr" fontAlgn="b"/>
                      <a:r>
                        <a:rPr lang="en-US" sz="2400" b="1" u="none" strike="noStrike">
                          <a:effectLst/>
                          <a:latin typeface="Century Gothic" panose="020B0502020202020204" pitchFamily="34" charset="0"/>
                        </a:rPr>
                        <a:t>-</a:t>
                      </a:r>
                      <a:endParaRPr lang="en-US" sz="2400" b="1" i="0" u="none" strike="noStrike">
                        <a:solidFill>
                          <a:srgbClr val="000000"/>
                        </a:solidFill>
                        <a:effectLst/>
                        <a:latin typeface="Century Gothic" panose="020B0502020202020204" pitchFamily="34" charset="0"/>
                      </a:endParaRPr>
                    </a:p>
                  </a:txBody>
                  <a:tcPr marL="9525" marR="9525" marT="9525" marB="0" anchor="b">
                    <a:noFill/>
                  </a:tcPr>
                </a:tc>
                <a:tc>
                  <a:txBody>
                    <a:bodyPr/>
                    <a:lstStyle/>
                    <a:p>
                      <a:pPr algn="r" rtl="0" fontAlgn="ctr"/>
                      <a:r>
                        <a:rPr lang="en-US" sz="2400" b="1" u="none" strike="noStrike">
                          <a:effectLst/>
                          <a:latin typeface="Century Gothic" panose="020B0502020202020204" pitchFamily="34" charset="0"/>
                        </a:rPr>
                        <a:t>3:00</a:t>
                      </a:r>
                      <a:endParaRPr lang="en-US" sz="2400" b="1" i="0" u="none" strike="noStrike">
                        <a:solidFill>
                          <a:srgbClr val="000000"/>
                        </a:solidFill>
                        <a:effectLst/>
                        <a:latin typeface="Century Gothic" panose="020B0502020202020204" pitchFamily="34" charset="0"/>
                      </a:endParaRPr>
                    </a:p>
                  </a:txBody>
                  <a:tcPr marL="9525" marR="9525" marT="9525" marB="0" anchor="ctr">
                    <a:noFill/>
                  </a:tcPr>
                </a:tc>
                <a:tc>
                  <a:txBody>
                    <a:bodyPr/>
                    <a:lstStyle/>
                    <a:p>
                      <a:pPr marL="274320" algn="l" rtl="0" fontAlgn="ctr"/>
                      <a:r>
                        <a:rPr lang="en-US" sz="2400" b="1" u="none" strike="noStrike" dirty="0">
                          <a:effectLst/>
                          <a:latin typeface="Century Gothic" panose="020B0502020202020204" pitchFamily="34" charset="0"/>
                        </a:rPr>
                        <a:t>Closing Prayer</a:t>
                      </a:r>
                      <a:endParaRPr lang="en-US" sz="2400" b="1" i="0" u="none" strike="noStrike" dirty="0">
                        <a:solidFill>
                          <a:srgbClr val="000000"/>
                        </a:solidFill>
                        <a:effectLst/>
                        <a:latin typeface="Century Gothic" panose="020B0502020202020204" pitchFamily="34" charset="0"/>
                      </a:endParaRPr>
                    </a:p>
                  </a:txBody>
                  <a:tcPr marL="9525" marR="9525" marT="9525" marB="0" anchor="ctr">
                    <a:noFill/>
                  </a:tcPr>
                </a:tc>
                <a:extLst>
                  <a:ext uri="{0D108BD9-81ED-4DB2-BD59-A6C34878D82A}">
                    <a16:rowId xmlns:a16="http://schemas.microsoft.com/office/drawing/2014/main" val="367896092"/>
                  </a:ext>
                </a:extLst>
              </a:tr>
            </a:tbl>
          </a:graphicData>
        </a:graphic>
      </p:graphicFrame>
      <p:sp>
        <p:nvSpPr>
          <p:cNvPr id="3" name="TextBox 2">
            <a:extLst>
              <a:ext uri="{FF2B5EF4-FFF2-40B4-BE49-F238E27FC236}">
                <a16:creationId xmlns:a16="http://schemas.microsoft.com/office/drawing/2014/main" id="{97E47B1E-472A-5344-981B-856AE60C2159}"/>
              </a:ext>
            </a:extLst>
          </p:cNvPr>
          <p:cNvSpPr txBox="1"/>
          <p:nvPr/>
        </p:nvSpPr>
        <p:spPr>
          <a:xfrm>
            <a:off x="3389465" y="2140773"/>
            <a:ext cx="5607169" cy="461665"/>
          </a:xfrm>
          <a:prstGeom prst="rect">
            <a:avLst/>
          </a:prstGeom>
          <a:solidFill>
            <a:schemeClr val="bg1"/>
          </a:solidFill>
        </p:spPr>
        <p:txBody>
          <a:bodyPr wrap="square" rtlCol="0">
            <a:noAutofit/>
          </a:bodyPr>
          <a:lstStyle/>
          <a:p>
            <a:pPr fontAlgn="ctr"/>
            <a:r>
              <a:rPr lang="en-US" sz="2400" b="1" dirty="0">
                <a:solidFill>
                  <a:srgbClr val="FF0000"/>
                </a:solidFill>
                <a:latin typeface="Century Gothic" panose="020B0502020202020204" pitchFamily="34" charset="0"/>
              </a:rPr>
              <a:t>What is Vincentian Formation?</a:t>
            </a:r>
          </a:p>
        </p:txBody>
      </p:sp>
      <p:sp>
        <p:nvSpPr>
          <p:cNvPr id="4" name="Rectangle 3">
            <a:extLst>
              <a:ext uri="{FF2B5EF4-FFF2-40B4-BE49-F238E27FC236}">
                <a16:creationId xmlns:a16="http://schemas.microsoft.com/office/drawing/2014/main" id="{263330AE-0B16-924A-A507-7EA9A0CEAB28}"/>
              </a:ext>
            </a:extLst>
          </p:cNvPr>
          <p:cNvSpPr/>
          <p:nvPr/>
        </p:nvSpPr>
        <p:spPr>
          <a:xfrm>
            <a:off x="3389467" y="2975648"/>
            <a:ext cx="6401111" cy="461665"/>
          </a:xfrm>
          <a:prstGeom prst="rect">
            <a:avLst/>
          </a:prstGeom>
          <a:solidFill>
            <a:schemeClr val="bg1"/>
          </a:solidFill>
        </p:spPr>
        <p:txBody>
          <a:bodyPr wrap="none">
            <a:noAutofit/>
          </a:bodyPr>
          <a:lstStyle/>
          <a:p>
            <a:r>
              <a:rPr lang="en-US" sz="2400" b="1" dirty="0">
                <a:solidFill>
                  <a:srgbClr val="FF0000"/>
                </a:solidFill>
                <a:latin typeface="Century Gothic" panose="020B0502020202020204" pitchFamily="34" charset="0"/>
              </a:rPr>
              <a:t>Spiritual Advisor Roles and Responsibilities</a:t>
            </a:r>
            <a:endParaRPr lang="en-US" sz="2400" dirty="0">
              <a:solidFill>
                <a:srgbClr val="FF0000"/>
              </a:solidFill>
            </a:endParaRPr>
          </a:p>
        </p:txBody>
      </p:sp>
      <p:sp>
        <p:nvSpPr>
          <p:cNvPr id="7" name="Rectangle 6">
            <a:extLst>
              <a:ext uri="{FF2B5EF4-FFF2-40B4-BE49-F238E27FC236}">
                <a16:creationId xmlns:a16="http://schemas.microsoft.com/office/drawing/2014/main" id="{E8BF4977-8299-EB40-B342-23FD672A33A3}"/>
              </a:ext>
            </a:extLst>
          </p:cNvPr>
          <p:cNvSpPr/>
          <p:nvPr/>
        </p:nvSpPr>
        <p:spPr>
          <a:xfrm>
            <a:off x="3389466" y="4206198"/>
            <a:ext cx="6401111" cy="461665"/>
          </a:xfrm>
          <a:prstGeom prst="rect">
            <a:avLst/>
          </a:prstGeom>
          <a:solidFill>
            <a:schemeClr val="bg1"/>
          </a:solidFill>
        </p:spPr>
        <p:txBody>
          <a:bodyPr wrap="none">
            <a:noAutofit/>
          </a:bodyPr>
          <a:lstStyle/>
          <a:p>
            <a:r>
              <a:rPr lang="en-US" sz="2400" b="1" dirty="0">
                <a:solidFill>
                  <a:srgbClr val="FF0000"/>
                </a:solidFill>
                <a:latin typeface="Century Gothic" panose="020B0502020202020204" pitchFamily="34" charset="0"/>
              </a:rPr>
              <a:t>Resources and Reflections</a:t>
            </a:r>
            <a:endParaRPr lang="en-US" sz="2400" dirty="0">
              <a:solidFill>
                <a:srgbClr val="FF0000"/>
              </a:solidFill>
            </a:endParaRPr>
          </a:p>
        </p:txBody>
      </p:sp>
      <p:sp>
        <p:nvSpPr>
          <p:cNvPr id="8" name="Rectangle 7">
            <a:extLst>
              <a:ext uri="{FF2B5EF4-FFF2-40B4-BE49-F238E27FC236}">
                <a16:creationId xmlns:a16="http://schemas.microsoft.com/office/drawing/2014/main" id="{6BDBC127-EDF3-C64E-9672-F05B211AF149}"/>
              </a:ext>
            </a:extLst>
          </p:cNvPr>
          <p:cNvSpPr/>
          <p:nvPr/>
        </p:nvSpPr>
        <p:spPr>
          <a:xfrm>
            <a:off x="3389465" y="5034507"/>
            <a:ext cx="6401111" cy="461665"/>
          </a:xfrm>
          <a:prstGeom prst="rect">
            <a:avLst/>
          </a:prstGeom>
          <a:solidFill>
            <a:schemeClr val="bg1"/>
          </a:solidFill>
        </p:spPr>
        <p:txBody>
          <a:bodyPr wrap="none">
            <a:noAutofit/>
          </a:bodyPr>
          <a:lstStyle/>
          <a:p>
            <a:r>
              <a:rPr lang="en-US" sz="2400" b="1" dirty="0">
                <a:solidFill>
                  <a:srgbClr val="FF0000"/>
                </a:solidFill>
                <a:latin typeface="Century Gothic" panose="020B0502020202020204" pitchFamily="34" charset="0"/>
              </a:rPr>
              <a:t>Vincentian Discernment and Consensus</a:t>
            </a:r>
            <a:endParaRPr lang="en-US" sz="2400" dirty="0">
              <a:solidFill>
                <a:srgbClr val="FF0000"/>
              </a:solidFill>
            </a:endParaRPr>
          </a:p>
        </p:txBody>
      </p:sp>
    </p:spTree>
    <p:extLst>
      <p:ext uri="{BB962C8B-B14F-4D97-AF65-F5344CB8AC3E}">
        <p14:creationId xmlns:p14="http://schemas.microsoft.com/office/powerpoint/2010/main" val="184835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6D196-5E3E-5244-9D07-D9D256BFA4C0}"/>
              </a:ext>
            </a:extLst>
          </p:cNvPr>
          <p:cNvSpPr>
            <a:spLocks noGrp="1"/>
          </p:cNvSpPr>
          <p:nvPr>
            <p:ph type="title"/>
          </p:nvPr>
        </p:nvSpPr>
        <p:spPr/>
        <p:txBody>
          <a:bodyPr/>
          <a:lstStyle/>
          <a:p>
            <a:r>
              <a:rPr lang="en-US" dirty="0"/>
              <a:t>What Is Vincentian Formation?</a:t>
            </a:r>
          </a:p>
        </p:txBody>
      </p:sp>
      <p:sp>
        <p:nvSpPr>
          <p:cNvPr id="3" name="Text Placeholder 2">
            <a:extLst>
              <a:ext uri="{FF2B5EF4-FFF2-40B4-BE49-F238E27FC236}">
                <a16:creationId xmlns:a16="http://schemas.microsoft.com/office/drawing/2014/main" id="{85925033-B0E1-1F45-AAF6-4789875C648A}"/>
              </a:ext>
            </a:extLst>
          </p:cNvPr>
          <p:cNvSpPr>
            <a:spLocks noGrp="1"/>
          </p:cNvSpPr>
          <p:nvPr>
            <p:ph type="body" idx="1"/>
          </p:nvPr>
        </p:nvSpPr>
        <p:spPr/>
        <p:txBody>
          <a:bodyPr/>
          <a:lstStyle/>
          <a:p>
            <a:r>
              <a:rPr lang="en-US" dirty="0"/>
              <a:t>A Lifelong Process of Becoming</a:t>
            </a:r>
          </a:p>
        </p:txBody>
      </p:sp>
    </p:spTree>
    <p:extLst>
      <p:ext uri="{BB962C8B-B14F-4D97-AF65-F5344CB8AC3E}">
        <p14:creationId xmlns:p14="http://schemas.microsoft.com/office/powerpoint/2010/main" val="4283371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22A72E5-7FFC-FD4B-9719-EDF9029FD54F}"/>
              </a:ext>
            </a:extLst>
          </p:cNvPr>
          <p:cNvSpPr>
            <a:spLocks noGrp="1"/>
          </p:cNvSpPr>
          <p:nvPr>
            <p:ph type="title"/>
          </p:nvPr>
        </p:nvSpPr>
        <p:spPr/>
        <p:txBody>
          <a:bodyPr/>
          <a:lstStyle/>
          <a:p>
            <a:r>
              <a:rPr lang="en-US" dirty="0"/>
              <a:t>A Foundation Document</a:t>
            </a:r>
          </a:p>
        </p:txBody>
      </p:sp>
      <p:pic>
        <p:nvPicPr>
          <p:cNvPr id="6" name="Picture 5">
            <a:extLst>
              <a:ext uri="{FF2B5EF4-FFF2-40B4-BE49-F238E27FC236}">
                <a16:creationId xmlns:a16="http://schemas.microsoft.com/office/drawing/2014/main" id="{15905D34-5ECF-8140-9A6C-8A962DF2E5DE}"/>
              </a:ext>
            </a:extLst>
          </p:cNvPr>
          <p:cNvPicPr>
            <a:picLocks noChangeAspect="1"/>
          </p:cNvPicPr>
          <p:nvPr/>
        </p:nvPicPr>
        <p:blipFill>
          <a:blip r:embed="rId3"/>
          <a:stretch>
            <a:fillRect/>
          </a:stretch>
        </p:blipFill>
        <p:spPr>
          <a:xfrm>
            <a:off x="4301536" y="1429886"/>
            <a:ext cx="3588927" cy="464865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6696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Dimensions of Formation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0563" y="2085948"/>
            <a:ext cx="2268389" cy="195791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3858" y="3141311"/>
            <a:ext cx="2259577" cy="196596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8627" y="4180387"/>
            <a:ext cx="2268127" cy="195681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8018" y="3126641"/>
            <a:ext cx="2264025" cy="196596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5924" y="2102147"/>
            <a:ext cx="2265918" cy="1947672"/>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6014" y="1036750"/>
            <a:ext cx="2294637" cy="1956816"/>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91510" y="4179927"/>
            <a:ext cx="2276500" cy="1947672"/>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4980" y="3148597"/>
            <a:ext cx="2267075" cy="1935929"/>
          </a:xfrm>
          <a:prstGeom prst="rect">
            <a:avLst/>
          </a:prstGeom>
        </p:spPr>
      </p:pic>
    </p:spTree>
    <p:extLst>
      <p:ext uri="{BB962C8B-B14F-4D97-AF65-F5344CB8AC3E}">
        <p14:creationId xmlns:p14="http://schemas.microsoft.com/office/powerpoint/2010/main" val="35913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b="1235"/>
          <a:stretch/>
        </p:blipFill>
        <p:spPr>
          <a:xfrm>
            <a:off x="711199" y="2043290"/>
            <a:ext cx="11232445" cy="4176888"/>
          </a:xfrm>
          <a:prstGeom prst="rect">
            <a:avLst/>
          </a:prstGeom>
          <a:effectLst>
            <a:softEdge rad="0"/>
          </a:effectLst>
        </p:spPr>
      </p:pic>
      <p:pic>
        <p:nvPicPr>
          <p:cNvPr id="3" name="Picture 2"/>
          <p:cNvPicPr>
            <a:picLocks noChangeAspect="1"/>
          </p:cNvPicPr>
          <p:nvPr/>
        </p:nvPicPr>
        <p:blipFill>
          <a:blip r:embed="rId5"/>
          <a:stretch>
            <a:fillRect/>
          </a:stretch>
        </p:blipFill>
        <p:spPr>
          <a:xfrm>
            <a:off x="5809216" y="1137657"/>
            <a:ext cx="1036409" cy="1036409"/>
          </a:xfrm>
          <a:prstGeom prst="rect">
            <a:avLst/>
          </a:prstGeom>
        </p:spPr>
      </p:pic>
      <p:sp>
        <p:nvSpPr>
          <p:cNvPr id="4" name="Title 3"/>
          <p:cNvSpPr>
            <a:spLocks noGrp="1"/>
          </p:cNvSpPr>
          <p:nvPr>
            <p:ph type="title"/>
          </p:nvPr>
        </p:nvSpPr>
        <p:spPr/>
        <p:txBody>
          <a:bodyPr/>
          <a:lstStyle/>
          <a:p>
            <a:r>
              <a:rPr lang="en-US" dirty="0"/>
              <a:t>Our Vocation is Our Formation</a:t>
            </a:r>
          </a:p>
        </p:txBody>
      </p:sp>
    </p:spTree>
    <p:extLst>
      <p:ext uri="{BB962C8B-B14F-4D97-AF65-F5344CB8AC3E}">
        <p14:creationId xmlns:p14="http://schemas.microsoft.com/office/powerpoint/2010/main" val="426177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0"/>
                                        <p:tgtEl>
                                          <p:spTgt spid="2"/>
                                        </p:tgtEl>
                                      </p:cBhvr>
                                    </p:animEffect>
                                  </p:childTnLst>
                                </p:cTn>
                              </p:par>
                              <p:par>
                                <p:cTn id="8" presetID="10" presetClass="entr" presetSubtype="0" fill="hold" nodeType="withEffect">
                                  <p:stCondLst>
                                    <p:cond delay="5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a:t>“</a:t>
            </a:r>
            <a:r>
              <a:rPr lang="en-US" err="1"/>
              <a:t>Tu</a:t>
            </a:r>
            <a:r>
              <a:rPr lang="en-US"/>
              <a:t> </a:t>
            </a:r>
            <a:r>
              <a:rPr lang="en-US" err="1"/>
              <a:t>es</a:t>
            </a:r>
            <a:r>
              <a:rPr lang="en-US"/>
              <a:t> Dominus et Deus meus”</a:t>
            </a:r>
          </a:p>
        </p:txBody>
      </p:sp>
      <p:sp>
        <p:nvSpPr>
          <p:cNvPr id="11" name="Rectangle 10"/>
          <p:cNvSpPr/>
          <p:nvPr/>
        </p:nvSpPr>
        <p:spPr>
          <a:xfrm>
            <a:off x="1769413" y="5259122"/>
            <a:ext cx="8582991" cy="707886"/>
          </a:xfrm>
          <a:prstGeom prst="rect">
            <a:avLst/>
          </a:prstGeom>
        </p:spPr>
        <p:txBody>
          <a:bodyPr wrap="none">
            <a:spAutoFit/>
          </a:bodyPr>
          <a:lstStyle/>
          <a:p>
            <a:r>
              <a:rPr lang="en-US" sz="4000"/>
              <a:t>To Serve Christ and to Share His Burdens</a:t>
            </a:r>
          </a:p>
        </p:txBody>
      </p:sp>
      <p:pic>
        <p:nvPicPr>
          <p:cNvPr id="12" name="Picture 11">
            <a:extLst>
              <a:ext uri="{FF2B5EF4-FFF2-40B4-BE49-F238E27FC236}">
                <a16:creationId xmlns:a16="http://schemas.microsoft.com/office/drawing/2014/main" id="{02B7B5F3-3383-B749-AE8A-288512D027D6}"/>
              </a:ext>
            </a:extLst>
          </p:cNvPr>
          <p:cNvPicPr>
            <a:picLocks noChangeAspect="1"/>
          </p:cNvPicPr>
          <p:nvPr/>
        </p:nvPicPr>
        <p:blipFill>
          <a:blip r:embed="rId3"/>
          <a:stretch>
            <a:fillRect/>
          </a:stretch>
        </p:blipFill>
        <p:spPr>
          <a:xfrm>
            <a:off x="717550" y="1362275"/>
            <a:ext cx="10756900" cy="4064000"/>
          </a:xfrm>
          <a:prstGeom prst="rect">
            <a:avLst/>
          </a:prstGeom>
        </p:spPr>
      </p:pic>
    </p:spTree>
    <p:extLst>
      <p:ext uri="{BB962C8B-B14F-4D97-AF65-F5344CB8AC3E}">
        <p14:creationId xmlns:p14="http://schemas.microsoft.com/office/powerpoint/2010/main" val="271424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National Assembly" id="{CEA4DDE6-42A5-A141-8C7E-90B218B65A10}" vid="{B41FDD93-BE5B-A24B-9D06-639FD69ED4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2992</TotalTime>
  <Words>3200</Words>
  <Application>Microsoft Office PowerPoint</Application>
  <PresentationFormat>Widescreen</PresentationFormat>
  <Paragraphs>374</Paragraphs>
  <Slides>29</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Century Gothic</vt:lpstr>
      <vt:lpstr>Helvetica Neue</vt:lpstr>
      <vt:lpstr>Wingdings</vt:lpstr>
      <vt:lpstr>Wingdings 2</vt:lpstr>
      <vt:lpstr>Office Theme</vt:lpstr>
      <vt:lpstr>Training Our Spiritual Advisors New Formation Resources</vt:lpstr>
      <vt:lpstr>Opening Prayer</vt:lpstr>
      <vt:lpstr>Training Answers These Questions</vt:lpstr>
      <vt:lpstr> Spiritual Advisor Training Agenda </vt:lpstr>
      <vt:lpstr>What Is Vincentian Formation?</vt:lpstr>
      <vt:lpstr>A Foundation Document</vt:lpstr>
      <vt:lpstr>Dimensions of Formation</vt:lpstr>
      <vt:lpstr>Our Vocation is Our Formation</vt:lpstr>
      <vt:lpstr>“Tu es Dominus et Deus meus”</vt:lpstr>
      <vt:lpstr>Roles and Responsibilities</vt:lpstr>
      <vt:lpstr>The Rule</vt:lpstr>
      <vt:lpstr>Responsibilities</vt:lpstr>
      <vt:lpstr>Planning</vt:lpstr>
      <vt:lpstr>PowerPoint Presentation</vt:lpstr>
      <vt:lpstr>Reflection</vt:lpstr>
      <vt:lpstr>Resources and Reflections</vt:lpstr>
      <vt:lpstr>The Spiritual Advisor Handbook</vt:lpstr>
      <vt:lpstr>Member Discernment</vt:lpstr>
      <vt:lpstr>Spiritual Reflection</vt:lpstr>
      <vt:lpstr>Spiritual Reflection</vt:lpstr>
      <vt:lpstr>Vincentian Discernment &amp; Consensus</vt:lpstr>
      <vt:lpstr>What is Discernment?</vt:lpstr>
      <vt:lpstr>Decision-making</vt:lpstr>
      <vt:lpstr>What is Consensus Anyway?</vt:lpstr>
      <vt:lpstr>Voting vs. Consensus</vt:lpstr>
      <vt:lpstr>Consensus Synthesizes Group Wisdom</vt:lpstr>
      <vt:lpstr>Consensus Synthesizes Group Wisdom</vt:lpstr>
      <vt:lpstr>Spiritual Consensus</vt:lpstr>
      <vt:lpstr>Closing Prayer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Our Spiritual Advisors</dc:title>
  <dc:creator>Tim Williams</dc:creator>
  <cp:lastModifiedBy>james davis</cp:lastModifiedBy>
  <cp:revision>29</cp:revision>
  <cp:lastPrinted>2019-08-23T00:37:29Z</cp:lastPrinted>
  <dcterms:created xsi:type="dcterms:W3CDTF">2019-08-20T22:50:31Z</dcterms:created>
  <dcterms:modified xsi:type="dcterms:W3CDTF">2019-08-23T12:55:01Z</dcterms:modified>
</cp:coreProperties>
</file>