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34"/>
  </p:notesMasterIdLst>
  <p:sldIdLst>
    <p:sldId id="256" r:id="rId2"/>
    <p:sldId id="257" r:id="rId3"/>
    <p:sldId id="258" r:id="rId4"/>
    <p:sldId id="284" r:id="rId5"/>
    <p:sldId id="259" r:id="rId6"/>
    <p:sldId id="260" r:id="rId7"/>
    <p:sldId id="283" r:id="rId8"/>
    <p:sldId id="262" r:id="rId9"/>
    <p:sldId id="263" r:id="rId10"/>
    <p:sldId id="264" r:id="rId11"/>
    <p:sldId id="265" r:id="rId12"/>
    <p:sldId id="266" r:id="rId13"/>
    <p:sldId id="268" r:id="rId14"/>
    <p:sldId id="269" r:id="rId15"/>
    <p:sldId id="270" r:id="rId16"/>
    <p:sldId id="271" r:id="rId17"/>
    <p:sldId id="273" r:id="rId18"/>
    <p:sldId id="279" r:id="rId19"/>
    <p:sldId id="280" r:id="rId20"/>
    <p:sldId id="274" r:id="rId21"/>
    <p:sldId id="275" r:id="rId22"/>
    <p:sldId id="285" r:id="rId23"/>
    <p:sldId id="276" r:id="rId24"/>
    <p:sldId id="277" r:id="rId25"/>
    <p:sldId id="278" r:id="rId26"/>
    <p:sldId id="286" r:id="rId27"/>
    <p:sldId id="287" r:id="rId28"/>
    <p:sldId id="289" r:id="rId29"/>
    <p:sldId id="290" r:id="rId30"/>
    <p:sldId id="292" r:id="rId31"/>
    <p:sldId id="281" r:id="rId32"/>
    <p:sldId id="282" r:id="rId33"/>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58281" autoAdjust="0"/>
  </p:normalViewPr>
  <p:slideViewPr>
    <p:cSldViewPr>
      <p:cViewPr varScale="1">
        <p:scale>
          <a:sx n="51" d="100"/>
          <a:sy n="51" d="100"/>
        </p:scale>
        <p:origin x="1992" y="66"/>
      </p:cViewPr>
      <p:guideLst>
        <p:guide orient="horz" pos="2880"/>
        <p:guide pos="2160"/>
      </p:guideLst>
    </p:cSldViewPr>
  </p:slideViewPr>
  <p:outlineViewPr>
    <p:cViewPr>
      <p:scale>
        <a:sx n="33" d="100"/>
        <a:sy n="33" d="100"/>
      </p:scale>
      <p:origin x="0" y="-5798"/>
    </p:cViewPr>
    <p:sldLst>
      <p:sld r:id="rId1" collapse="1"/>
    </p:sldLst>
  </p:outlineViewPr>
  <p:notesTextViewPr>
    <p:cViewPr>
      <p:scale>
        <a:sx n="100" d="100"/>
        <a:sy n="100" d="100"/>
      </p:scale>
      <p:origin x="0" y="0"/>
    </p:cViewPr>
  </p:notesTextViewPr>
  <p:sorterViewPr>
    <p:cViewPr>
      <p:scale>
        <a:sx n="100" d="100"/>
        <a:sy n="100" d="100"/>
      </p:scale>
      <p:origin x="0" y="-508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363" cy="470895"/>
          </a:xfrm>
          <a:prstGeom prst="rect">
            <a:avLst/>
          </a:prstGeom>
        </p:spPr>
        <p:txBody>
          <a:bodyPr vert="horz" lIns="94184" tIns="47092" rIns="94184" bIns="47092" rtlCol="0"/>
          <a:lstStyle>
            <a:lvl1pPr algn="l">
              <a:defRPr sz="1200"/>
            </a:lvl1pPr>
          </a:lstStyle>
          <a:p>
            <a:endParaRPr lang="en-US"/>
          </a:p>
        </p:txBody>
      </p:sp>
      <p:sp>
        <p:nvSpPr>
          <p:cNvPr id="3" name="Date Placeholder 2"/>
          <p:cNvSpPr>
            <a:spLocks noGrp="1"/>
          </p:cNvSpPr>
          <p:nvPr>
            <p:ph type="dt" idx="1"/>
          </p:nvPr>
        </p:nvSpPr>
        <p:spPr>
          <a:xfrm>
            <a:off x="4021297" y="1"/>
            <a:ext cx="3076363" cy="470895"/>
          </a:xfrm>
          <a:prstGeom prst="rect">
            <a:avLst/>
          </a:prstGeom>
        </p:spPr>
        <p:txBody>
          <a:bodyPr vert="horz" lIns="94184" tIns="47092" rIns="94184" bIns="47092" rtlCol="0"/>
          <a:lstStyle>
            <a:lvl1pPr algn="r">
              <a:defRPr sz="1200"/>
            </a:lvl1pPr>
          </a:lstStyle>
          <a:p>
            <a:fld id="{BF1CFC4D-5B1B-4407-9D2C-10CE964B4CB0}" type="datetimeFigureOut">
              <a:rPr lang="en-US" smtClean="0"/>
              <a:t>12/5/2022</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84" tIns="47092" rIns="94184" bIns="47092" rtlCol="0" anchor="ctr"/>
          <a:lstStyle/>
          <a:p>
            <a:endParaRPr lang="en-US"/>
          </a:p>
        </p:txBody>
      </p:sp>
      <p:sp>
        <p:nvSpPr>
          <p:cNvPr id="5" name="Notes Placeholder 4"/>
          <p:cNvSpPr>
            <a:spLocks noGrp="1"/>
          </p:cNvSpPr>
          <p:nvPr>
            <p:ph type="body" sz="quarter" idx="3"/>
          </p:nvPr>
        </p:nvSpPr>
        <p:spPr>
          <a:xfrm>
            <a:off x="709930" y="4516680"/>
            <a:ext cx="5679440" cy="3695461"/>
          </a:xfrm>
          <a:prstGeom prst="rect">
            <a:avLst/>
          </a:prstGeom>
        </p:spPr>
        <p:txBody>
          <a:bodyPr vert="horz" lIns="94184" tIns="47092" rIns="94184" bIns="470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4409"/>
            <a:ext cx="3076363" cy="470894"/>
          </a:xfrm>
          <a:prstGeom prst="rect">
            <a:avLst/>
          </a:prstGeom>
        </p:spPr>
        <p:txBody>
          <a:bodyPr vert="horz" lIns="94184" tIns="47092" rIns="94184" bIns="47092" rtlCol="0" anchor="b"/>
          <a:lstStyle>
            <a:lvl1pPr algn="l">
              <a:defRPr sz="1200"/>
            </a:lvl1pPr>
          </a:lstStyle>
          <a:p>
            <a:endParaRPr lang="en-US"/>
          </a:p>
        </p:txBody>
      </p:sp>
      <p:sp>
        <p:nvSpPr>
          <p:cNvPr id="7" name="Slide Number Placeholder 6"/>
          <p:cNvSpPr>
            <a:spLocks noGrp="1"/>
          </p:cNvSpPr>
          <p:nvPr>
            <p:ph type="sldNum" sz="quarter" idx="5"/>
          </p:nvPr>
        </p:nvSpPr>
        <p:spPr>
          <a:xfrm>
            <a:off x="4021297" y="8914409"/>
            <a:ext cx="3076363" cy="470894"/>
          </a:xfrm>
          <a:prstGeom prst="rect">
            <a:avLst/>
          </a:prstGeom>
        </p:spPr>
        <p:txBody>
          <a:bodyPr vert="horz" lIns="94184" tIns="47092" rIns="94184" bIns="47092" rtlCol="0" anchor="b"/>
          <a:lstStyle>
            <a:lvl1pPr algn="r">
              <a:defRPr sz="1200"/>
            </a:lvl1pPr>
          </a:lstStyle>
          <a:p>
            <a:fld id="{EE6AE1A5-C19A-4802-85E9-CD32D0F4EAF8}" type="slidenum">
              <a:rPr lang="en-US" smtClean="0"/>
              <a:t>‹#›</a:t>
            </a:fld>
            <a:endParaRPr lang="en-US"/>
          </a:p>
        </p:txBody>
      </p:sp>
    </p:spTree>
    <p:extLst>
      <p:ext uri="{BB962C8B-B14F-4D97-AF65-F5344CB8AC3E}">
        <p14:creationId xmlns:p14="http://schemas.microsoft.com/office/powerpoint/2010/main" val="3438187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and Spiritual Advisor share the important roles of leading a Conference. Today, we will share a number of elements that define what they are and what it may mean to taking on the calling. We often differentiate Volunteers for Vincentians in that Vincentians are called to the vocation. </a:t>
            </a:r>
          </a:p>
        </p:txBody>
      </p:sp>
      <p:sp>
        <p:nvSpPr>
          <p:cNvPr id="4" name="Slide Number Placeholder 3"/>
          <p:cNvSpPr>
            <a:spLocks noGrp="1"/>
          </p:cNvSpPr>
          <p:nvPr>
            <p:ph type="sldNum" sz="quarter" idx="5"/>
          </p:nvPr>
        </p:nvSpPr>
        <p:spPr/>
        <p:txBody>
          <a:bodyPr/>
          <a:lstStyle/>
          <a:p>
            <a:fld id="{EE6AE1A5-C19A-4802-85E9-CD32D0F4EAF8}" type="slidenum">
              <a:rPr lang="en-US" smtClean="0"/>
              <a:t>1</a:t>
            </a:fld>
            <a:endParaRPr lang="en-US"/>
          </a:p>
        </p:txBody>
      </p:sp>
    </p:spTree>
    <p:extLst>
      <p:ext uri="{BB962C8B-B14F-4D97-AF65-F5344CB8AC3E}">
        <p14:creationId xmlns:p14="http://schemas.microsoft.com/office/powerpoint/2010/main" val="270868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E1A5-C19A-4802-85E9-CD32D0F4EAF8}" type="slidenum">
              <a:rPr lang="en-US" smtClean="0"/>
              <a:t>10</a:t>
            </a:fld>
            <a:endParaRPr lang="en-US"/>
          </a:p>
        </p:txBody>
      </p:sp>
    </p:spTree>
    <p:extLst>
      <p:ext uri="{BB962C8B-B14F-4D97-AF65-F5344CB8AC3E}">
        <p14:creationId xmlns:p14="http://schemas.microsoft.com/office/powerpoint/2010/main" val="253338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Instill Mission, Values and Essential elements in Vincentians. Continuous journey to learn and improve, develop other leaders</a:t>
            </a:r>
          </a:p>
          <a:p>
            <a:endParaRPr lang="en-US" dirty="0"/>
          </a:p>
          <a:p>
            <a:r>
              <a:rPr lang="en-US" dirty="0"/>
              <a:t>2. Look for needs, discuss opportunities, develop plans</a:t>
            </a:r>
          </a:p>
          <a:p>
            <a:endParaRPr lang="en-US" dirty="0"/>
          </a:p>
          <a:p>
            <a:r>
              <a:rPr lang="en-US" dirty="0"/>
              <a:t>3. Officers build the community of faith charity and action</a:t>
            </a:r>
          </a:p>
          <a:p>
            <a:endParaRPr lang="en-US" dirty="0"/>
          </a:p>
          <a:p>
            <a:r>
              <a:rPr lang="en-US" dirty="0"/>
              <a:t>4. SA is the important link “trained” to support all the needs of the Conference</a:t>
            </a:r>
          </a:p>
          <a:p>
            <a:endParaRPr lang="en-US" dirty="0"/>
          </a:p>
          <a:p>
            <a:r>
              <a:rPr lang="en-US" dirty="0"/>
              <a:t>5. Recruit every year to supplement and replace current Vincentians. Consider culture, gender and age.</a:t>
            </a:r>
          </a:p>
          <a:p>
            <a:endParaRPr lang="en-US" dirty="0"/>
          </a:p>
        </p:txBody>
      </p:sp>
      <p:sp>
        <p:nvSpPr>
          <p:cNvPr id="4" name="Slide Number Placeholder 3"/>
          <p:cNvSpPr>
            <a:spLocks noGrp="1"/>
          </p:cNvSpPr>
          <p:nvPr>
            <p:ph type="sldNum" sz="quarter" idx="5"/>
          </p:nvPr>
        </p:nvSpPr>
        <p:spPr/>
        <p:txBody>
          <a:bodyPr/>
          <a:lstStyle/>
          <a:p>
            <a:fld id="{EE6AE1A5-C19A-4802-85E9-CD32D0F4EAF8}" type="slidenum">
              <a:rPr lang="en-US" smtClean="0"/>
              <a:t>11</a:t>
            </a:fld>
            <a:endParaRPr lang="en-US"/>
          </a:p>
        </p:txBody>
      </p:sp>
    </p:spTree>
    <p:extLst>
      <p:ext uri="{BB962C8B-B14F-4D97-AF65-F5344CB8AC3E}">
        <p14:creationId xmlns:p14="http://schemas.microsoft.com/office/powerpoint/2010/main" val="15189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in the ownership of the same 5 goals, working with the President. </a:t>
            </a:r>
          </a:p>
          <a:p>
            <a:endParaRPr lang="en-US" dirty="0"/>
          </a:p>
          <a:p>
            <a:r>
              <a:rPr lang="en-US" dirty="0"/>
              <a:t>1. Instill Mission, Values and Essential elements in Vincentians. Continuous journey to learn and improve, develop other leaders</a:t>
            </a:r>
          </a:p>
          <a:p>
            <a:endParaRPr lang="en-US" dirty="0"/>
          </a:p>
          <a:p>
            <a:r>
              <a:rPr lang="en-US" dirty="0"/>
              <a:t>2. Look for needs, discuss opportunities, develop plans</a:t>
            </a:r>
          </a:p>
          <a:p>
            <a:endParaRPr lang="en-US" dirty="0"/>
          </a:p>
          <a:p>
            <a:r>
              <a:rPr lang="en-US" dirty="0"/>
              <a:t>3. Officers build the community of faith charity and action</a:t>
            </a:r>
          </a:p>
          <a:p>
            <a:endParaRPr lang="en-US" dirty="0"/>
          </a:p>
          <a:p>
            <a:r>
              <a:rPr lang="en-US" dirty="0"/>
              <a:t>4. SA is the important link “trained” to support all the needs of the Conference</a:t>
            </a:r>
          </a:p>
          <a:p>
            <a:endParaRPr lang="en-US" dirty="0"/>
          </a:p>
          <a:p>
            <a:r>
              <a:rPr lang="en-US" dirty="0"/>
              <a:t>5. Recruit every year to supplement and replace current Vincentians. Consider culture, gender and age.</a:t>
            </a:r>
          </a:p>
          <a:p>
            <a:endParaRPr lang="en-US" dirty="0"/>
          </a:p>
        </p:txBody>
      </p:sp>
      <p:sp>
        <p:nvSpPr>
          <p:cNvPr id="4" name="Slide Number Placeholder 3"/>
          <p:cNvSpPr>
            <a:spLocks noGrp="1"/>
          </p:cNvSpPr>
          <p:nvPr>
            <p:ph type="sldNum" sz="quarter" idx="5"/>
          </p:nvPr>
        </p:nvSpPr>
        <p:spPr/>
        <p:txBody>
          <a:bodyPr/>
          <a:lstStyle/>
          <a:p>
            <a:fld id="{EE6AE1A5-C19A-4802-85E9-CD32D0F4EAF8}" type="slidenum">
              <a:rPr lang="en-US" smtClean="0"/>
              <a:t>12</a:t>
            </a:fld>
            <a:endParaRPr lang="en-US"/>
          </a:p>
        </p:txBody>
      </p:sp>
    </p:spTree>
    <p:extLst>
      <p:ext uri="{BB962C8B-B14F-4D97-AF65-F5344CB8AC3E}">
        <p14:creationId xmlns:p14="http://schemas.microsoft.com/office/powerpoint/2010/main" val="776609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Conference for three main elements: Spirituality, Friendship and Service</a:t>
            </a:r>
          </a:p>
          <a:p>
            <a:endParaRPr lang="en-US" dirty="0"/>
          </a:p>
          <a:p>
            <a:r>
              <a:rPr lang="en-US" dirty="0"/>
              <a:t>Support the Vincentians – not often directing</a:t>
            </a:r>
          </a:p>
          <a:p>
            <a:endParaRPr lang="en-US" dirty="0"/>
          </a:p>
          <a:p>
            <a:r>
              <a:rPr lang="en-US" dirty="0"/>
              <a:t>Person to person often with home visits</a:t>
            </a:r>
          </a:p>
          <a:p>
            <a:endParaRPr lang="en-US" dirty="0"/>
          </a:p>
          <a:p>
            <a:r>
              <a:rPr lang="en-US" dirty="0"/>
              <a:t>Determine the needs and resources</a:t>
            </a:r>
          </a:p>
          <a:p>
            <a:endParaRPr lang="en-US" dirty="0"/>
          </a:p>
          <a:p>
            <a:r>
              <a:rPr lang="en-US" dirty="0"/>
              <a:t>Recruit the membership that meets the needs!</a:t>
            </a:r>
          </a:p>
        </p:txBody>
      </p:sp>
      <p:sp>
        <p:nvSpPr>
          <p:cNvPr id="4" name="Slide Number Placeholder 3"/>
          <p:cNvSpPr>
            <a:spLocks noGrp="1"/>
          </p:cNvSpPr>
          <p:nvPr>
            <p:ph type="sldNum" sz="quarter" idx="5"/>
          </p:nvPr>
        </p:nvSpPr>
        <p:spPr/>
        <p:txBody>
          <a:bodyPr/>
          <a:lstStyle/>
          <a:p>
            <a:fld id="{EE6AE1A5-C19A-4802-85E9-CD32D0F4EAF8}" type="slidenum">
              <a:rPr lang="en-US" smtClean="0"/>
              <a:t>13</a:t>
            </a:fld>
            <a:endParaRPr lang="en-US"/>
          </a:p>
        </p:txBody>
      </p:sp>
    </p:spTree>
    <p:extLst>
      <p:ext uri="{BB962C8B-B14F-4D97-AF65-F5344CB8AC3E}">
        <p14:creationId xmlns:p14="http://schemas.microsoft.com/office/powerpoint/2010/main" val="161295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 to maintain, replace and to fill needs. Language, culture, charism, age</a:t>
            </a:r>
          </a:p>
          <a:p>
            <a:endParaRPr lang="en-US" dirty="0"/>
          </a:p>
          <a:p>
            <a:r>
              <a:rPr lang="en-US" dirty="0"/>
              <a:t>Volunteers encouraged to be Associates and Vincentians</a:t>
            </a:r>
          </a:p>
          <a:p>
            <a:endParaRPr lang="en-US" dirty="0"/>
          </a:p>
          <a:p>
            <a:r>
              <a:rPr lang="en-US" dirty="0"/>
              <a:t>Why at least twice month? Relationships and spiritual growth need regular meetings.  With demographic of some Conferences, travel and family obligations if two Vincentian miss one meeting each of monthly meetings, they may not see each other for three months.</a:t>
            </a:r>
          </a:p>
          <a:p>
            <a:endParaRPr lang="en-US" dirty="0"/>
          </a:p>
          <a:p>
            <a:r>
              <a:rPr lang="en-US" dirty="0"/>
              <a:t>Plan events that Conference to enjoy time together.  </a:t>
            </a:r>
          </a:p>
        </p:txBody>
      </p:sp>
      <p:sp>
        <p:nvSpPr>
          <p:cNvPr id="4" name="Slide Number Placeholder 3"/>
          <p:cNvSpPr>
            <a:spLocks noGrp="1"/>
          </p:cNvSpPr>
          <p:nvPr>
            <p:ph type="sldNum" sz="quarter" idx="5"/>
          </p:nvPr>
        </p:nvSpPr>
        <p:spPr/>
        <p:txBody>
          <a:bodyPr/>
          <a:lstStyle/>
          <a:p>
            <a:fld id="{EE6AE1A5-C19A-4802-85E9-CD32D0F4EAF8}" type="slidenum">
              <a:rPr lang="en-US" smtClean="0"/>
              <a:t>14</a:t>
            </a:fld>
            <a:endParaRPr lang="en-US"/>
          </a:p>
        </p:txBody>
      </p:sp>
    </p:spTree>
    <p:extLst>
      <p:ext uri="{BB962C8B-B14F-4D97-AF65-F5344CB8AC3E}">
        <p14:creationId xmlns:p14="http://schemas.microsoft.com/office/powerpoint/2010/main" val="3247350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Parish funding, 5</a:t>
            </a:r>
            <a:r>
              <a:rPr lang="en-US" baseline="30000" dirty="0"/>
              <a:t>th</a:t>
            </a:r>
            <a:r>
              <a:rPr lang="en-US" dirty="0"/>
              <a:t> Sundays, fundraisers, Grant opportunities (District Council and National Council) </a:t>
            </a:r>
          </a:p>
          <a:p>
            <a:endParaRPr lang="en-US" dirty="0"/>
          </a:p>
          <a:p>
            <a:r>
              <a:rPr lang="en-US" dirty="0"/>
              <a:t>Advocate for your neighbors – individual needs, show them how. </a:t>
            </a:r>
          </a:p>
          <a:p>
            <a:endParaRPr lang="en-US" dirty="0"/>
          </a:p>
          <a:p>
            <a:r>
              <a:rPr lang="en-US" dirty="0"/>
              <a:t>Use special works to address community needs identified in visits and relationships with our neighbors in need. </a:t>
            </a:r>
          </a:p>
        </p:txBody>
      </p:sp>
      <p:sp>
        <p:nvSpPr>
          <p:cNvPr id="4" name="Slide Number Placeholder 3"/>
          <p:cNvSpPr>
            <a:spLocks noGrp="1"/>
          </p:cNvSpPr>
          <p:nvPr>
            <p:ph type="sldNum" sz="quarter" idx="5"/>
          </p:nvPr>
        </p:nvSpPr>
        <p:spPr/>
        <p:txBody>
          <a:bodyPr/>
          <a:lstStyle/>
          <a:p>
            <a:fld id="{EE6AE1A5-C19A-4802-85E9-CD32D0F4EAF8}" type="slidenum">
              <a:rPr lang="en-US" smtClean="0"/>
              <a:t>15</a:t>
            </a:fld>
            <a:endParaRPr lang="en-US"/>
          </a:p>
        </p:txBody>
      </p:sp>
    </p:spTree>
    <p:extLst>
      <p:ext uri="{BB962C8B-B14F-4D97-AF65-F5344CB8AC3E}">
        <p14:creationId xmlns:p14="http://schemas.microsoft.com/office/powerpoint/2010/main" val="3482023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intentionally by planning and design. Lookback and improve! Develop your own Conference traditions</a:t>
            </a:r>
          </a:p>
          <a:p>
            <a:endParaRPr lang="en-US" dirty="0"/>
          </a:p>
          <a:p>
            <a:r>
              <a:rPr lang="en-US" dirty="0"/>
              <a:t>You want your members to look forward to attending meetings.</a:t>
            </a:r>
          </a:p>
        </p:txBody>
      </p:sp>
      <p:sp>
        <p:nvSpPr>
          <p:cNvPr id="4" name="Slide Number Placeholder 3"/>
          <p:cNvSpPr>
            <a:spLocks noGrp="1"/>
          </p:cNvSpPr>
          <p:nvPr>
            <p:ph type="sldNum" sz="quarter" idx="5"/>
          </p:nvPr>
        </p:nvSpPr>
        <p:spPr/>
        <p:txBody>
          <a:bodyPr/>
          <a:lstStyle/>
          <a:p>
            <a:fld id="{EE6AE1A5-C19A-4802-85E9-CD32D0F4EAF8}" type="slidenum">
              <a:rPr lang="en-US" smtClean="0"/>
              <a:t>16</a:t>
            </a:fld>
            <a:endParaRPr lang="en-US"/>
          </a:p>
        </p:txBody>
      </p:sp>
    </p:spTree>
    <p:extLst>
      <p:ext uri="{BB962C8B-B14F-4D97-AF65-F5344CB8AC3E}">
        <p14:creationId xmlns:p14="http://schemas.microsoft.com/office/powerpoint/2010/main" val="1406113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forward to meetings</a:t>
            </a:r>
          </a:p>
          <a:p>
            <a:endParaRPr lang="en-US" dirty="0"/>
          </a:p>
          <a:p>
            <a:r>
              <a:rPr lang="en-US" dirty="0"/>
              <a:t>Keep Spiritual focus, friendship and improving services as part of the meeting</a:t>
            </a:r>
          </a:p>
          <a:p>
            <a:endParaRPr lang="en-US" dirty="0"/>
          </a:p>
          <a:p>
            <a:r>
              <a:rPr lang="en-US" dirty="0"/>
              <a:t>Do welfare checks on missing members</a:t>
            </a:r>
          </a:p>
          <a:p>
            <a:endParaRPr lang="en-US" dirty="0"/>
          </a:p>
          <a:p>
            <a:r>
              <a:rPr lang="en-US" dirty="0"/>
              <a:t>Parking lot items are captured for future agenda items or for actions items. </a:t>
            </a:r>
          </a:p>
          <a:p>
            <a:endParaRPr lang="en-US" dirty="0"/>
          </a:p>
          <a:p>
            <a:r>
              <a:rPr lang="en-US" dirty="0"/>
              <a:t>Meeting minutes are best soon after meetings and emphasize the agreements and actions, not so much on options considered.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voting except for elections</a:t>
            </a:r>
          </a:p>
          <a:p>
            <a:r>
              <a:rPr lang="en-US" dirty="0"/>
              <a:t> </a:t>
            </a:r>
          </a:p>
        </p:txBody>
      </p:sp>
      <p:sp>
        <p:nvSpPr>
          <p:cNvPr id="4" name="Slide Number Placeholder 3"/>
          <p:cNvSpPr>
            <a:spLocks noGrp="1"/>
          </p:cNvSpPr>
          <p:nvPr>
            <p:ph type="sldNum" sz="quarter" idx="5"/>
          </p:nvPr>
        </p:nvSpPr>
        <p:spPr/>
        <p:txBody>
          <a:bodyPr/>
          <a:lstStyle/>
          <a:p>
            <a:fld id="{EE6AE1A5-C19A-4802-85E9-CD32D0F4EAF8}" type="slidenum">
              <a:rPr lang="en-US" smtClean="0"/>
              <a:t>17</a:t>
            </a:fld>
            <a:endParaRPr lang="en-US"/>
          </a:p>
        </p:txBody>
      </p:sp>
    </p:spTree>
    <p:extLst>
      <p:ext uri="{BB962C8B-B14F-4D97-AF65-F5344CB8AC3E}">
        <p14:creationId xmlns:p14="http://schemas.microsoft.com/office/powerpoint/2010/main" val="297141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commitment to consensus.</a:t>
            </a:r>
          </a:p>
          <a:p>
            <a:endParaRPr lang="en-US" dirty="0"/>
          </a:p>
          <a:p>
            <a:r>
              <a:rPr lang="en-US" dirty="0"/>
              <a:t>Ask for a commitment from the Conference</a:t>
            </a:r>
          </a:p>
          <a:p>
            <a:endParaRPr lang="en-US" dirty="0"/>
          </a:p>
          <a:p>
            <a:r>
              <a:rPr lang="en-US" dirty="0"/>
              <a:t>Be proactive and take time when needed.</a:t>
            </a:r>
          </a:p>
          <a:p>
            <a:endParaRPr lang="en-US" dirty="0"/>
          </a:p>
          <a:p>
            <a:r>
              <a:rPr lang="en-US" dirty="0"/>
              <a:t>When a vote is taken there are winners and losers. We don’t want anyone to lose.</a:t>
            </a:r>
          </a:p>
          <a:p>
            <a:endParaRPr lang="en-US" dirty="0"/>
          </a:p>
          <a:p>
            <a:r>
              <a:rPr lang="en-US" dirty="0"/>
              <a:t>With practice, teams become good at working toward and reaching Consensus.  </a:t>
            </a:r>
          </a:p>
          <a:p>
            <a:endParaRPr lang="en-US" dirty="0"/>
          </a:p>
          <a:p>
            <a:r>
              <a:rPr lang="en-US" dirty="0"/>
              <a:t>“What would it take for you to support this idea?”</a:t>
            </a:r>
          </a:p>
          <a:p>
            <a:endParaRPr lang="en-US" dirty="0"/>
          </a:p>
        </p:txBody>
      </p:sp>
      <p:sp>
        <p:nvSpPr>
          <p:cNvPr id="4" name="Slide Number Placeholder 3"/>
          <p:cNvSpPr>
            <a:spLocks noGrp="1"/>
          </p:cNvSpPr>
          <p:nvPr>
            <p:ph type="sldNum" sz="quarter" idx="5"/>
          </p:nvPr>
        </p:nvSpPr>
        <p:spPr/>
        <p:txBody>
          <a:bodyPr/>
          <a:lstStyle/>
          <a:p>
            <a:fld id="{EE6AE1A5-C19A-4802-85E9-CD32D0F4EAF8}" type="slidenum">
              <a:rPr lang="en-US" smtClean="0"/>
              <a:t>18</a:t>
            </a:fld>
            <a:endParaRPr lang="en-US"/>
          </a:p>
        </p:txBody>
      </p:sp>
    </p:spTree>
    <p:extLst>
      <p:ext uri="{BB962C8B-B14F-4D97-AF65-F5344CB8AC3E}">
        <p14:creationId xmlns:p14="http://schemas.microsoft.com/office/powerpoint/2010/main" val="122892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E1A5-C19A-4802-85E9-CD32D0F4EAF8}" type="slidenum">
              <a:rPr lang="en-US" smtClean="0"/>
              <a:t>19</a:t>
            </a:fld>
            <a:endParaRPr lang="en-US"/>
          </a:p>
        </p:txBody>
      </p:sp>
    </p:spTree>
    <p:extLst>
      <p:ext uri="{BB962C8B-B14F-4D97-AF65-F5344CB8AC3E}">
        <p14:creationId xmlns:p14="http://schemas.microsoft.com/office/powerpoint/2010/main" val="409834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SVdP is not an service agency. We hold the core of what we do to distinguish ourselves from “agencies” and other ministries. </a:t>
            </a:r>
          </a:p>
          <a:p>
            <a:endParaRPr lang="en-US" dirty="0"/>
          </a:p>
          <a:p>
            <a:r>
              <a:rPr lang="en-US" dirty="0"/>
              <a:t>Servant leadership is shared by Pres and SA with Spiritual Growth being the number one priority. </a:t>
            </a:r>
          </a:p>
          <a:p>
            <a:endParaRPr lang="en-US" dirty="0"/>
          </a:p>
          <a:p>
            <a:r>
              <a:rPr lang="en-US" dirty="0"/>
              <a:t>We will  present and discuss: Conference, Vincentians, and decision making the WHAT, HOW and WHY</a:t>
            </a:r>
          </a:p>
        </p:txBody>
      </p:sp>
      <p:sp>
        <p:nvSpPr>
          <p:cNvPr id="4" name="Slide Number Placeholder 3"/>
          <p:cNvSpPr>
            <a:spLocks noGrp="1"/>
          </p:cNvSpPr>
          <p:nvPr>
            <p:ph type="sldNum" sz="quarter" idx="5"/>
          </p:nvPr>
        </p:nvSpPr>
        <p:spPr/>
        <p:txBody>
          <a:bodyPr/>
          <a:lstStyle/>
          <a:p>
            <a:fld id="{EE6AE1A5-C19A-4802-85E9-CD32D0F4EAF8}" type="slidenum">
              <a:rPr lang="en-US" smtClean="0"/>
              <a:t>2</a:t>
            </a:fld>
            <a:endParaRPr lang="en-US"/>
          </a:p>
        </p:txBody>
      </p:sp>
    </p:spTree>
    <p:extLst>
      <p:ext uri="{BB962C8B-B14F-4D97-AF65-F5344CB8AC3E}">
        <p14:creationId xmlns:p14="http://schemas.microsoft.com/office/powerpoint/2010/main" val="2995339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Election Committee is assigned months before the term of the President ends. Emphasis on committee with responsibility for recruiting. </a:t>
            </a:r>
          </a:p>
          <a:p>
            <a:endParaRPr lang="en-US" dirty="0"/>
          </a:p>
          <a:p>
            <a:r>
              <a:rPr lang="en-US" dirty="0"/>
              <a:t>Although voting should be limited, Active not Associate members votes are include.</a:t>
            </a:r>
          </a:p>
          <a:p>
            <a:endParaRPr lang="en-US" dirty="0"/>
          </a:p>
          <a:p>
            <a:r>
              <a:rPr lang="en-US" dirty="0"/>
              <a:t>    </a:t>
            </a:r>
          </a:p>
        </p:txBody>
      </p:sp>
      <p:sp>
        <p:nvSpPr>
          <p:cNvPr id="4" name="Slide Number Placeholder 3"/>
          <p:cNvSpPr>
            <a:spLocks noGrp="1"/>
          </p:cNvSpPr>
          <p:nvPr>
            <p:ph type="sldNum" sz="quarter" idx="5"/>
          </p:nvPr>
        </p:nvSpPr>
        <p:spPr/>
        <p:txBody>
          <a:bodyPr/>
          <a:lstStyle/>
          <a:p>
            <a:fld id="{EE6AE1A5-C19A-4802-85E9-CD32D0F4EAF8}" type="slidenum">
              <a:rPr lang="en-US" smtClean="0"/>
              <a:t>20</a:t>
            </a:fld>
            <a:endParaRPr lang="en-US"/>
          </a:p>
        </p:txBody>
      </p:sp>
    </p:spTree>
    <p:extLst>
      <p:ext uri="{BB962C8B-B14F-4D97-AF65-F5344CB8AC3E}">
        <p14:creationId xmlns:p14="http://schemas.microsoft.com/office/powerpoint/2010/main" val="112377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E1A5-C19A-4802-85E9-CD32D0F4EAF8}" type="slidenum">
              <a:rPr lang="en-US" smtClean="0"/>
              <a:t>21</a:t>
            </a:fld>
            <a:endParaRPr lang="en-US"/>
          </a:p>
        </p:txBody>
      </p:sp>
    </p:spTree>
    <p:extLst>
      <p:ext uri="{BB962C8B-B14F-4D97-AF65-F5344CB8AC3E}">
        <p14:creationId xmlns:p14="http://schemas.microsoft.com/office/powerpoint/2010/main" val="805913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Spiritual Advisor</a:t>
            </a:r>
          </a:p>
          <a:p>
            <a:r>
              <a:rPr lang="en-US" dirty="0"/>
              <a:t>Formation Leader</a:t>
            </a:r>
          </a:p>
          <a:p>
            <a:r>
              <a:rPr lang="en-US" dirty="0"/>
              <a:t>Voice of the Poor</a:t>
            </a:r>
          </a:p>
        </p:txBody>
      </p:sp>
      <p:sp>
        <p:nvSpPr>
          <p:cNvPr id="4" name="Slide Number Placeholder 3"/>
          <p:cNvSpPr>
            <a:spLocks noGrp="1"/>
          </p:cNvSpPr>
          <p:nvPr>
            <p:ph type="sldNum" sz="quarter" idx="5"/>
          </p:nvPr>
        </p:nvSpPr>
        <p:spPr/>
        <p:txBody>
          <a:bodyPr/>
          <a:lstStyle/>
          <a:p>
            <a:fld id="{EE6AE1A5-C19A-4802-85E9-CD32D0F4EAF8}" type="slidenum">
              <a:rPr lang="en-US" smtClean="0"/>
              <a:t>22</a:t>
            </a:fld>
            <a:endParaRPr lang="en-US"/>
          </a:p>
        </p:txBody>
      </p:sp>
    </p:spTree>
    <p:extLst>
      <p:ext uri="{BB962C8B-B14F-4D97-AF65-F5344CB8AC3E}">
        <p14:creationId xmlns:p14="http://schemas.microsoft.com/office/powerpoint/2010/main" val="1026544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E1A5-C19A-4802-85E9-CD32D0F4EAF8}" type="slidenum">
              <a:rPr lang="en-US" smtClean="0"/>
              <a:t>23</a:t>
            </a:fld>
            <a:endParaRPr lang="en-US"/>
          </a:p>
        </p:txBody>
      </p:sp>
    </p:spTree>
    <p:extLst>
      <p:ext uri="{BB962C8B-B14F-4D97-AF65-F5344CB8AC3E}">
        <p14:creationId xmlns:p14="http://schemas.microsoft.com/office/powerpoint/2010/main" val="50525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everyone to be a leader in what they do for our Conference</a:t>
            </a:r>
          </a:p>
          <a:p>
            <a:endParaRPr lang="en-US" dirty="0"/>
          </a:p>
          <a:p>
            <a:r>
              <a:rPr lang="en-US" dirty="0"/>
              <a:t>These attributes are good for all members</a:t>
            </a:r>
          </a:p>
          <a:p>
            <a:endParaRPr lang="en-US" dirty="0"/>
          </a:p>
          <a:p>
            <a:r>
              <a:rPr lang="en-US" dirty="0"/>
              <a:t>Expressing strategies and identifying tactics can be valuable and complex and require considerable thought – what is worth it?</a:t>
            </a:r>
          </a:p>
          <a:p>
            <a:endParaRPr lang="en-US" dirty="0"/>
          </a:p>
          <a:p>
            <a:r>
              <a:rPr lang="en-US" dirty="0"/>
              <a:t>Financial Acumen can be learned – must be presented so more can comprehend. </a:t>
            </a:r>
          </a:p>
        </p:txBody>
      </p:sp>
      <p:sp>
        <p:nvSpPr>
          <p:cNvPr id="4" name="Slide Number Placeholder 3"/>
          <p:cNvSpPr>
            <a:spLocks noGrp="1"/>
          </p:cNvSpPr>
          <p:nvPr>
            <p:ph type="sldNum" sz="quarter" idx="5"/>
          </p:nvPr>
        </p:nvSpPr>
        <p:spPr/>
        <p:txBody>
          <a:bodyPr/>
          <a:lstStyle/>
          <a:p>
            <a:fld id="{EE6AE1A5-C19A-4802-85E9-CD32D0F4EAF8}" type="slidenum">
              <a:rPr lang="en-US" smtClean="0"/>
              <a:t>24</a:t>
            </a:fld>
            <a:endParaRPr lang="en-US"/>
          </a:p>
        </p:txBody>
      </p:sp>
    </p:spTree>
    <p:extLst>
      <p:ext uri="{BB962C8B-B14F-4D97-AF65-F5344CB8AC3E}">
        <p14:creationId xmlns:p14="http://schemas.microsoft.com/office/powerpoint/2010/main" val="1285267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Big</a:t>
            </a:r>
          </a:p>
          <a:p>
            <a:endParaRPr lang="en-US" dirty="0"/>
          </a:p>
          <a:p>
            <a:r>
              <a:rPr lang="en-US" dirty="0"/>
              <a:t>Limit the crisis's – address when needed</a:t>
            </a:r>
          </a:p>
          <a:p>
            <a:endParaRPr lang="en-US" dirty="0"/>
          </a:p>
          <a:p>
            <a:r>
              <a:rPr lang="en-US" dirty="0"/>
              <a:t>Address people needs – we are person to person with each other and those we serve</a:t>
            </a:r>
          </a:p>
          <a:p>
            <a:endParaRPr lang="en-US" dirty="0"/>
          </a:p>
          <a:p>
            <a:r>
              <a:rPr lang="en-US" dirty="0"/>
              <a:t>Identify and knock down barriers</a:t>
            </a:r>
          </a:p>
          <a:p>
            <a:endParaRPr lang="en-US" dirty="0"/>
          </a:p>
          <a:p>
            <a:r>
              <a:rPr lang="en-US" dirty="0"/>
              <a:t>Success – be clear on the purpose and outcomes – recognize and celebrate successes</a:t>
            </a:r>
          </a:p>
        </p:txBody>
      </p:sp>
      <p:sp>
        <p:nvSpPr>
          <p:cNvPr id="4" name="Slide Number Placeholder 3"/>
          <p:cNvSpPr>
            <a:spLocks noGrp="1"/>
          </p:cNvSpPr>
          <p:nvPr>
            <p:ph type="sldNum" sz="quarter" idx="5"/>
          </p:nvPr>
        </p:nvSpPr>
        <p:spPr/>
        <p:txBody>
          <a:bodyPr/>
          <a:lstStyle/>
          <a:p>
            <a:fld id="{EE6AE1A5-C19A-4802-85E9-CD32D0F4EAF8}" type="slidenum">
              <a:rPr lang="en-US" smtClean="0"/>
              <a:t>25</a:t>
            </a:fld>
            <a:endParaRPr lang="en-US"/>
          </a:p>
        </p:txBody>
      </p:sp>
    </p:spTree>
    <p:extLst>
      <p:ext uri="{BB962C8B-B14F-4D97-AF65-F5344CB8AC3E}">
        <p14:creationId xmlns:p14="http://schemas.microsoft.com/office/powerpoint/2010/main" val="2520608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6AE1A5-C19A-4802-85E9-CD32D0F4EAF8}" type="slidenum">
              <a:rPr lang="en-US" smtClean="0"/>
              <a:t>26</a:t>
            </a:fld>
            <a:endParaRPr lang="en-US"/>
          </a:p>
        </p:txBody>
      </p:sp>
    </p:spTree>
    <p:extLst>
      <p:ext uri="{BB962C8B-B14F-4D97-AF65-F5344CB8AC3E}">
        <p14:creationId xmlns:p14="http://schemas.microsoft.com/office/powerpoint/2010/main" val="330571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E1A5-C19A-4802-85E9-CD32D0F4EAF8}" type="slidenum">
              <a:rPr lang="en-US" smtClean="0"/>
              <a:t>27</a:t>
            </a:fld>
            <a:endParaRPr lang="en-US"/>
          </a:p>
        </p:txBody>
      </p:sp>
    </p:spTree>
    <p:extLst>
      <p:ext uri="{BB962C8B-B14F-4D97-AF65-F5344CB8AC3E}">
        <p14:creationId xmlns:p14="http://schemas.microsoft.com/office/powerpoint/2010/main" val="1876465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E1A5-C19A-4802-85E9-CD32D0F4EAF8}" type="slidenum">
              <a:rPr lang="en-US" smtClean="0"/>
              <a:t>28</a:t>
            </a:fld>
            <a:endParaRPr lang="en-US"/>
          </a:p>
        </p:txBody>
      </p:sp>
    </p:spTree>
    <p:extLst>
      <p:ext uri="{BB962C8B-B14F-4D97-AF65-F5344CB8AC3E}">
        <p14:creationId xmlns:p14="http://schemas.microsoft.com/office/powerpoint/2010/main" val="3858531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E1A5-C19A-4802-85E9-CD32D0F4EAF8}" type="slidenum">
              <a:rPr lang="en-US" smtClean="0"/>
              <a:t>29</a:t>
            </a:fld>
            <a:endParaRPr lang="en-US"/>
          </a:p>
        </p:txBody>
      </p:sp>
    </p:spTree>
    <p:extLst>
      <p:ext uri="{BB962C8B-B14F-4D97-AF65-F5344CB8AC3E}">
        <p14:creationId xmlns:p14="http://schemas.microsoft.com/office/powerpoint/2010/main" val="327976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revised to one sentence that is the essence of SVdP. </a:t>
            </a:r>
          </a:p>
          <a:p>
            <a:endParaRPr lang="en-US" dirty="0"/>
          </a:p>
          <a:p>
            <a:r>
              <a:rPr lang="en-US" dirty="0"/>
              <a:t>Friends</a:t>
            </a:r>
          </a:p>
          <a:p>
            <a:r>
              <a:rPr lang="en-US" dirty="0"/>
              <a:t>Gospel values</a:t>
            </a:r>
          </a:p>
          <a:p>
            <a:r>
              <a:rPr lang="en-US" dirty="0"/>
              <a:t>Holiness</a:t>
            </a:r>
          </a:p>
          <a:p>
            <a:r>
              <a:rPr lang="en-US" dirty="0"/>
              <a:t>Personal relationships</a:t>
            </a:r>
          </a:p>
          <a:p>
            <a:r>
              <a:rPr lang="en-US" dirty="0"/>
              <a:t>Service </a:t>
            </a:r>
          </a:p>
        </p:txBody>
      </p:sp>
      <p:sp>
        <p:nvSpPr>
          <p:cNvPr id="4" name="Slide Number Placeholder 3"/>
          <p:cNvSpPr>
            <a:spLocks noGrp="1"/>
          </p:cNvSpPr>
          <p:nvPr>
            <p:ph type="sldNum" sz="quarter" idx="5"/>
          </p:nvPr>
        </p:nvSpPr>
        <p:spPr/>
        <p:txBody>
          <a:bodyPr/>
          <a:lstStyle/>
          <a:p>
            <a:fld id="{EE6AE1A5-C19A-4802-85E9-CD32D0F4EAF8}" type="slidenum">
              <a:rPr lang="en-US" smtClean="0"/>
              <a:t>3</a:t>
            </a:fld>
            <a:endParaRPr lang="en-US"/>
          </a:p>
        </p:txBody>
      </p:sp>
    </p:spTree>
    <p:extLst>
      <p:ext uri="{BB962C8B-B14F-4D97-AF65-F5344CB8AC3E}">
        <p14:creationId xmlns:p14="http://schemas.microsoft.com/office/powerpoint/2010/main" val="233997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E1A5-C19A-4802-85E9-CD32D0F4EAF8}" type="slidenum">
              <a:rPr lang="en-US" smtClean="0"/>
              <a:t>30</a:t>
            </a:fld>
            <a:endParaRPr lang="en-US"/>
          </a:p>
        </p:txBody>
      </p:sp>
    </p:spTree>
    <p:extLst>
      <p:ext uri="{BB962C8B-B14F-4D97-AF65-F5344CB8AC3E}">
        <p14:creationId xmlns:p14="http://schemas.microsoft.com/office/powerpoint/2010/main" val="3190359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E1A5-C19A-4802-85E9-CD32D0F4EAF8}" type="slidenum">
              <a:rPr lang="en-US" smtClean="0"/>
              <a:t>31</a:t>
            </a:fld>
            <a:endParaRPr lang="en-US"/>
          </a:p>
        </p:txBody>
      </p:sp>
    </p:spTree>
    <p:extLst>
      <p:ext uri="{BB962C8B-B14F-4D97-AF65-F5344CB8AC3E}">
        <p14:creationId xmlns:p14="http://schemas.microsoft.com/office/powerpoint/2010/main" val="2337575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E1A5-C19A-4802-85E9-CD32D0F4EAF8}" type="slidenum">
              <a:rPr lang="en-US" smtClean="0"/>
              <a:t>32</a:t>
            </a:fld>
            <a:endParaRPr lang="en-US"/>
          </a:p>
        </p:txBody>
      </p:sp>
    </p:spTree>
    <p:extLst>
      <p:ext uri="{BB962C8B-B14F-4D97-AF65-F5344CB8AC3E}">
        <p14:creationId xmlns:p14="http://schemas.microsoft.com/office/powerpoint/2010/main" val="67502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 Spiritually</a:t>
            </a:r>
          </a:p>
          <a:p>
            <a:r>
              <a:rPr lang="en-US" dirty="0"/>
              <a:t>Person to Person</a:t>
            </a:r>
          </a:p>
          <a:p>
            <a:r>
              <a:rPr lang="en-US" dirty="0"/>
              <a:t>Tradition </a:t>
            </a:r>
          </a:p>
          <a:p>
            <a:r>
              <a:rPr lang="en-US" dirty="0"/>
              <a:t>Family of God</a:t>
            </a:r>
          </a:p>
          <a:p>
            <a:r>
              <a:rPr lang="en-US" dirty="0"/>
              <a:t>Ideally diverse</a:t>
            </a:r>
          </a:p>
          <a:p>
            <a:r>
              <a:rPr lang="en-US" dirty="0"/>
              <a:t>United</a:t>
            </a:r>
          </a:p>
          <a:p>
            <a:r>
              <a:rPr lang="en-US" dirty="0"/>
              <a:t>Poverty, Humility and Sharing</a:t>
            </a:r>
          </a:p>
          <a:p>
            <a:r>
              <a:rPr lang="en-US" dirty="0"/>
              <a:t>Prayer, reflection and support</a:t>
            </a:r>
          </a:p>
          <a:p>
            <a:r>
              <a:rPr lang="en-US" dirty="0"/>
              <a:t>God’s Love</a:t>
            </a:r>
          </a:p>
          <a:p>
            <a:r>
              <a:rPr lang="en-US" dirty="0"/>
              <a:t>Charity AND justice</a:t>
            </a:r>
          </a:p>
          <a:p>
            <a:r>
              <a:rPr lang="en-US" dirty="0"/>
              <a:t>Collaboration</a:t>
            </a:r>
          </a:p>
          <a:p>
            <a:r>
              <a:rPr lang="en-US" dirty="0"/>
              <a:t>Serve All</a:t>
            </a:r>
          </a:p>
          <a:p>
            <a:r>
              <a:rPr lang="en-US" dirty="0"/>
              <a:t>See Christ in others</a:t>
            </a:r>
          </a:p>
          <a:p>
            <a:r>
              <a:rPr lang="en-US" dirty="0"/>
              <a:t>NOT an agency, but a ministry</a:t>
            </a:r>
          </a:p>
          <a:p>
            <a:endParaRPr lang="en-US" dirty="0"/>
          </a:p>
        </p:txBody>
      </p:sp>
      <p:sp>
        <p:nvSpPr>
          <p:cNvPr id="4" name="Slide Number Placeholder 3"/>
          <p:cNvSpPr>
            <a:spLocks noGrp="1"/>
          </p:cNvSpPr>
          <p:nvPr>
            <p:ph type="sldNum" sz="quarter" idx="5"/>
          </p:nvPr>
        </p:nvSpPr>
        <p:spPr/>
        <p:txBody>
          <a:bodyPr/>
          <a:lstStyle/>
          <a:p>
            <a:fld id="{EE6AE1A5-C19A-4802-85E9-CD32D0F4EAF8}" type="slidenum">
              <a:rPr lang="en-US" smtClean="0"/>
              <a:t>4</a:t>
            </a:fld>
            <a:endParaRPr lang="en-US"/>
          </a:p>
        </p:txBody>
      </p:sp>
    </p:spTree>
    <p:extLst>
      <p:ext uri="{BB962C8B-B14F-4D97-AF65-F5344CB8AC3E}">
        <p14:creationId xmlns:p14="http://schemas.microsoft.com/office/powerpoint/2010/main" val="114286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Holiness of Life – Growth in intimacy with Jesus is a life-long process. Prayer is essential, personal and communal. </a:t>
            </a:r>
          </a:p>
          <a:p>
            <a:endParaRPr lang="en-US" dirty="0"/>
          </a:p>
          <a:p>
            <a:r>
              <a:rPr lang="en-US" dirty="0"/>
              <a:t>Service to the Poor – Recognizing the dignity of the human person, the preferential option for the poor and ID of Jesus with the poor. </a:t>
            </a:r>
          </a:p>
          <a:p>
            <a:endParaRPr lang="en-US" dirty="0"/>
          </a:p>
          <a:p>
            <a:r>
              <a:rPr lang="en-US" dirty="0"/>
              <a:t>Humility – Virtue both personal and corporate. Poverty in spirit is primary Beatitude.</a:t>
            </a:r>
          </a:p>
          <a:p>
            <a:endParaRPr lang="en-US" dirty="0"/>
          </a:p>
          <a:p>
            <a:r>
              <a:rPr lang="en-US" dirty="0"/>
              <a:t>Simplicity – Virtue – Jesus is the Evangelizer and Servant of the Poor. Devine Providence</a:t>
            </a:r>
          </a:p>
          <a:p>
            <a:endParaRPr lang="en-US" dirty="0"/>
          </a:p>
          <a:p>
            <a:r>
              <a:rPr lang="en-US" dirty="0"/>
              <a:t>Charity – Charity and Justice – current needs and future sustainability. Within SVdP and outside. Solidarity!</a:t>
            </a:r>
          </a:p>
          <a:p>
            <a:endParaRPr lang="en-US" dirty="0"/>
          </a:p>
          <a:p>
            <a:r>
              <a:rPr lang="en-US" dirty="0"/>
              <a:t>Community of Faith – Friendship and faith in our community</a:t>
            </a:r>
          </a:p>
          <a:p>
            <a:endParaRPr lang="en-US" dirty="0"/>
          </a:p>
          <a:p>
            <a:endParaRPr lang="en-US" dirty="0"/>
          </a:p>
        </p:txBody>
      </p:sp>
      <p:sp>
        <p:nvSpPr>
          <p:cNvPr id="4" name="Slide Number Placeholder 3"/>
          <p:cNvSpPr>
            <a:spLocks noGrp="1"/>
          </p:cNvSpPr>
          <p:nvPr>
            <p:ph type="sldNum" sz="quarter" idx="5"/>
          </p:nvPr>
        </p:nvSpPr>
        <p:spPr/>
        <p:txBody>
          <a:bodyPr/>
          <a:lstStyle/>
          <a:p>
            <a:fld id="{EE6AE1A5-C19A-4802-85E9-CD32D0F4EAF8}" type="slidenum">
              <a:rPr lang="en-US" smtClean="0"/>
              <a:t>5</a:t>
            </a:fld>
            <a:endParaRPr lang="en-US"/>
          </a:p>
        </p:txBody>
      </p:sp>
    </p:spTree>
    <p:extLst>
      <p:ext uri="{BB962C8B-B14F-4D97-AF65-F5344CB8AC3E}">
        <p14:creationId xmlns:p14="http://schemas.microsoft.com/office/powerpoint/2010/main" val="215438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 – Attend DC meetings, share ideas and concerns, serve no longer than two consecutive three years</a:t>
            </a:r>
          </a:p>
          <a:p>
            <a:endParaRPr lang="en-US" dirty="0"/>
          </a:p>
          <a:p>
            <a:r>
              <a:rPr lang="en-US" dirty="0"/>
              <a:t>Comprehension – Understand the Rule and its applications, understand the essential structure, operations and functions, life and spiritual legacy of founders</a:t>
            </a:r>
          </a:p>
          <a:p>
            <a:endParaRPr lang="en-US" dirty="0"/>
          </a:p>
          <a:p>
            <a:r>
              <a:rPr lang="en-US" dirty="0"/>
              <a:t>Communication – share issues, decisions and policies, express through appropriate channels, remain informed on local, district, regional and national, listen!</a:t>
            </a:r>
          </a:p>
          <a:p>
            <a:endParaRPr lang="en-US" dirty="0"/>
          </a:p>
          <a:p>
            <a:r>
              <a:rPr lang="en-US" dirty="0"/>
              <a:t>Cultivation – develop members through OO, Reflections, Serving in Hope, Retreats, etc. Partner with and encourage Spiritual Advisor(s), encourage Active, Associate and Financial members, implement strategies for improvement</a:t>
            </a:r>
          </a:p>
          <a:p>
            <a:endParaRPr lang="en-US" dirty="0"/>
          </a:p>
          <a:p>
            <a:r>
              <a:rPr lang="en-US" dirty="0"/>
              <a:t>Collaboration – with other Conferences, other organization secular and religious, pastor and parish</a:t>
            </a:r>
          </a:p>
          <a:p>
            <a:endParaRPr lang="en-US" dirty="0"/>
          </a:p>
          <a:p>
            <a:r>
              <a:rPr lang="en-US" dirty="0"/>
              <a:t>Chairperson – conduct regular meetings, delegate duties, make appointments, facilitate and discuss, consensus is best</a:t>
            </a:r>
          </a:p>
          <a:p>
            <a:endParaRPr lang="en-US" dirty="0"/>
          </a:p>
          <a:p>
            <a:r>
              <a:rPr lang="en-US" dirty="0"/>
              <a:t>Contributions – reports including financials, dues, approval of expenditures, confidential records, resources and contact people, audits, bylaws   </a:t>
            </a:r>
          </a:p>
          <a:p>
            <a:endParaRPr lang="en-US" dirty="0"/>
          </a:p>
          <a:p>
            <a:endParaRPr lang="en-US" dirty="0"/>
          </a:p>
        </p:txBody>
      </p:sp>
      <p:sp>
        <p:nvSpPr>
          <p:cNvPr id="4" name="Slide Number Placeholder 3"/>
          <p:cNvSpPr>
            <a:spLocks noGrp="1"/>
          </p:cNvSpPr>
          <p:nvPr>
            <p:ph type="sldNum" sz="quarter" idx="5"/>
          </p:nvPr>
        </p:nvSpPr>
        <p:spPr/>
        <p:txBody>
          <a:bodyPr/>
          <a:lstStyle/>
          <a:p>
            <a:fld id="{EE6AE1A5-C19A-4802-85E9-CD32D0F4EAF8}" type="slidenum">
              <a:rPr lang="en-US" smtClean="0"/>
              <a:t>6</a:t>
            </a:fld>
            <a:endParaRPr lang="en-US"/>
          </a:p>
        </p:txBody>
      </p:sp>
    </p:spTree>
    <p:extLst>
      <p:ext uri="{BB962C8B-B14F-4D97-AF65-F5344CB8AC3E}">
        <p14:creationId xmlns:p14="http://schemas.microsoft.com/office/powerpoint/2010/main" val="187442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 – to formation</a:t>
            </a:r>
          </a:p>
          <a:p>
            <a:endParaRPr lang="en-US" dirty="0"/>
          </a:p>
          <a:p>
            <a:r>
              <a:rPr lang="en-US" dirty="0"/>
              <a:t>Comprehension – Understand the Rule and its applications, understand the essential structure, operations and functions, life and spiritual legacy of founders</a:t>
            </a:r>
          </a:p>
          <a:p>
            <a:endParaRPr lang="en-US" dirty="0"/>
          </a:p>
          <a:p>
            <a:r>
              <a:rPr lang="en-US" dirty="0"/>
              <a:t>Communication – keep communication civil, loving, </a:t>
            </a:r>
            <a:r>
              <a:rPr lang="en-US" dirty="0" err="1"/>
              <a:t>spriritual</a:t>
            </a:r>
            <a:endParaRPr lang="en-US" dirty="0"/>
          </a:p>
          <a:p>
            <a:endParaRPr lang="en-US" dirty="0"/>
          </a:p>
          <a:p>
            <a:r>
              <a:rPr lang="en-US" dirty="0"/>
              <a:t>Cultivation – develop members through OO, Reflections, Serving in Hope, Retreats, etc. Partner with and encourage President, encourage Active, Associate and Financial members, implement strategies for improvement, bring on other Spiritual Advisors</a:t>
            </a:r>
          </a:p>
          <a:p>
            <a:endParaRPr lang="en-US" dirty="0"/>
          </a:p>
          <a:p>
            <a:r>
              <a:rPr lang="en-US" dirty="0"/>
              <a:t>Collaboration – with other Spiritual Advisors, Council Spiritual Advisor, President and Vincentians</a:t>
            </a:r>
          </a:p>
          <a:p>
            <a:endParaRPr lang="en-US" dirty="0"/>
          </a:p>
          <a:p>
            <a:r>
              <a:rPr lang="en-US" dirty="0"/>
              <a:t>Chairperson – Prayer and reflection at meetings, animate others to reflect, delegate duties, discuss, consensus is best</a:t>
            </a:r>
          </a:p>
          <a:p>
            <a:endParaRPr lang="en-US" dirty="0"/>
          </a:p>
          <a:p>
            <a:r>
              <a:rPr lang="en-US" dirty="0"/>
              <a:t>Contributions – bring resources, from Gospel, National website, SA handbook, Rule, Serving in Hope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E6AE1A5-C19A-4802-85E9-CD32D0F4EAF8}" type="slidenum">
              <a:rPr lang="en-US" smtClean="0"/>
              <a:t>7</a:t>
            </a:fld>
            <a:endParaRPr lang="en-US"/>
          </a:p>
        </p:txBody>
      </p:sp>
    </p:spTree>
    <p:extLst>
      <p:ext uri="{BB962C8B-B14F-4D97-AF65-F5344CB8AC3E}">
        <p14:creationId xmlns:p14="http://schemas.microsoft.com/office/powerpoint/2010/main" val="153776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Christ’s example, visiting in pairs</a:t>
            </a:r>
          </a:p>
          <a:p>
            <a:r>
              <a:rPr lang="en-US" dirty="0"/>
              <a:t>Recruitment</a:t>
            </a:r>
          </a:p>
          <a:p>
            <a:r>
              <a:rPr lang="en-US" dirty="0"/>
              <a:t>Development</a:t>
            </a:r>
          </a:p>
          <a:p>
            <a:r>
              <a:rPr lang="en-US" dirty="0"/>
              <a:t>Service</a:t>
            </a:r>
          </a:p>
          <a:p>
            <a:r>
              <a:rPr lang="en-US" dirty="0"/>
              <a:t>Promoting Spirituality – SA and Pres </a:t>
            </a:r>
          </a:p>
        </p:txBody>
      </p:sp>
      <p:sp>
        <p:nvSpPr>
          <p:cNvPr id="4" name="Slide Number Placeholder 3"/>
          <p:cNvSpPr>
            <a:spLocks noGrp="1"/>
          </p:cNvSpPr>
          <p:nvPr>
            <p:ph type="sldNum" sz="quarter" idx="5"/>
          </p:nvPr>
        </p:nvSpPr>
        <p:spPr/>
        <p:txBody>
          <a:bodyPr/>
          <a:lstStyle/>
          <a:p>
            <a:fld id="{EE6AE1A5-C19A-4802-85E9-CD32D0F4EAF8}" type="slidenum">
              <a:rPr lang="en-US" smtClean="0"/>
              <a:t>8</a:t>
            </a:fld>
            <a:endParaRPr lang="en-US"/>
          </a:p>
        </p:txBody>
      </p:sp>
    </p:spTree>
    <p:extLst>
      <p:ext uri="{BB962C8B-B14F-4D97-AF65-F5344CB8AC3E}">
        <p14:creationId xmlns:p14="http://schemas.microsoft.com/office/powerpoint/2010/main" val="206835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by example, encourage attendance at programs and events, </a:t>
            </a:r>
          </a:p>
          <a:p>
            <a:endParaRPr lang="en-US" dirty="0"/>
          </a:p>
          <a:p>
            <a:r>
              <a:rPr lang="en-US" dirty="0"/>
              <a:t>Share the work/delegate</a:t>
            </a:r>
          </a:p>
          <a:p>
            <a:endParaRPr lang="en-US" dirty="0"/>
          </a:p>
          <a:p>
            <a:r>
              <a:rPr lang="en-US" dirty="0"/>
              <a:t>Both Vincentians and our neighbors in need grow   </a:t>
            </a:r>
          </a:p>
        </p:txBody>
      </p:sp>
      <p:sp>
        <p:nvSpPr>
          <p:cNvPr id="4" name="Slide Number Placeholder 3"/>
          <p:cNvSpPr>
            <a:spLocks noGrp="1"/>
          </p:cNvSpPr>
          <p:nvPr>
            <p:ph type="sldNum" sz="quarter" idx="5"/>
          </p:nvPr>
        </p:nvSpPr>
        <p:spPr/>
        <p:txBody>
          <a:bodyPr/>
          <a:lstStyle/>
          <a:p>
            <a:fld id="{EE6AE1A5-C19A-4802-85E9-CD32D0F4EAF8}" type="slidenum">
              <a:rPr lang="en-US" smtClean="0"/>
              <a:t>9</a:t>
            </a:fld>
            <a:endParaRPr lang="en-US"/>
          </a:p>
        </p:txBody>
      </p:sp>
    </p:spTree>
    <p:extLst>
      <p:ext uri="{BB962C8B-B14F-4D97-AF65-F5344CB8AC3E}">
        <p14:creationId xmlns:p14="http://schemas.microsoft.com/office/powerpoint/2010/main" val="3287579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p:txBody>
          <a:bodyPr lIns="0" tIns="0" rIns="0" bIns="0"/>
          <a:lstStyle>
            <a:lvl1pPr>
              <a:defRPr sz="2200" b="0" i="0">
                <a:solidFill>
                  <a:srgbClr val="002060"/>
                </a:solidFill>
                <a:latin typeface="Calibri"/>
                <a:cs typeface="Calibri"/>
              </a:defRPr>
            </a:lvl1pPr>
          </a:lstStyle>
          <a:p>
            <a:pPr marL="38100">
              <a:lnSpc>
                <a:spcPts val="2635"/>
              </a:lnSpc>
            </a:pPr>
            <a:fld id="{81D60167-4931-47E6-BA6A-407CBD079E47}" type="slidenum">
              <a:rPr dirty="0">
                <a:solidFill>
                  <a:srgbClr val="FFFFFF"/>
                </a:solidFill>
              </a:rPr>
              <a:t>‹#›</a:t>
            </a:fld>
            <a:endParaRPr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Franklin Gothic Book"/>
                <a:cs typeface="Franklin Gothic Book"/>
              </a:defRPr>
            </a:lvl1pPr>
          </a:lstStyle>
          <a:p>
            <a:endParaRPr/>
          </a:p>
        </p:txBody>
      </p:sp>
      <p:sp>
        <p:nvSpPr>
          <p:cNvPr id="3" name="Holder 3"/>
          <p:cNvSpPr>
            <a:spLocks noGrp="1"/>
          </p:cNvSpPr>
          <p:nvPr>
            <p:ph type="body" idx="1"/>
          </p:nvPr>
        </p:nvSpPr>
        <p:spPr/>
        <p:txBody>
          <a:bodyPr lIns="0" tIns="0" rIns="0" bIns="0"/>
          <a:lstStyle>
            <a:lvl1pPr>
              <a:defRPr sz="2000" b="0" i="0">
                <a:solidFill>
                  <a:srgbClr val="EFEDE3"/>
                </a:solidFill>
                <a:latin typeface="Franklin Gothic Book"/>
                <a:cs typeface="Franklin Gothic 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p:txBody>
          <a:bodyPr lIns="0" tIns="0" rIns="0" bIns="0"/>
          <a:lstStyle>
            <a:lvl1pPr>
              <a:defRPr sz="2200" b="0" i="0">
                <a:solidFill>
                  <a:srgbClr val="002060"/>
                </a:solidFill>
                <a:latin typeface="Calibri"/>
                <a:cs typeface="Calibri"/>
              </a:defRPr>
            </a:lvl1pPr>
          </a:lstStyle>
          <a:p>
            <a:pPr marL="38100">
              <a:lnSpc>
                <a:spcPts val="2635"/>
              </a:lnSpc>
            </a:pPr>
            <a:fld id="{81D60167-4931-47E6-BA6A-407CBD079E47}" type="slidenum">
              <a:rPr dirty="0">
                <a:solidFill>
                  <a:srgbClr val="FFFFFF"/>
                </a:solidFill>
              </a:rPr>
              <a:t>‹#›</a:t>
            </a:fld>
            <a:endParaRPr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FFFFFF"/>
            </a:solidFill>
          </a:ln>
        </p:spPr>
        <p:txBody>
          <a:bodyPr wrap="square" lIns="0" tIns="0" rIns="0" bIns="0" rtlCol="0"/>
          <a:lstStyle/>
          <a:p>
            <a:endParaRPr/>
          </a:p>
        </p:txBody>
      </p:sp>
      <p:sp>
        <p:nvSpPr>
          <p:cNvPr id="17" name="bk object 17"/>
          <p:cNvSpPr/>
          <p:nvPr/>
        </p:nvSpPr>
        <p:spPr>
          <a:xfrm>
            <a:off x="0" y="26987"/>
            <a:ext cx="9144000" cy="100330"/>
          </a:xfrm>
          <a:custGeom>
            <a:avLst/>
            <a:gdLst/>
            <a:ahLst/>
            <a:cxnLst/>
            <a:rect l="l" t="t" r="r" b="b"/>
            <a:pathLst>
              <a:path w="9144000" h="100330">
                <a:moveTo>
                  <a:pt x="9144000" y="0"/>
                </a:moveTo>
                <a:lnTo>
                  <a:pt x="0" y="0"/>
                </a:lnTo>
                <a:lnTo>
                  <a:pt x="100000" y="100001"/>
                </a:lnTo>
                <a:lnTo>
                  <a:pt x="9044000" y="100001"/>
                </a:lnTo>
                <a:lnTo>
                  <a:pt x="9144000" y="0"/>
                </a:lnTo>
                <a:close/>
              </a:path>
            </a:pathLst>
          </a:custGeom>
          <a:solidFill>
            <a:srgbClr val="DAD5CB"/>
          </a:solidFill>
        </p:spPr>
        <p:txBody>
          <a:bodyPr wrap="square" lIns="0" tIns="0" rIns="0" bIns="0" rtlCol="0"/>
          <a:lstStyle/>
          <a:p>
            <a:endParaRPr/>
          </a:p>
        </p:txBody>
      </p:sp>
      <p:sp>
        <p:nvSpPr>
          <p:cNvPr id="18" name="bk object 18"/>
          <p:cNvSpPr/>
          <p:nvPr/>
        </p:nvSpPr>
        <p:spPr>
          <a:xfrm>
            <a:off x="0" y="1031887"/>
            <a:ext cx="9144000" cy="100330"/>
          </a:xfrm>
          <a:custGeom>
            <a:avLst/>
            <a:gdLst/>
            <a:ahLst/>
            <a:cxnLst/>
            <a:rect l="l" t="t" r="r" b="b"/>
            <a:pathLst>
              <a:path w="9144000" h="100330">
                <a:moveTo>
                  <a:pt x="9044000" y="0"/>
                </a:moveTo>
                <a:lnTo>
                  <a:pt x="100000" y="0"/>
                </a:lnTo>
                <a:lnTo>
                  <a:pt x="0" y="99999"/>
                </a:lnTo>
                <a:lnTo>
                  <a:pt x="9144000" y="99999"/>
                </a:lnTo>
                <a:lnTo>
                  <a:pt x="9044000" y="0"/>
                </a:lnTo>
                <a:close/>
              </a:path>
            </a:pathLst>
          </a:custGeom>
          <a:solidFill>
            <a:srgbClr val="A8A399"/>
          </a:solidFill>
        </p:spPr>
        <p:txBody>
          <a:bodyPr wrap="square" lIns="0" tIns="0" rIns="0" bIns="0" rtlCol="0"/>
          <a:lstStyle/>
          <a:p>
            <a:endParaRPr/>
          </a:p>
        </p:txBody>
      </p:sp>
      <p:sp>
        <p:nvSpPr>
          <p:cNvPr id="19" name="bk object 19"/>
          <p:cNvSpPr/>
          <p:nvPr/>
        </p:nvSpPr>
        <p:spPr>
          <a:xfrm>
            <a:off x="0" y="26987"/>
            <a:ext cx="100330" cy="1104900"/>
          </a:xfrm>
          <a:custGeom>
            <a:avLst/>
            <a:gdLst/>
            <a:ahLst/>
            <a:cxnLst/>
            <a:rect l="l" t="t" r="r" b="b"/>
            <a:pathLst>
              <a:path w="100330" h="1104900">
                <a:moveTo>
                  <a:pt x="0" y="0"/>
                </a:moveTo>
                <a:lnTo>
                  <a:pt x="0" y="1104900"/>
                </a:lnTo>
                <a:lnTo>
                  <a:pt x="100000" y="1004900"/>
                </a:lnTo>
                <a:lnTo>
                  <a:pt x="100000" y="100001"/>
                </a:lnTo>
                <a:lnTo>
                  <a:pt x="0" y="0"/>
                </a:lnTo>
                <a:close/>
              </a:path>
            </a:pathLst>
          </a:custGeom>
          <a:solidFill>
            <a:srgbClr val="E3E0D8"/>
          </a:solidFill>
        </p:spPr>
        <p:txBody>
          <a:bodyPr wrap="square" lIns="0" tIns="0" rIns="0" bIns="0" rtlCol="0"/>
          <a:lstStyle/>
          <a:p>
            <a:endParaRPr/>
          </a:p>
        </p:txBody>
      </p:sp>
      <p:sp>
        <p:nvSpPr>
          <p:cNvPr id="20" name="bk object 20"/>
          <p:cNvSpPr/>
          <p:nvPr/>
        </p:nvSpPr>
        <p:spPr>
          <a:xfrm>
            <a:off x="9043999" y="26987"/>
            <a:ext cx="100330" cy="1104900"/>
          </a:xfrm>
          <a:custGeom>
            <a:avLst/>
            <a:gdLst/>
            <a:ahLst/>
            <a:cxnLst/>
            <a:rect l="l" t="t" r="r" b="b"/>
            <a:pathLst>
              <a:path w="100329" h="1104900">
                <a:moveTo>
                  <a:pt x="99999" y="0"/>
                </a:moveTo>
                <a:lnTo>
                  <a:pt x="0" y="100001"/>
                </a:lnTo>
                <a:lnTo>
                  <a:pt x="0" y="1004900"/>
                </a:lnTo>
                <a:lnTo>
                  <a:pt x="99999" y="1104900"/>
                </a:lnTo>
                <a:lnTo>
                  <a:pt x="99999" y="0"/>
                </a:lnTo>
                <a:close/>
              </a:path>
            </a:pathLst>
          </a:custGeom>
          <a:solidFill>
            <a:srgbClr val="7D7A72"/>
          </a:solidFill>
        </p:spPr>
        <p:txBody>
          <a:bodyPr wrap="square" lIns="0" tIns="0" rIns="0" bIns="0" rtlCol="0"/>
          <a:lstStyle/>
          <a:p>
            <a:endParaRPr/>
          </a:p>
        </p:txBody>
      </p:sp>
      <p:sp>
        <p:nvSpPr>
          <p:cNvPr id="21" name="bk object 21"/>
          <p:cNvSpPr/>
          <p:nvPr/>
        </p:nvSpPr>
        <p:spPr>
          <a:xfrm>
            <a:off x="0" y="26987"/>
            <a:ext cx="9144000" cy="1104900"/>
          </a:xfrm>
          <a:custGeom>
            <a:avLst/>
            <a:gdLst/>
            <a:ahLst/>
            <a:cxnLst/>
            <a:rect l="l" t="t" r="r" b="b"/>
            <a:pathLst>
              <a:path w="9144000" h="1104900">
                <a:moveTo>
                  <a:pt x="0" y="0"/>
                </a:moveTo>
                <a:lnTo>
                  <a:pt x="9144000" y="0"/>
                </a:lnTo>
                <a:lnTo>
                  <a:pt x="9144000" y="1104900"/>
                </a:lnTo>
                <a:lnTo>
                  <a:pt x="0" y="1104900"/>
                </a:lnTo>
                <a:lnTo>
                  <a:pt x="0" y="0"/>
                </a:lnTo>
                <a:close/>
              </a:path>
            </a:pathLst>
          </a:custGeom>
          <a:ln w="28575">
            <a:solidFill>
              <a:srgbClr val="0033CC"/>
            </a:solidFill>
          </a:ln>
        </p:spPr>
        <p:txBody>
          <a:bodyPr wrap="square" lIns="0" tIns="0" rIns="0" bIns="0" rtlCol="0"/>
          <a:lstStyle/>
          <a:p>
            <a:endParaRPr/>
          </a:p>
        </p:txBody>
      </p:sp>
      <p:sp>
        <p:nvSpPr>
          <p:cNvPr id="22" name="bk object 22"/>
          <p:cNvSpPr/>
          <p:nvPr/>
        </p:nvSpPr>
        <p:spPr>
          <a:xfrm>
            <a:off x="100000" y="126987"/>
            <a:ext cx="8944610" cy="905510"/>
          </a:xfrm>
          <a:custGeom>
            <a:avLst/>
            <a:gdLst/>
            <a:ahLst/>
            <a:cxnLst/>
            <a:rect l="l" t="t" r="r" b="b"/>
            <a:pathLst>
              <a:path w="8944610" h="905510">
                <a:moveTo>
                  <a:pt x="0" y="0"/>
                </a:moveTo>
                <a:lnTo>
                  <a:pt x="8944000" y="0"/>
                </a:lnTo>
                <a:lnTo>
                  <a:pt x="8944000" y="904900"/>
                </a:lnTo>
                <a:lnTo>
                  <a:pt x="0" y="904900"/>
                </a:lnTo>
                <a:lnTo>
                  <a:pt x="0" y="0"/>
                </a:lnTo>
                <a:close/>
              </a:path>
            </a:pathLst>
          </a:custGeom>
          <a:ln w="28575">
            <a:solidFill>
              <a:srgbClr val="0033CC"/>
            </a:solidFill>
          </a:ln>
        </p:spPr>
        <p:txBody>
          <a:bodyPr wrap="square" lIns="0" tIns="0" rIns="0" bIns="0" rtlCol="0"/>
          <a:lstStyle/>
          <a:p>
            <a:endParaRPr/>
          </a:p>
        </p:txBody>
      </p:sp>
      <p:sp>
        <p:nvSpPr>
          <p:cNvPr id="23" name="bk object 23"/>
          <p:cNvSpPr/>
          <p:nvPr/>
        </p:nvSpPr>
        <p:spPr>
          <a:xfrm>
            <a:off x="0" y="26987"/>
            <a:ext cx="100330" cy="100330"/>
          </a:xfrm>
          <a:custGeom>
            <a:avLst/>
            <a:gdLst/>
            <a:ahLst/>
            <a:cxnLst/>
            <a:rect l="l" t="t" r="r" b="b"/>
            <a:pathLst>
              <a:path w="100330" h="100330">
                <a:moveTo>
                  <a:pt x="0" y="0"/>
                </a:moveTo>
                <a:lnTo>
                  <a:pt x="100000" y="100000"/>
                </a:lnTo>
              </a:path>
            </a:pathLst>
          </a:custGeom>
          <a:ln w="28575">
            <a:solidFill>
              <a:srgbClr val="0033CC"/>
            </a:solidFill>
          </a:ln>
        </p:spPr>
        <p:txBody>
          <a:bodyPr wrap="square" lIns="0" tIns="0" rIns="0" bIns="0" rtlCol="0"/>
          <a:lstStyle/>
          <a:p>
            <a:endParaRPr/>
          </a:p>
        </p:txBody>
      </p:sp>
      <p:sp>
        <p:nvSpPr>
          <p:cNvPr id="24" name="bk object 24"/>
          <p:cNvSpPr/>
          <p:nvPr/>
        </p:nvSpPr>
        <p:spPr>
          <a:xfrm>
            <a:off x="0" y="1031887"/>
            <a:ext cx="100330" cy="100330"/>
          </a:xfrm>
          <a:custGeom>
            <a:avLst/>
            <a:gdLst/>
            <a:ahLst/>
            <a:cxnLst/>
            <a:rect l="l" t="t" r="r" b="b"/>
            <a:pathLst>
              <a:path w="100330" h="100330">
                <a:moveTo>
                  <a:pt x="0" y="100000"/>
                </a:moveTo>
                <a:lnTo>
                  <a:pt x="100000" y="0"/>
                </a:lnTo>
              </a:path>
            </a:pathLst>
          </a:custGeom>
          <a:ln w="28575">
            <a:solidFill>
              <a:srgbClr val="0033CC"/>
            </a:solidFill>
          </a:ln>
        </p:spPr>
        <p:txBody>
          <a:bodyPr wrap="square" lIns="0" tIns="0" rIns="0" bIns="0" rtlCol="0"/>
          <a:lstStyle/>
          <a:p>
            <a:endParaRPr/>
          </a:p>
        </p:txBody>
      </p:sp>
      <p:sp>
        <p:nvSpPr>
          <p:cNvPr id="25" name="bk object 25"/>
          <p:cNvSpPr/>
          <p:nvPr/>
        </p:nvSpPr>
        <p:spPr>
          <a:xfrm>
            <a:off x="9043999" y="26987"/>
            <a:ext cx="100330" cy="100330"/>
          </a:xfrm>
          <a:custGeom>
            <a:avLst/>
            <a:gdLst/>
            <a:ahLst/>
            <a:cxnLst/>
            <a:rect l="l" t="t" r="r" b="b"/>
            <a:pathLst>
              <a:path w="100329" h="100330">
                <a:moveTo>
                  <a:pt x="100000" y="0"/>
                </a:moveTo>
                <a:lnTo>
                  <a:pt x="0" y="100000"/>
                </a:lnTo>
              </a:path>
            </a:pathLst>
          </a:custGeom>
          <a:ln w="28575">
            <a:solidFill>
              <a:srgbClr val="0033CC"/>
            </a:solidFill>
          </a:ln>
        </p:spPr>
        <p:txBody>
          <a:bodyPr wrap="square" lIns="0" tIns="0" rIns="0" bIns="0" rtlCol="0"/>
          <a:lstStyle/>
          <a:p>
            <a:endParaRPr/>
          </a:p>
        </p:txBody>
      </p:sp>
      <p:sp>
        <p:nvSpPr>
          <p:cNvPr id="26" name="bk object 26"/>
          <p:cNvSpPr/>
          <p:nvPr/>
        </p:nvSpPr>
        <p:spPr>
          <a:xfrm>
            <a:off x="9043999" y="1031887"/>
            <a:ext cx="100330" cy="100330"/>
          </a:xfrm>
          <a:custGeom>
            <a:avLst/>
            <a:gdLst/>
            <a:ahLst/>
            <a:cxnLst/>
            <a:rect l="l" t="t" r="r" b="b"/>
            <a:pathLst>
              <a:path w="100329" h="100330">
                <a:moveTo>
                  <a:pt x="100000" y="100000"/>
                </a:moveTo>
                <a:lnTo>
                  <a:pt x="0" y="0"/>
                </a:lnTo>
              </a:path>
            </a:pathLst>
          </a:custGeom>
          <a:ln w="28575">
            <a:solidFill>
              <a:srgbClr val="0033CC"/>
            </a:solidFill>
          </a:ln>
        </p:spPr>
        <p:txBody>
          <a:bodyPr wrap="square" lIns="0" tIns="0" rIns="0" bIns="0" rtlCol="0"/>
          <a:lstStyle/>
          <a:p>
            <a:endParaRPr/>
          </a:p>
        </p:txBody>
      </p:sp>
      <p:sp>
        <p:nvSpPr>
          <p:cNvPr id="27" name="bk object 27"/>
          <p:cNvSpPr/>
          <p:nvPr/>
        </p:nvSpPr>
        <p:spPr>
          <a:xfrm>
            <a:off x="152400" y="141287"/>
            <a:ext cx="838200" cy="838200"/>
          </a:xfrm>
          <a:prstGeom prst="rect">
            <a:avLst/>
          </a:prstGeom>
          <a:blipFill>
            <a:blip r:embed="rId2" cstate="print"/>
            <a:stretch>
              <a:fillRect/>
            </a:stretch>
          </a:blipFill>
        </p:spPr>
        <p:txBody>
          <a:bodyPr wrap="square" lIns="0" tIns="0" rIns="0" bIns="0" rtlCol="0"/>
          <a:lstStyle/>
          <a:p>
            <a:endParaRPr/>
          </a:p>
        </p:txBody>
      </p:sp>
      <p:sp>
        <p:nvSpPr>
          <p:cNvPr id="28" name="bk object 28"/>
          <p:cNvSpPr/>
          <p:nvPr/>
        </p:nvSpPr>
        <p:spPr>
          <a:xfrm>
            <a:off x="0" y="0"/>
            <a:ext cx="9144000" cy="6453505"/>
          </a:xfrm>
          <a:custGeom>
            <a:avLst/>
            <a:gdLst/>
            <a:ahLst/>
            <a:cxnLst/>
            <a:rect l="l" t="t" r="r" b="b"/>
            <a:pathLst>
              <a:path w="9144000" h="6453505">
                <a:moveTo>
                  <a:pt x="0" y="6453386"/>
                </a:moveTo>
                <a:lnTo>
                  <a:pt x="9144000" y="6453386"/>
                </a:lnTo>
                <a:lnTo>
                  <a:pt x="9144000" y="0"/>
                </a:lnTo>
                <a:lnTo>
                  <a:pt x="0" y="0"/>
                </a:lnTo>
                <a:lnTo>
                  <a:pt x="0" y="6453386"/>
                </a:lnTo>
                <a:close/>
              </a:path>
            </a:pathLst>
          </a:custGeom>
          <a:solidFill>
            <a:srgbClr val="191B0E"/>
          </a:solidFill>
        </p:spPr>
        <p:txBody>
          <a:bodyPr wrap="square" lIns="0" tIns="0" rIns="0" bIns="0" rtlCol="0"/>
          <a:lstStyle/>
          <a:p>
            <a:endParaRPr/>
          </a:p>
        </p:txBody>
      </p:sp>
      <p:sp>
        <p:nvSpPr>
          <p:cNvPr id="29" name="bk object 29"/>
          <p:cNvSpPr/>
          <p:nvPr/>
        </p:nvSpPr>
        <p:spPr>
          <a:xfrm>
            <a:off x="608565" y="2544007"/>
            <a:ext cx="43180" cy="635"/>
          </a:xfrm>
          <a:custGeom>
            <a:avLst/>
            <a:gdLst/>
            <a:ahLst/>
            <a:cxnLst/>
            <a:rect l="l" t="t" r="r" b="b"/>
            <a:pathLst>
              <a:path w="43179" h="635">
                <a:moveTo>
                  <a:pt x="42735" y="0"/>
                </a:moveTo>
                <a:lnTo>
                  <a:pt x="0" y="0"/>
                </a:lnTo>
                <a:lnTo>
                  <a:pt x="42735" y="274"/>
                </a:lnTo>
                <a:lnTo>
                  <a:pt x="42735" y="0"/>
                </a:lnTo>
                <a:close/>
              </a:path>
            </a:pathLst>
          </a:custGeom>
          <a:solidFill>
            <a:srgbClr val="EFEDE3"/>
          </a:solidFill>
        </p:spPr>
        <p:txBody>
          <a:bodyPr wrap="square" lIns="0" tIns="0" rIns="0" bIns="0" rtlCol="0"/>
          <a:lstStyle/>
          <a:p>
            <a:endParaRPr/>
          </a:p>
        </p:txBody>
      </p:sp>
      <p:sp>
        <p:nvSpPr>
          <p:cNvPr id="30" name="bk object 30"/>
          <p:cNvSpPr/>
          <p:nvPr/>
        </p:nvSpPr>
        <p:spPr>
          <a:xfrm>
            <a:off x="482600" y="871219"/>
            <a:ext cx="168910" cy="1672589"/>
          </a:xfrm>
          <a:custGeom>
            <a:avLst/>
            <a:gdLst/>
            <a:ahLst/>
            <a:cxnLst/>
            <a:rect l="l" t="t" r="r" b="b"/>
            <a:pathLst>
              <a:path w="168909" h="1672589">
                <a:moveTo>
                  <a:pt x="0" y="1672589"/>
                </a:moveTo>
                <a:lnTo>
                  <a:pt x="168411" y="1672589"/>
                </a:lnTo>
                <a:lnTo>
                  <a:pt x="168411" y="0"/>
                </a:lnTo>
                <a:lnTo>
                  <a:pt x="0" y="0"/>
                </a:lnTo>
                <a:lnTo>
                  <a:pt x="0" y="1672589"/>
                </a:lnTo>
                <a:close/>
              </a:path>
            </a:pathLst>
          </a:custGeom>
          <a:solidFill>
            <a:srgbClr val="EFEDE3"/>
          </a:solidFill>
        </p:spPr>
        <p:txBody>
          <a:bodyPr wrap="square" lIns="0" tIns="0" rIns="0" bIns="0" rtlCol="0"/>
          <a:lstStyle/>
          <a:p>
            <a:endParaRPr/>
          </a:p>
        </p:txBody>
      </p:sp>
      <p:sp>
        <p:nvSpPr>
          <p:cNvPr id="31" name="bk object 31"/>
          <p:cNvSpPr/>
          <p:nvPr/>
        </p:nvSpPr>
        <p:spPr>
          <a:xfrm>
            <a:off x="482600" y="633730"/>
            <a:ext cx="1928495" cy="237490"/>
          </a:xfrm>
          <a:custGeom>
            <a:avLst/>
            <a:gdLst/>
            <a:ahLst/>
            <a:cxnLst/>
            <a:rect l="l" t="t" r="r" b="b"/>
            <a:pathLst>
              <a:path w="1928495" h="237490">
                <a:moveTo>
                  <a:pt x="0" y="237489"/>
                </a:moveTo>
                <a:lnTo>
                  <a:pt x="1928003" y="237489"/>
                </a:lnTo>
                <a:lnTo>
                  <a:pt x="1928003" y="0"/>
                </a:lnTo>
                <a:lnTo>
                  <a:pt x="0" y="0"/>
                </a:lnTo>
                <a:lnTo>
                  <a:pt x="0" y="237489"/>
                </a:lnTo>
                <a:close/>
              </a:path>
            </a:pathLst>
          </a:custGeom>
          <a:solidFill>
            <a:srgbClr val="EFEDE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chemeClr val="bg1"/>
                </a:solidFill>
                <a:latin typeface="Franklin Gothic Book"/>
                <a:cs typeface="Franklin Gothic Boo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7" name="Holder 7"/>
          <p:cNvSpPr>
            <a:spLocks noGrp="1"/>
          </p:cNvSpPr>
          <p:nvPr>
            <p:ph type="sldNum" sz="quarter" idx="7"/>
          </p:nvPr>
        </p:nvSpPr>
        <p:spPr/>
        <p:txBody>
          <a:bodyPr lIns="0" tIns="0" rIns="0" bIns="0"/>
          <a:lstStyle>
            <a:lvl1pPr>
              <a:defRPr sz="2200" b="0" i="0">
                <a:solidFill>
                  <a:srgbClr val="002060"/>
                </a:solidFill>
                <a:latin typeface="Calibri"/>
                <a:cs typeface="Calibri"/>
              </a:defRPr>
            </a:lvl1pPr>
          </a:lstStyle>
          <a:p>
            <a:pPr marL="38100">
              <a:lnSpc>
                <a:spcPts val="2635"/>
              </a:lnSpc>
            </a:pPr>
            <a:fld id="{81D60167-4931-47E6-BA6A-407CBD079E47}" type="slidenum">
              <a:rPr dirty="0">
                <a:solidFill>
                  <a:srgbClr val="FFFFFF"/>
                </a:solidFill>
              </a:rPr>
              <a:t>‹#›</a:t>
            </a:fld>
            <a:endParaRPr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Franklin Gothic Book"/>
                <a:cs typeface="Franklin Gothic 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5" name="Holder 5"/>
          <p:cNvSpPr>
            <a:spLocks noGrp="1"/>
          </p:cNvSpPr>
          <p:nvPr>
            <p:ph type="sldNum" sz="quarter" idx="7"/>
          </p:nvPr>
        </p:nvSpPr>
        <p:spPr/>
        <p:txBody>
          <a:bodyPr lIns="0" tIns="0" rIns="0" bIns="0"/>
          <a:lstStyle>
            <a:lvl1pPr>
              <a:defRPr sz="2200" b="0" i="0">
                <a:solidFill>
                  <a:srgbClr val="002060"/>
                </a:solidFill>
                <a:latin typeface="Calibri"/>
                <a:cs typeface="Calibri"/>
              </a:defRPr>
            </a:lvl1pPr>
          </a:lstStyle>
          <a:p>
            <a:pPr marL="38100">
              <a:lnSpc>
                <a:spcPts val="2635"/>
              </a:lnSpc>
            </a:pPr>
            <a:fld id="{81D60167-4931-47E6-BA6A-407CBD079E47}" type="slidenum">
              <a:rPr dirty="0">
                <a:solidFill>
                  <a:srgbClr val="FFFFFF"/>
                </a:solidFill>
              </a:rPr>
              <a:t>‹#›</a:t>
            </a:fld>
            <a:endParaRPr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k object 16"/>
          <p:cNvSpPr/>
          <p:nvPr/>
        </p:nvSpPr>
        <p:spPr>
          <a:xfrm>
            <a:off x="4149090" y="0"/>
            <a:ext cx="4994910" cy="6858000"/>
          </a:xfrm>
          <a:custGeom>
            <a:avLst/>
            <a:gdLst/>
            <a:ahLst/>
            <a:cxnLst/>
            <a:rect l="l" t="t" r="r" b="b"/>
            <a:pathLst>
              <a:path w="4994909" h="6858000">
                <a:moveTo>
                  <a:pt x="0" y="6857999"/>
                </a:moveTo>
                <a:lnTo>
                  <a:pt x="4994910" y="6857999"/>
                </a:lnTo>
                <a:lnTo>
                  <a:pt x="4994910" y="0"/>
                </a:lnTo>
                <a:lnTo>
                  <a:pt x="0" y="0"/>
                </a:lnTo>
                <a:lnTo>
                  <a:pt x="0" y="6857999"/>
                </a:lnTo>
                <a:close/>
              </a:path>
            </a:pathLst>
          </a:custGeom>
          <a:solidFill>
            <a:srgbClr val="8C8D86"/>
          </a:solidFill>
        </p:spPr>
        <p:txBody>
          <a:bodyPr wrap="square" lIns="0" tIns="0" rIns="0" bIns="0" rtlCol="0"/>
          <a:lstStyle/>
          <a:p>
            <a:endParaRPr/>
          </a:p>
        </p:txBody>
      </p:sp>
      <p:sp>
        <p:nvSpPr>
          <p:cNvPr id="17" name="bk object 17"/>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000000"/>
            </a:solidFill>
          </a:ln>
        </p:spPr>
        <p:txBody>
          <a:bodyPr wrap="square" lIns="0" tIns="0" rIns="0" bIns="0" rtlCol="0"/>
          <a:lstStyle/>
          <a:p>
            <a:endParaRPr/>
          </a:p>
        </p:txBody>
      </p:sp>
      <p:sp>
        <p:nvSpPr>
          <p:cNvPr id="18" name="bk object 18"/>
          <p:cNvSpPr/>
          <p:nvPr/>
        </p:nvSpPr>
        <p:spPr>
          <a:xfrm>
            <a:off x="4149090" y="126988"/>
            <a:ext cx="4895215" cy="905510"/>
          </a:xfrm>
          <a:custGeom>
            <a:avLst/>
            <a:gdLst/>
            <a:ahLst/>
            <a:cxnLst/>
            <a:rect l="l" t="t" r="r" b="b"/>
            <a:pathLst>
              <a:path w="4895215" h="905510">
                <a:moveTo>
                  <a:pt x="0" y="904899"/>
                </a:moveTo>
                <a:lnTo>
                  <a:pt x="4894910" y="904899"/>
                </a:lnTo>
                <a:lnTo>
                  <a:pt x="4894910" y="0"/>
                </a:lnTo>
                <a:lnTo>
                  <a:pt x="0" y="0"/>
                </a:lnTo>
                <a:lnTo>
                  <a:pt x="0" y="904899"/>
                </a:lnTo>
                <a:close/>
              </a:path>
            </a:pathLst>
          </a:custGeom>
          <a:solidFill>
            <a:srgbClr val="D1CBBE"/>
          </a:solidFill>
        </p:spPr>
        <p:txBody>
          <a:bodyPr wrap="square" lIns="0" tIns="0" rIns="0" bIns="0" rtlCol="0"/>
          <a:lstStyle/>
          <a:p>
            <a:endParaRPr/>
          </a:p>
        </p:txBody>
      </p:sp>
      <p:sp>
        <p:nvSpPr>
          <p:cNvPr id="19" name="bk object 19"/>
          <p:cNvSpPr/>
          <p:nvPr/>
        </p:nvSpPr>
        <p:spPr>
          <a:xfrm>
            <a:off x="0" y="26987"/>
            <a:ext cx="9144000" cy="100330"/>
          </a:xfrm>
          <a:custGeom>
            <a:avLst/>
            <a:gdLst/>
            <a:ahLst/>
            <a:cxnLst/>
            <a:rect l="l" t="t" r="r" b="b"/>
            <a:pathLst>
              <a:path w="9144000" h="100330">
                <a:moveTo>
                  <a:pt x="9144000" y="0"/>
                </a:moveTo>
                <a:lnTo>
                  <a:pt x="0" y="0"/>
                </a:lnTo>
                <a:lnTo>
                  <a:pt x="100000" y="100001"/>
                </a:lnTo>
                <a:lnTo>
                  <a:pt x="9044000" y="100001"/>
                </a:lnTo>
                <a:lnTo>
                  <a:pt x="9144000" y="0"/>
                </a:lnTo>
                <a:close/>
              </a:path>
            </a:pathLst>
          </a:custGeom>
          <a:solidFill>
            <a:srgbClr val="DAD5CB"/>
          </a:solidFill>
        </p:spPr>
        <p:txBody>
          <a:bodyPr wrap="square" lIns="0" tIns="0" rIns="0" bIns="0" rtlCol="0"/>
          <a:lstStyle/>
          <a:p>
            <a:endParaRPr/>
          </a:p>
        </p:txBody>
      </p:sp>
      <p:sp>
        <p:nvSpPr>
          <p:cNvPr id="20" name="bk object 20"/>
          <p:cNvSpPr/>
          <p:nvPr/>
        </p:nvSpPr>
        <p:spPr>
          <a:xfrm>
            <a:off x="0" y="1031887"/>
            <a:ext cx="9144000" cy="100330"/>
          </a:xfrm>
          <a:custGeom>
            <a:avLst/>
            <a:gdLst/>
            <a:ahLst/>
            <a:cxnLst/>
            <a:rect l="l" t="t" r="r" b="b"/>
            <a:pathLst>
              <a:path w="9144000" h="100330">
                <a:moveTo>
                  <a:pt x="9044000" y="0"/>
                </a:moveTo>
                <a:lnTo>
                  <a:pt x="100000" y="0"/>
                </a:lnTo>
                <a:lnTo>
                  <a:pt x="0" y="99999"/>
                </a:lnTo>
                <a:lnTo>
                  <a:pt x="9144000" y="99999"/>
                </a:lnTo>
                <a:lnTo>
                  <a:pt x="9044000" y="0"/>
                </a:lnTo>
                <a:close/>
              </a:path>
            </a:pathLst>
          </a:custGeom>
          <a:solidFill>
            <a:srgbClr val="A8A399"/>
          </a:solidFill>
        </p:spPr>
        <p:txBody>
          <a:bodyPr wrap="square" lIns="0" tIns="0" rIns="0" bIns="0" rtlCol="0"/>
          <a:lstStyle/>
          <a:p>
            <a:endParaRPr/>
          </a:p>
        </p:txBody>
      </p:sp>
      <p:sp>
        <p:nvSpPr>
          <p:cNvPr id="21" name="bk object 21"/>
          <p:cNvSpPr/>
          <p:nvPr/>
        </p:nvSpPr>
        <p:spPr>
          <a:xfrm>
            <a:off x="0" y="26987"/>
            <a:ext cx="100330" cy="1104900"/>
          </a:xfrm>
          <a:custGeom>
            <a:avLst/>
            <a:gdLst/>
            <a:ahLst/>
            <a:cxnLst/>
            <a:rect l="l" t="t" r="r" b="b"/>
            <a:pathLst>
              <a:path w="100330" h="1104900">
                <a:moveTo>
                  <a:pt x="0" y="0"/>
                </a:moveTo>
                <a:lnTo>
                  <a:pt x="0" y="1104900"/>
                </a:lnTo>
                <a:lnTo>
                  <a:pt x="100000" y="1004900"/>
                </a:lnTo>
                <a:lnTo>
                  <a:pt x="100000" y="100001"/>
                </a:lnTo>
                <a:lnTo>
                  <a:pt x="0" y="0"/>
                </a:lnTo>
                <a:close/>
              </a:path>
            </a:pathLst>
          </a:custGeom>
          <a:solidFill>
            <a:srgbClr val="E3E0D8"/>
          </a:solidFill>
        </p:spPr>
        <p:txBody>
          <a:bodyPr wrap="square" lIns="0" tIns="0" rIns="0" bIns="0" rtlCol="0"/>
          <a:lstStyle/>
          <a:p>
            <a:endParaRPr/>
          </a:p>
        </p:txBody>
      </p:sp>
      <p:sp>
        <p:nvSpPr>
          <p:cNvPr id="22" name="bk object 22"/>
          <p:cNvSpPr/>
          <p:nvPr/>
        </p:nvSpPr>
        <p:spPr>
          <a:xfrm>
            <a:off x="9043999" y="26987"/>
            <a:ext cx="100330" cy="1104900"/>
          </a:xfrm>
          <a:custGeom>
            <a:avLst/>
            <a:gdLst/>
            <a:ahLst/>
            <a:cxnLst/>
            <a:rect l="l" t="t" r="r" b="b"/>
            <a:pathLst>
              <a:path w="100329" h="1104900">
                <a:moveTo>
                  <a:pt x="99999" y="0"/>
                </a:moveTo>
                <a:lnTo>
                  <a:pt x="0" y="100001"/>
                </a:lnTo>
                <a:lnTo>
                  <a:pt x="0" y="1004900"/>
                </a:lnTo>
                <a:lnTo>
                  <a:pt x="99999" y="1104900"/>
                </a:lnTo>
                <a:lnTo>
                  <a:pt x="99999" y="0"/>
                </a:lnTo>
                <a:close/>
              </a:path>
            </a:pathLst>
          </a:custGeom>
          <a:solidFill>
            <a:srgbClr val="7D7A72"/>
          </a:solidFill>
        </p:spPr>
        <p:txBody>
          <a:bodyPr wrap="square" lIns="0" tIns="0" rIns="0" bIns="0" rtlCol="0"/>
          <a:lstStyle/>
          <a:p>
            <a:endParaRPr/>
          </a:p>
        </p:txBody>
      </p:sp>
      <p:sp>
        <p:nvSpPr>
          <p:cNvPr id="23" name="bk object 23"/>
          <p:cNvSpPr/>
          <p:nvPr/>
        </p:nvSpPr>
        <p:spPr>
          <a:xfrm>
            <a:off x="0" y="26987"/>
            <a:ext cx="9144000" cy="1104900"/>
          </a:xfrm>
          <a:custGeom>
            <a:avLst/>
            <a:gdLst/>
            <a:ahLst/>
            <a:cxnLst/>
            <a:rect l="l" t="t" r="r" b="b"/>
            <a:pathLst>
              <a:path w="9144000" h="1104900">
                <a:moveTo>
                  <a:pt x="0" y="0"/>
                </a:moveTo>
                <a:lnTo>
                  <a:pt x="9144000" y="0"/>
                </a:lnTo>
                <a:lnTo>
                  <a:pt x="9144000" y="1104900"/>
                </a:lnTo>
                <a:lnTo>
                  <a:pt x="0" y="1104900"/>
                </a:lnTo>
                <a:lnTo>
                  <a:pt x="0" y="0"/>
                </a:lnTo>
                <a:close/>
              </a:path>
            </a:pathLst>
          </a:custGeom>
          <a:ln w="28575">
            <a:solidFill>
              <a:srgbClr val="0033CC"/>
            </a:solidFill>
          </a:ln>
        </p:spPr>
        <p:txBody>
          <a:bodyPr wrap="square" lIns="0" tIns="0" rIns="0" bIns="0" rtlCol="0"/>
          <a:lstStyle/>
          <a:p>
            <a:endParaRPr/>
          </a:p>
        </p:txBody>
      </p:sp>
      <p:sp>
        <p:nvSpPr>
          <p:cNvPr id="24" name="bk object 24"/>
          <p:cNvSpPr/>
          <p:nvPr/>
        </p:nvSpPr>
        <p:spPr>
          <a:xfrm>
            <a:off x="100000" y="126987"/>
            <a:ext cx="8944610" cy="905510"/>
          </a:xfrm>
          <a:custGeom>
            <a:avLst/>
            <a:gdLst/>
            <a:ahLst/>
            <a:cxnLst/>
            <a:rect l="l" t="t" r="r" b="b"/>
            <a:pathLst>
              <a:path w="8944610" h="905510">
                <a:moveTo>
                  <a:pt x="0" y="0"/>
                </a:moveTo>
                <a:lnTo>
                  <a:pt x="8944000" y="0"/>
                </a:lnTo>
                <a:lnTo>
                  <a:pt x="8944000" y="904900"/>
                </a:lnTo>
                <a:lnTo>
                  <a:pt x="0" y="904900"/>
                </a:lnTo>
                <a:lnTo>
                  <a:pt x="0" y="0"/>
                </a:lnTo>
                <a:close/>
              </a:path>
            </a:pathLst>
          </a:custGeom>
          <a:ln w="28575">
            <a:solidFill>
              <a:srgbClr val="0033CC"/>
            </a:solidFill>
          </a:ln>
        </p:spPr>
        <p:txBody>
          <a:bodyPr wrap="square" lIns="0" tIns="0" rIns="0" bIns="0" rtlCol="0"/>
          <a:lstStyle/>
          <a:p>
            <a:endParaRPr/>
          </a:p>
        </p:txBody>
      </p:sp>
      <p:sp>
        <p:nvSpPr>
          <p:cNvPr id="25" name="bk object 25"/>
          <p:cNvSpPr/>
          <p:nvPr/>
        </p:nvSpPr>
        <p:spPr>
          <a:xfrm>
            <a:off x="0" y="26987"/>
            <a:ext cx="100330" cy="100330"/>
          </a:xfrm>
          <a:custGeom>
            <a:avLst/>
            <a:gdLst/>
            <a:ahLst/>
            <a:cxnLst/>
            <a:rect l="l" t="t" r="r" b="b"/>
            <a:pathLst>
              <a:path w="100330" h="100330">
                <a:moveTo>
                  <a:pt x="0" y="0"/>
                </a:moveTo>
                <a:lnTo>
                  <a:pt x="100000" y="100000"/>
                </a:lnTo>
              </a:path>
            </a:pathLst>
          </a:custGeom>
          <a:ln w="28575">
            <a:solidFill>
              <a:srgbClr val="0033CC"/>
            </a:solidFill>
          </a:ln>
        </p:spPr>
        <p:txBody>
          <a:bodyPr wrap="square" lIns="0" tIns="0" rIns="0" bIns="0" rtlCol="0"/>
          <a:lstStyle/>
          <a:p>
            <a:endParaRPr/>
          </a:p>
        </p:txBody>
      </p:sp>
      <p:sp>
        <p:nvSpPr>
          <p:cNvPr id="26" name="bk object 26"/>
          <p:cNvSpPr/>
          <p:nvPr/>
        </p:nvSpPr>
        <p:spPr>
          <a:xfrm>
            <a:off x="0" y="1031887"/>
            <a:ext cx="100330" cy="100330"/>
          </a:xfrm>
          <a:custGeom>
            <a:avLst/>
            <a:gdLst/>
            <a:ahLst/>
            <a:cxnLst/>
            <a:rect l="l" t="t" r="r" b="b"/>
            <a:pathLst>
              <a:path w="100330" h="100330">
                <a:moveTo>
                  <a:pt x="0" y="100000"/>
                </a:moveTo>
                <a:lnTo>
                  <a:pt x="100000" y="0"/>
                </a:lnTo>
              </a:path>
            </a:pathLst>
          </a:custGeom>
          <a:ln w="28575">
            <a:solidFill>
              <a:srgbClr val="0033CC"/>
            </a:solidFill>
          </a:ln>
        </p:spPr>
        <p:txBody>
          <a:bodyPr wrap="square" lIns="0" tIns="0" rIns="0" bIns="0" rtlCol="0"/>
          <a:lstStyle/>
          <a:p>
            <a:endParaRPr/>
          </a:p>
        </p:txBody>
      </p:sp>
      <p:sp>
        <p:nvSpPr>
          <p:cNvPr id="27" name="bk object 27"/>
          <p:cNvSpPr/>
          <p:nvPr/>
        </p:nvSpPr>
        <p:spPr>
          <a:xfrm>
            <a:off x="9043999" y="26987"/>
            <a:ext cx="100330" cy="100330"/>
          </a:xfrm>
          <a:custGeom>
            <a:avLst/>
            <a:gdLst/>
            <a:ahLst/>
            <a:cxnLst/>
            <a:rect l="l" t="t" r="r" b="b"/>
            <a:pathLst>
              <a:path w="100329" h="100330">
                <a:moveTo>
                  <a:pt x="100000" y="0"/>
                </a:moveTo>
                <a:lnTo>
                  <a:pt x="0" y="100000"/>
                </a:lnTo>
              </a:path>
            </a:pathLst>
          </a:custGeom>
          <a:ln w="28575">
            <a:solidFill>
              <a:srgbClr val="0033CC"/>
            </a:solidFill>
          </a:ln>
        </p:spPr>
        <p:txBody>
          <a:bodyPr wrap="square" lIns="0" tIns="0" rIns="0" bIns="0" rtlCol="0"/>
          <a:lstStyle/>
          <a:p>
            <a:endParaRPr/>
          </a:p>
        </p:txBody>
      </p:sp>
      <p:sp>
        <p:nvSpPr>
          <p:cNvPr id="28" name="bk object 28"/>
          <p:cNvSpPr/>
          <p:nvPr/>
        </p:nvSpPr>
        <p:spPr>
          <a:xfrm>
            <a:off x="9043999" y="1031887"/>
            <a:ext cx="100330" cy="100330"/>
          </a:xfrm>
          <a:custGeom>
            <a:avLst/>
            <a:gdLst/>
            <a:ahLst/>
            <a:cxnLst/>
            <a:rect l="l" t="t" r="r" b="b"/>
            <a:pathLst>
              <a:path w="100329" h="100330">
                <a:moveTo>
                  <a:pt x="100000" y="100000"/>
                </a:moveTo>
                <a:lnTo>
                  <a:pt x="0" y="0"/>
                </a:lnTo>
              </a:path>
            </a:pathLst>
          </a:custGeom>
          <a:ln w="28575">
            <a:solidFill>
              <a:srgbClr val="0033CC"/>
            </a:solidFill>
          </a:ln>
        </p:spPr>
        <p:txBody>
          <a:bodyPr wrap="square" lIns="0" tIns="0" rIns="0" bIns="0" rtlCol="0"/>
          <a:lstStyle/>
          <a:p>
            <a:endParaRPr/>
          </a:p>
        </p:txBody>
      </p:sp>
      <p:sp>
        <p:nvSpPr>
          <p:cNvPr id="29" name="bk object 29"/>
          <p:cNvSpPr/>
          <p:nvPr/>
        </p:nvSpPr>
        <p:spPr>
          <a:xfrm>
            <a:off x="152400" y="141287"/>
            <a:ext cx="838200" cy="838200"/>
          </a:xfrm>
          <a:prstGeom prst="rect">
            <a:avLst/>
          </a:prstGeom>
          <a:blipFill>
            <a:blip r:embed="rId2" cstate="print"/>
            <a:stretch>
              <a:fillRect/>
            </a:stretch>
          </a:blipFill>
        </p:spPr>
        <p:txBody>
          <a:bodyPr wrap="square" lIns="0" tIns="0" rIns="0" bIns="0" rtlCol="0"/>
          <a:lstStyle/>
          <a:p>
            <a:endParaRPr/>
          </a:p>
        </p:txBody>
      </p:sp>
      <p:sp>
        <p:nvSpPr>
          <p:cNvPr id="30" name="bk object 30"/>
          <p:cNvSpPr/>
          <p:nvPr/>
        </p:nvSpPr>
        <p:spPr>
          <a:xfrm>
            <a:off x="0" y="375"/>
            <a:ext cx="3977640" cy="6858000"/>
          </a:xfrm>
          <a:custGeom>
            <a:avLst/>
            <a:gdLst/>
            <a:ahLst/>
            <a:cxnLst/>
            <a:rect l="l" t="t" r="r" b="b"/>
            <a:pathLst>
              <a:path w="3977640" h="6858000">
                <a:moveTo>
                  <a:pt x="0" y="0"/>
                </a:moveTo>
                <a:lnTo>
                  <a:pt x="3977640" y="0"/>
                </a:lnTo>
                <a:lnTo>
                  <a:pt x="3977640" y="6857623"/>
                </a:lnTo>
                <a:lnTo>
                  <a:pt x="0" y="6857623"/>
                </a:lnTo>
                <a:lnTo>
                  <a:pt x="0" y="0"/>
                </a:lnTo>
                <a:close/>
              </a:path>
            </a:pathLst>
          </a:custGeom>
          <a:solidFill>
            <a:srgbClr val="191B0E"/>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4" name="Holder 4"/>
          <p:cNvSpPr>
            <a:spLocks noGrp="1"/>
          </p:cNvSpPr>
          <p:nvPr>
            <p:ph type="sldNum" sz="quarter" idx="7"/>
          </p:nvPr>
        </p:nvSpPr>
        <p:spPr/>
        <p:txBody>
          <a:bodyPr lIns="0" tIns="0" rIns="0" bIns="0"/>
          <a:lstStyle>
            <a:lvl1pPr>
              <a:defRPr sz="2200" b="0" i="0">
                <a:solidFill>
                  <a:srgbClr val="002060"/>
                </a:solidFill>
                <a:latin typeface="Calibri"/>
                <a:cs typeface="Calibri"/>
              </a:defRPr>
            </a:lvl1pPr>
          </a:lstStyle>
          <a:p>
            <a:pPr marL="38100">
              <a:lnSpc>
                <a:spcPts val="2635"/>
              </a:lnSpc>
            </a:pPr>
            <a:fld id="{81D60167-4931-47E6-BA6A-407CBD079E47}" type="slidenum">
              <a:rPr dirty="0">
                <a:solidFill>
                  <a:srgbClr val="FFFFFF"/>
                </a:solidFill>
              </a:rPr>
              <a:t>‹#›</a:t>
            </a:fld>
            <a:endParaRPr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FFFFFF"/>
            </a:solidFill>
          </a:ln>
        </p:spPr>
        <p:txBody>
          <a:bodyPr wrap="square" lIns="0" tIns="0" rIns="0" bIns="0" rtlCol="0"/>
          <a:lstStyle/>
          <a:p>
            <a:endParaRPr/>
          </a:p>
        </p:txBody>
      </p:sp>
      <p:sp>
        <p:nvSpPr>
          <p:cNvPr id="17" name="bk object 17"/>
          <p:cNvSpPr/>
          <p:nvPr/>
        </p:nvSpPr>
        <p:spPr>
          <a:xfrm>
            <a:off x="0" y="26987"/>
            <a:ext cx="9144000" cy="100330"/>
          </a:xfrm>
          <a:custGeom>
            <a:avLst/>
            <a:gdLst/>
            <a:ahLst/>
            <a:cxnLst/>
            <a:rect l="l" t="t" r="r" b="b"/>
            <a:pathLst>
              <a:path w="9144000" h="100330">
                <a:moveTo>
                  <a:pt x="9144000" y="0"/>
                </a:moveTo>
                <a:lnTo>
                  <a:pt x="0" y="0"/>
                </a:lnTo>
                <a:lnTo>
                  <a:pt x="100000" y="100001"/>
                </a:lnTo>
                <a:lnTo>
                  <a:pt x="9044000" y="100001"/>
                </a:lnTo>
                <a:lnTo>
                  <a:pt x="9144000" y="0"/>
                </a:lnTo>
                <a:close/>
              </a:path>
            </a:pathLst>
          </a:custGeom>
          <a:solidFill>
            <a:srgbClr val="DAD5CB"/>
          </a:solidFill>
        </p:spPr>
        <p:txBody>
          <a:bodyPr wrap="square" lIns="0" tIns="0" rIns="0" bIns="0" rtlCol="0"/>
          <a:lstStyle/>
          <a:p>
            <a:endParaRPr/>
          </a:p>
        </p:txBody>
      </p:sp>
      <p:sp>
        <p:nvSpPr>
          <p:cNvPr id="18" name="bk object 18"/>
          <p:cNvSpPr/>
          <p:nvPr/>
        </p:nvSpPr>
        <p:spPr>
          <a:xfrm>
            <a:off x="0" y="1031887"/>
            <a:ext cx="9144000" cy="100330"/>
          </a:xfrm>
          <a:custGeom>
            <a:avLst/>
            <a:gdLst/>
            <a:ahLst/>
            <a:cxnLst/>
            <a:rect l="l" t="t" r="r" b="b"/>
            <a:pathLst>
              <a:path w="9144000" h="100330">
                <a:moveTo>
                  <a:pt x="9044000" y="0"/>
                </a:moveTo>
                <a:lnTo>
                  <a:pt x="100000" y="0"/>
                </a:lnTo>
                <a:lnTo>
                  <a:pt x="0" y="99999"/>
                </a:lnTo>
                <a:lnTo>
                  <a:pt x="9144000" y="99999"/>
                </a:lnTo>
                <a:lnTo>
                  <a:pt x="9044000" y="0"/>
                </a:lnTo>
                <a:close/>
              </a:path>
            </a:pathLst>
          </a:custGeom>
          <a:solidFill>
            <a:srgbClr val="A8A399"/>
          </a:solidFill>
        </p:spPr>
        <p:txBody>
          <a:bodyPr wrap="square" lIns="0" tIns="0" rIns="0" bIns="0" rtlCol="0"/>
          <a:lstStyle/>
          <a:p>
            <a:endParaRPr/>
          </a:p>
        </p:txBody>
      </p:sp>
      <p:sp>
        <p:nvSpPr>
          <p:cNvPr id="19" name="bk object 19"/>
          <p:cNvSpPr/>
          <p:nvPr/>
        </p:nvSpPr>
        <p:spPr>
          <a:xfrm>
            <a:off x="0" y="26987"/>
            <a:ext cx="100330" cy="1104900"/>
          </a:xfrm>
          <a:custGeom>
            <a:avLst/>
            <a:gdLst/>
            <a:ahLst/>
            <a:cxnLst/>
            <a:rect l="l" t="t" r="r" b="b"/>
            <a:pathLst>
              <a:path w="100330" h="1104900">
                <a:moveTo>
                  <a:pt x="0" y="0"/>
                </a:moveTo>
                <a:lnTo>
                  <a:pt x="0" y="1104900"/>
                </a:lnTo>
                <a:lnTo>
                  <a:pt x="100000" y="1004900"/>
                </a:lnTo>
                <a:lnTo>
                  <a:pt x="100000" y="100001"/>
                </a:lnTo>
                <a:lnTo>
                  <a:pt x="0" y="0"/>
                </a:lnTo>
                <a:close/>
              </a:path>
            </a:pathLst>
          </a:custGeom>
          <a:solidFill>
            <a:srgbClr val="E3E0D8"/>
          </a:solidFill>
        </p:spPr>
        <p:txBody>
          <a:bodyPr wrap="square" lIns="0" tIns="0" rIns="0" bIns="0" rtlCol="0"/>
          <a:lstStyle/>
          <a:p>
            <a:endParaRPr/>
          </a:p>
        </p:txBody>
      </p:sp>
      <p:sp>
        <p:nvSpPr>
          <p:cNvPr id="20" name="bk object 20"/>
          <p:cNvSpPr/>
          <p:nvPr/>
        </p:nvSpPr>
        <p:spPr>
          <a:xfrm>
            <a:off x="9043999" y="26987"/>
            <a:ext cx="100330" cy="1104900"/>
          </a:xfrm>
          <a:custGeom>
            <a:avLst/>
            <a:gdLst/>
            <a:ahLst/>
            <a:cxnLst/>
            <a:rect l="l" t="t" r="r" b="b"/>
            <a:pathLst>
              <a:path w="100329" h="1104900">
                <a:moveTo>
                  <a:pt x="99999" y="0"/>
                </a:moveTo>
                <a:lnTo>
                  <a:pt x="0" y="100001"/>
                </a:lnTo>
                <a:lnTo>
                  <a:pt x="0" y="1004900"/>
                </a:lnTo>
                <a:lnTo>
                  <a:pt x="99999" y="1104900"/>
                </a:lnTo>
                <a:lnTo>
                  <a:pt x="99999" y="0"/>
                </a:lnTo>
                <a:close/>
              </a:path>
            </a:pathLst>
          </a:custGeom>
          <a:solidFill>
            <a:srgbClr val="7D7A72"/>
          </a:solidFill>
        </p:spPr>
        <p:txBody>
          <a:bodyPr wrap="square" lIns="0" tIns="0" rIns="0" bIns="0" rtlCol="0"/>
          <a:lstStyle/>
          <a:p>
            <a:endParaRPr/>
          </a:p>
        </p:txBody>
      </p:sp>
      <p:sp>
        <p:nvSpPr>
          <p:cNvPr id="21" name="bk object 21"/>
          <p:cNvSpPr/>
          <p:nvPr/>
        </p:nvSpPr>
        <p:spPr>
          <a:xfrm>
            <a:off x="0" y="26987"/>
            <a:ext cx="9144000" cy="1104900"/>
          </a:xfrm>
          <a:custGeom>
            <a:avLst/>
            <a:gdLst/>
            <a:ahLst/>
            <a:cxnLst/>
            <a:rect l="l" t="t" r="r" b="b"/>
            <a:pathLst>
              <a:path w="9144000" h="1104900">
                <a:moveTo>
                  <a:pt x="0" y="0"/>
                </a:moveTo>
                <a:lnTo>
                  <a:pt x="9144000" y="0"/>
                </a:lnTo>
                <a:lnTo>
                  <a:pt x="9144000" y="1104900"/>
                </a:lnTo>
                <a:lnTo>
                  <a:pt x="0" y="1104900"/>
                </a:lnTo>
                <a:lnTo>
                  <a:pt x="0" y="0"/>
                </a:lnTo>
                <a:close/>
              </a:path>
            </a:pathLst>
          </a:custGeom>
          <a:ln w="28575">
            <a:solidFill>
              <a:srgbClr val="0033CC"/>
            </a:solidFill>
          </a:ln>
        </p:spPr>
        <p:txBody>
          <a:bodyPr wrap="square" lIns="0" tIns="0" rIns="0" bIns="0" rtlCol="0"/>
          <a:lstStyle/>
          <a:p>
            <a:endParaRPr/>
          </a:p>
        </p:txBody>
      </p:sp>
      <p:sp>
        <p:nvSpPr>
          <p:cNvPr id="22" name="bk object 22"/>
          <p:cNvSpPr/>
          <p:nvPr/>
        </p:nvSpPr>
        <p:spPr>
          <a:xfrm>
            <a:off x="100000" y="126987"/>
            <a:ext cx="8944610" cy="905510"/>
          </a:xfrm>
          <a:custGeom>
            <a:avLst/>
            <a:gdLst/>
            <a:ahLst/>
            <a:cxnLst/>
            <a:rect l="l" t="t" r="r" b="b"/>
            <a:pathLst>
              <a:path w="8944610" h="905510">
                <a:moveTo>
                  <a:pt x="0" y="0"/>
                </a:moveTo>
                <a:lnTo>
                  <a:pt x="8944000" y="0"/>
                </a:lnTo>
                <a:lnTo>
                  <a:pt x="8944000" y="904900"/>
                </a:lnTo>
                <a:lnTo>
                  <a:pt x="0" y="904900"/>
                </a:lnTo>
                <a:lnTo>
                  <a:pt x="0" y="0"/>
                </a:lnTo>
                <a:close/>
              </a:path>
            </a:pathLst>
          </a:custGeom>
          <a:ln w="28575">
            <a:solidFill>
              <a:srgbClr val="0033CC"/>
            </a:solidFill>
          </a:ln>
        </p:spPr>
        <p:txBody>
          <a:bodyPr wrap="square" lIns="0" tIns="0" rIns="0" bIns="0" rtlCol="0"/>
          <a:lstStyle/>
          <a:p>
            <a:endParaRPr/>
          </a:p>
        </p:txBody>
      </p:sp>
      <p:sp>
        <p:nvSpPr>
          <p:cNvPr id="23" name="bk object 23"/>
          <p:cNvSpPr/>
          <p:nvPr/>
        </p:nvSpPr>
        <p:spPr>
          <a:xfrm>
            <a:off x="0" y="26987"/>
            <a:ext cx="100330" cy="100330"/>
          </a:xfrm>
          <a:custGeom>
            <a:avLst/>
            <a:gdLst/>
            <a:ahLst/>
            <a:cxnLst/>
            <a:rect l="l" t="t" r="r" b="b"/>
            <a:pathLst>
              <a:path w="100330" h="100330">
                <a:moveTo>
                  <a:pt x="0" y="0"/>
                </a:moveTo>
                <a:lnTo>
                  <a:pt x="100000" y="100000"/>
                </a:lnTo>
              </a:path>
            </a:pathLst>
          </a:custGeom>
          <a:ln w="28575">
            <a:solidFill>
              <a:srgbClr val="0033CC"/>
            </a:solidFill>
          </a:ln>
        </p:spPr>
        <p:txBody>
          <a:bodyPr wrap="square" lIns="0" tIns="0" rIns="0" bIns="0" rtlCol="0"/>
          <a:lstStyle/>
          <a:p>
            <a:endParaRPr/>
          </a:p>
        </p:txBody>
      </p:sp>
      <p:sp>
        <p:nvSpPr>
          <p:cNvPr id="24" name="bk object 24"/>
          <p:cNvSpPr/>
          <p:nvPr/>
        </p:nvSpPr>
        <p:spPr>
          <a:xfrm>
            <a:off x="0" y="1031887"/>
            <a:ext cx="100330" cy="100330"/>
          </a:xfrm>
          <a:custGeom>
            <a:avLst/>
            <a:gdLst/>
            <a:ahLst/>
            <a:cxnLst/>
            <a:rect l="l" t="t" r="r" b="b"/>
            <a:pathLst>
              <a:path w="100330" h="100330">
                <a:moveTo>
                  <a:pt x="0" y="100000"/>
                </a:moveTo>
                <a:lnTo>
                  <a:pt x="100000" y="0"/>
                </a:lnTo>
              </a:path>
            </a:pathLst>
          </a:custGeom>
          <a:ln w="28575">
            <a:solidFill>
              <a:srgbClr val="0033CC"/>
            </a:solidFill>
          </a:ln>
        </p:spPr>
        <p:txBody>
          <a:bodyPr wrap="square" lIns="0" tIns="0" rIns="0" bIns="0" rtlCol="0"/>
          <a:lstStyle/>
          <a:p>
            <a:endParaRPr/>
          </a:p>
        </p:txBody>
      </p:sp>
      <p:sp>
        <p:nvSpPr>
          <p:cNvPr id="25" name="bk object 25"/>
          <p:cNvSpPr/>
          <p:nvPr/>
        </p:nvSpPr>
        <p:spPr>
          <a:xfrm>
            <a:off x="9043999" y="26987"/>
            <a:ext cx="100330" cy="100330"/>
          </a:xfrm>
          <a:custGeom>
            <a:avLst/>
            <a:gdLst/>
            <a:ahLst/>
            <a:cxnLst/>
            <a:rect l="l" t="t" r="r" b="b"/>
            <a:pathLst>
              <a:path w="100329" h="100330">
                <a:moveTo>
                  <a:pt x="100000" y="0"/>
                </a:moveTo>
                <a:lnTo>
                  <a:pt x="0" y="100000"/>
                </a:lnTo>
              </a:path>
            </a:pathLst>
          </a:custGeom>
          <a:ln w="28575">
            <a:solidFill>
              <a:srgbClr val="0033CC"/>
            </a:solidFill>
          </a:ln>
        </p:spPr>
        <p:txBody>
          <a:bodyPr wrap="square" lIns="0" tIns="0" rIns="0" bIns="0" rtlCol="0"/>
          <a:lstStyle/>
          <a:p>
            <a:endParaRPr/>
          </a:p>
        </p:txBody>
      </p:sp>
      <p:sp>
        <p:nvSpPr>
          <p:cNvPr id="26" name="bk object 26"/>
          <p:cNvSpPr/>
          <p:nvPr/>
        </p:nvSpPr>
        <p:spPr>
          <a:xfrm>
            <a:off x="9043999" y="1031887"/>
            <a:ext cx="100330" cy="100330"/>
          </a:xfrm>
          <a:custGeom>
            <a:avLst/>
            <a:gdLst/>
            <a:ahLst/>
            <a:cxnLst/>
            <a:rect l="l" t="t" r="r" b="b"/>
            <a:pathLst>
              <a:path w="100329" h="100330">
                <a:moveTo>
                  <a:pt x="100000" y="100000"/>
                </a:moveTo>
                <a:lnTo>
                  <a:pt x="0" y="0"/>
                </a:lnTo>
              </a:path>
            </a:pathLst>
          </a:custGeom>
          <a:ln w="28575">
            <a:solidFill>
              <a:srgbClr val="0033CC"/>
            </a:solidFill>
          </a:ln>
        </p:spPr>
        <p:txBody>
          <a:bodyPr wrap="square" lIns="0" tIns="0" rIns="0" bIns="0" rtlCol="0"/>
          <a:lstStyle/>
          <a:p>
            <a:endParaRPr/>
          </a:p>
        </p:txBody>
      </p:sp>
      <p:sp>
        <p:nvSpPr>
          <p:cNvPr id="27" name="bk object 27"/>
          <p:cNvSpPr/>
          <p:nvPr/>
        </p:nvSpPr>
        <p:spPr>
          <a:xfrm>
            <a:off x="152400" y="141287"/>
            <a:ext cx="838200" cy="8382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54577" y="126640"/>
            <a:ext cx="8034845" cy="2214880"/>
          </a:xfrm>
          <a:prstGeom prst="rect">
            <a:avLst/>
          </a:prstGeom>
        </p:spPr>
        <p:txBody>
          <a:bodyPr wrap="square" lIns="0" tIns="0" rIns="0" bIns="0">
            <a:spAutoFit/>
          </a:bodyPr>
          <a:lstStyle>
            <a:lvl1pPr>
              <a:defRPr sz="1800" b="0" i="0">
                <a:solidFill>
                  <a:schemeClr val="bg1"/>
                </a:solidFill>
                <a:latin typeface="Franklin Gothic Book"/>
                <a:cs typeface="Franklin Gothic Book"/>
              </a:defRPr>
            </a:lvl1pPr>
          </a:lstStyle>
          <a:p>
            <a:endParaRPr/>
          </a:p>
        </p:txBody>
      </p:sp>
      <p:sp>
        <p:nvSpPr>
          <p:cNvPr id="3" name="Holder 3"/>
          <p:cNvSpPr>
            <a:spLocks noGrp="1"/>
          </p:cNvSpPr>
          <p:nvPr>
            <p:ph type="body" idx="1"/>
          </p:nvPr>
        </p:nvSpPr>
        <p:spPr>
          <a:xfrm>
            <a:off x="1014095" y="2927603"/>
            <a:ext cx="7115809" cy="2499360"/>
          </a:xfrm>
          <a:prstGeom prst="rect">
            <a:avLst/>
          </a:prstGeom>
        </p:spPr>
        <p:txBody>
          <a:bodyPr wrap="square" lIns="0" tIns="0" rIns="0" bIns="0">
            <a:spAutoFit/>
          </a:bodyPr>
          <a:lstStyle>
            <a:lvl1pPr>
              <a:defRPr sz="2000" b="0" i="0">
                <a:solidFill>
                  <a:srgbClr val="EFEDE3"/>
                </a:solidFill>
                <a:latin typeface="Franklin Gothic Book"/>
                <a:cs typeface="Franklin Gothic Book"/>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a:xfrm>
            <a:off x="7888141" y="6454301"/>
            <a:ext cx="359409" cy="367029"/>
          </a:xfrm>
          <a:prstGeom prst="rect">
            <a:avLst/>
          </a:prstGeom>
        </p:spPr>
        <p:txBody>
          <a:bodyPr wrap="square" lIns="0" tIns="0" rIns="0" bIns="0">
            <a:spAutoFit/>
          </a:bodyPr>
          <a:lstStyle>
            <a:lvl1pPr>
              <a:defRPr sz="2200" b="0" i="0">
                <a:solidFill>
                  <a:srgbClr val="002060"/>
                </a:solidFill>
                <a:latin typeface="Calibri"/>
                <a:cs typeface="Calibri"/>
              </a:defRPr>
            </a:lvl1pPr>
          </a:lstStyle>
          <a:p>
            <a:pPr marL="38100">
              <a:lnSpc>
                <a:spcPts val="2635"/>
              </a:lnSpc>
            </a:pPr>
            <a:fld id="{81D60167-4931-47E6-BA6A-407CBD079E47}" type="slidenum">
              <a:rPr dirty="0">
                <a:solidFill>
                  <a:srgbClr val="FFFFFF"/>
                </a:solidFill>
              </a:rPr>
              <a:t>‹#›</a:t>
            </a:fld>
            <a:endParaRPr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7999"/>
                </a:moveTo>
                <a:lnTo>
                  <a:pt x="0" y="0"/>
                </a:lnTo>
                <a:lnTo>
                  <a:pt x="9144000" y="0"/>
                </a:lnTo>
                <a:lnTo>
                  <a:pt x="9144000" y="6857999"/>
                </a:lnTo>
                <a:lnTo>
                  <a:pt x="0" y="6857999"/>
                </a:lnTo>
                <a:close/>
              </a:path>
            </a:pathLst>
          </a:custGeom>
          <a:noFill/>
        </p:spPr>
        <p:txBody>
          <a:bodyPr wrap="square" lIns="0" tIns="0" rIns="0" bIns="0" rtlCol="0"/>
          <a:lstStyle/>
          <a:p>
            <a:endParaRPr dirty="0"/>
          </a:p>
        </p:txBody>
      </p:sp>
      <p:sp>
        <p:nvSpPr>
          <p:cNvPr id="3" name="object 3"/>
          <p:cNvSpPr/>
          <p:nvPr/>
        </p:nvSpPr>
        <p:spPr>
          <a:xfrm>
            <a:off x="0" y="0"/>
            <a:ext cx="9144000" cy="6858000"/>
          </a:xfrm>
          <a:custGeom>
            <a:avLst/>
            <a:gdLst/>
            <a:ahLst/>
            <a:cxnLst/>
            <a:rect l="l" t="t" r="r" b="b"/>
            <a:pathLst>
              <a:path w="9144000" h="6858000">
                <a:moveTo>
                  <a:pt x="0" y="0"/>
                </a:moveTo>
                <a:lnTo>
                  <a:pt x="9144000" y="0"/>
                </a:lnTo>
                <a:lnTo>
                  <a:pt x="9144000" y="6857999"/>
                </a:lnTo>
              </a:path>
            </a:pathLst>
          </a:custGeom>
          <a:ln w="9525">
            <a:solidFill>
              <a:srgbClr val="000000"/>
            </a:solidFill>
          </a:ln>
        </p:spPr>
        <p:txBody>
          <a:bodyPr wrap="square" lIns="0" tIns="0" rIns="0" bIns="0" rtlCol="0"/>
          <a:lstStyle/>
          <a:p>
            <a:endParaRPr/>
          </a:p>
        </p:txBody>
      </p:sp>
      <p:sp>
        <p:nvSpPr>
          <p:cNvPr id="4" name="object 4"/>
          <p:cNvSpPr/>
          <p:nvPr/>
        </p:nvSpPr>
        <p:spPr>
          <a:xfrm>
            <a:off x="210311" y="2862071"/>
            <a:ext cx="2819400" cy="29260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74527" y="3159125"/>
            <a:ext cx="1420811" cy="17938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52278" y="2936875"/>
            <a:ext cx="1865630" cy="2238375"/>
          </a:xfrm>
          <a:custGeom>
            <a:avLst/>
            <a:gdLst/>
            <a:ahLst/>
            <a:cxnLst/>
            <a:rect l="l" t="t" r="r" b="b"/>
            <a:pathLst>
              <a:path w="1865630" h="2238375">
                <a:moveTo>
                  <a:pt x="0" y="0"/>
                </a:moveTo>
                <a:lnTo>
                  <a:pt x="1865312" y="0"/>
                </a:lnTo>
                <a:lnTo>
                  <a:pt x="1865312" y="2238375"/>
                </a:lnTo>
                <a:lnTo>
                  <a:pt x="0" y="2238375"/>
                </a:lnTo>
                <a:lnTo>
                  <a:pt x="0" y="0"/>
                </a:lnTo>
                <a:close/>
              </a:path>
            </a:pathLst>
          </a:custGeom>
          <a:ln w="444500">
            <a:solidFill>
              <a:srgbClr val="000000"/>
            </a:solidFill>
          </a:ln>
        </p:spPr>
        <p:txBody>
          <a:bodyPr wrap="square" lIns="0" tIns="0" rIns="0" bIns="0" rtlCol="0"/>
          <a:lstStyle/>
          <a:p>
            <a:endParaRPr/>
          </a:p>
        </p:txBody>
      </p:sp>
      <p:sp>
        <p:nvSpPr>
          <p:cNvPr id="7" name="object 7"/>
          <p:cNvSpPr/>
          <p:nvPr/>
        </p:nvSpPr>
        <p:spPr>
          <a:xfrm>
            <a:off x="6370320" y="2907791"/>
            <a:ext cx="2773679" cy="295656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934200" y="3200400"/>
            <a:ext cx="1463675" cy="18288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711950" y="2978150"/>
            <a:ext cx="1908175" cy="2273300"/>
          </a:xfrm>
          <a:custGeom>
            <a:avLst/>
            <a:gdLst/>
            <a:ahLst/>
            <a:cxnLst/>
            <a:rect l="l" t="t" r="r" b="b"/>
            <a:pathLst>
              <a:path w="1908175" h="2273300">
                <a:moveTo>
                  <a:pt x="0" y="0"/>
                </a:moveTo>
                <a:lnTo>
                  <a:pt x="1908175" y="0"/>
                </a:lnTo>
                <a:lnTo>
                  <a:pt x="1908175" y="2273300"/>
                </a:lnTo>
                <a:lnTo>
                  <a:pt x="0" y="2273300"/>
                </a:lnTo>
                <a:lnTo>
                  <a:pt x="0" y="0"/>
                </a:lnTo>
                <a:close/>
              </a:path>
            </a:pathLst>
          </a:custGeom>
          <a:ln w="444500">
            <a:solidFill>
              <a:srgbClr val="000000"/>
            </a:solidFill>
          </a:ln>
        </p:spPr>
        <p:txBody>
          <a:bodyPr wrap="square" lIns="0" tIns="0" rIns="0" bIns="0" rtlCol="0"/>
          <a:lstStyle/>
          <a:p>
            <a:endParaRPr/>
          </a:p>
        </p:txBody>
      </p:sp>
      <p:sp>
        <p:nvSpPr>
          <p:cNvPr id="10" name="object 10"/>
          <p:cNvSpPr/>
          <p:nvPr/>
        </p:nvSpPr>
        <p:spPr>
          <a:xfrm>
            <a:off x="3560763" y="3127474"/>
            <a:ext cx="2221230" cy="2171700"/>
          </a:xfrm>
          <a:custGeom>
            <a:avLst/>
            <a:gdLst/>
            <a:ahLst/>
            <a:cxnLst/>
            <a:rect l="l" t="t" r="r" b="b"/>
            <a:pathLst>
              <a:path w="2221229" h="2171700">
                <a:moveTo>
                  <a:pt x="0" y="0"/>
                </a:moveTo>
                <a:lnTo>
                  <a:pt x="2220911" y="0"/>
                </a:lnTo>
                <a:lnTo>
                  <a:pt x="2220911" y="2171698"/>
                </a:lnTo>
                <a:lnTo>
                  <a:pt x="0" y="2171698"/>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3198812" y="2765524"/>
            <a:ext cx="2945130" cy="361950"/>
          </a:xfrm>
          <a:custGeom>
            <a:avLst/>
            <a:gdLst/>
            <a:ahLst/>
            <a:cxnLst/>
            <a:rect l="l" t="t" r="r" b="b"/>
            <a:pathLst>
              <a:path w="2945129" h="361950">
                <a:moveTo>
                  <a:pt x="2944812" y="0"/>
                </a:moveTo>
                <a:lnTo>
                  <a:pt x="0" y="0"/>
                </a:lnTo>
                <a:lnTo>
                  <a:pt x="361951" y="361950"/>
                </a:lnTo>
                <a:lnTo>
                  <a:pt x="2582862" y="361950"/>
                </a:lnTo>
                <a:lnTo>
                  <a:pt x="2944812" y="0"/>
                </a:lnTo>
                <a:close/>
              </a:path>
            </a:pathLst>
          </a:custGeom>
          <a:solidFill>
            <a:srgbClr val="FFFFFF"/>
          </a:solidFill>
        </p:spPr>
        <p:txBody>
          <a:bodyPr wrap="square" lIns="0" tIns="0" rIns="0" bIns="0" rtlCol="0"/>
          <a:lstStyle/>
          <a:p>
            <a:endParaRPr/>
          </a:p>
        </p:txBody>
      </p:sp>
      <p:sp>
        <p:nvSpPr>
          <p:cNvPr id="12" name="object 12"/>
          <p:cNvSpPr/>
          <p:nvPr/>
        </p:nvSpPr>
        <p:spPr>
          <a:xfrm>
            <a:off x="3198812" y="5299174"/>
            <a:ext cx="2945130" cy="361950"/>
          </a:xfrm>
          <a:custGeom>
            <a:avLst/>
            <a:gdLst/>
            <a:ahLst/>
            <a:cxnLst/>
            <a:rect l="l" t="t" r="r" b="b"/>
            <a:pathLst>
              <a:path w="2945129" h="361950">
                <a:moveTo>
                  <a:pt x="2582862" y="0"/>
                </a:moveTo>
                <a:lnTo>
                  <a:pt x="361951" y="0"/>
                </a:lnTo>
                <a:lnTo>
                  <a:pt x="0" y="361949"/>
                </a:lnTo>
                <a:lnTo>
                  <a:pt x="2944812" y="361949"/>
                </a:lnTo>
                <a:lnTo>
                  <a:pt x="2582862" y="0"/>
                </a:lnTo>
                <a:close/>
              </a:path>
            </a:pathLst>
          </a:custGeom>
          <a:solidFill>
            <a:srgbClr val="CDCDCD"/>
          </a:solidFill>
        </p:spPr>
        <p:txBody>
          <a:bodyPr wrap="square" lIns="0" tIns="0" rIns="0" bIns="0" rtlCol="0"/>
          <a:lstStyle/>
          <a:p>
            <a:endParaRPr/>
          </a:p>
        </p:txBody>
      </p:sp>
      <p:sp>
        <p:nvSpPr>
          <p:cNvPr id="13" name="object 13"/>
          <p:cNvSpPr/>
          <p:nvPr/>
        </p:nvSpPr>
        <p:spPr>
          <a:xfrm>
            <a:off x="3198812" y="2765524"/>
            <a:ext cx="361950" cy="2895600"/>
          </a:xfrm>
          <a:custGeom>
            <a:avLst/>
            <a:gdLst/>
            <a:ahLst/>
            <a:cxnLst/>
            <a:rect l="l" t="t" r="r" b="b"/>
            <a:pathLst>
              <a:path w="361950" h="2895600">
                <a:moveTo>
                  <a:pt x="0" y="0"/>
                </a:moveTo>
                <a:lnTo>
                  <a:pt x="0" y="2895599"/>
                </a:lnTo>
                <a:lnTo>
                  <a:pt x="361951" y="2533650"/>
                </a:lnTo>
                <a:lnTo>
                  <a:pt x="361951" y="36195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5781675" y="2765524"/>
            <a:ext cx="361950" cy="2895600"/>
          </a:xfrm>
          <a:custGeom>
            <a:avLst/>
            <a:gdLst/>
            <a:ahLst/>
            <a:cxnLst/>
            <a:rect l="l" t="t" r="r" b="b"/>
            <a:pathLst>
              <a:path w="361950" h="2895600">
                <a:moveTo>
                  <a:pt x="361950" y="0"/>
                </a:moveTo>
                <a:lnTo>
                  <a:pt x="0" y="361950"/>
                </a:lnTo>
                <a:lnTo>
                  <a:pt x="0" y="2533650"/>
                </a:lnTo>
                <a:lnTo>
                  <a:pt x="361950" y="2895599"/>
                </a:lnTo>
                <a:lnTo>
                  <a:pt x="361950" y="0"/>
                </a:lnTo>
                <a:close/>
              </a:path>
            </a:pathLst>
          </a:custGeom>
          <a:solidFill>
            <a:srgbClr val="999999"/>
          </a:solidFill>
        </p:spPr>
        <p:txBody>
          <a:bodyPr wrap="square" lIns="0" tIns="0" rIns="0" bIns="0" rtlCol="0"/>
          <a:lstStyle/>
          <a:p>
            <a:endParaRPr/>
          </a:p>
        </p:txBody>
      </p:sp>
      <p:sp>
        <p:nvSpPr>
          <p:cNvPr id="15" name="object 15"/>
          <p:cNvSpPr/>
          <p:nvPr/>
        </p:nvSpPr>
        <p:spPr>
          <a:xfrm>
            <a:off x="3198812" y="2765524"/>
            <a:ext cx="2945130" cy="2895600"/>
          </a:xfrm>
          <a:custGeom>
            <a:avLst/>
            <a:gdLst/>
            <a:ahLst/>
            <a:cxnLst/>
            <a:rect l="l" t="t" r="r" b="b"/>
            <a:pathLst>
              <a:path w="2945129" h="2895600">
                <a:moveTo>
                  <a:pt x="0" y="0"/>
                </a:moveTo>
                <a:lnTo>
                  <a:pt x="2944812" y="0"/>
                </a:lnTo>
                <a:lnTo>
                  <a:pt x="2944812" y="2895600"/>
                </a:lnTo>
                <a:lnTo>
                  <a:pt x="0" y="2895600"/>
                </a:lnTo>
                <a:lnTo>
                  <a:pt x="0" y="0"/>
                </a:lnTo>
                <a:close/>
              </a:path>
            </a:pathLst>
          </a:custGeom>
          <a:ln w="9525">
            <a:solidFill>
              <a:srgbClr val="957A99"/>
            </a:solidFill>
          </a:ln>
        </p:spPr>
        <p:txBody>
          <a:bodyPr wrap="square" lIns="0" tIns="0" rIns="0" bIns="0" rtlCol="0"/>
          <a:lstStyle/>
          <a:p>
            <a:endParaRPr/>
          </a:p>
        </p:txBody>
      </p:sp>
      <p:sp>
        <p:nvSpPr>
          <p:cNvPr id="16" name="object 16"/>
          <p:cNvSpPr/>
          <p:nvPr/>
        </p:nvSpPr>
        <p:spPr>
          <a:xfrm>
            <a:off x="3560762" y="3127474"/>
            <a:ext cx="2221230" cy="2171700"/>
          </a:xfrm>
          <a:custGeom>
            <a:avLst/>
            <a:gdLst/>
            <a:ahLst/>
            <a:cxnLst/>
            <a:rect l="l" t="t" r="r" b="b"/>
            <a:pathLst>
              <a:path w="2221229" h="2171700">
                <a:moveTo>
                  <a:pt x="0" y="0"/>
                </a:moveTo>
                <a:lnTo>
                  <a:pt x="2220911" y="0"/>
                </a:lnTo>
                <a:lnTo>
                  <a:pt x="2220911" y="2171699"/>
                </a:lnTo>
                <a:lnTo>
                  <a:pt x="0" y="2171699"/>
                </a:lnTo>
                <a:lnTo>
                  <a:pt x="0" y="0"/>
                </a:lnTo>
                <a:close/>
              </a:path>
            </a:pathLst>
          </a:custGeom>
          <a:ln w="9525">
            <a:solidFill>
              <a:srgbClr val="957A99"/>
            </a:solidFill>
          </a:ln>
        </p:spPr>
        <p:txBody>
          <a:bodyPr wrap="square" lIns="0" tIns="0" rIns="0" bIns="0" rtlCol="0"/>
          <a:lstStyle/>
          <a:p>
            <a:endParaRPr/>
          </a:p>
        </p:txBody>
      </p:sp>
      <p:sp>
        <p:nvSpPr>
          <p:cNvPr id="17" name="object 17"/>
          <p:cNvSpPr/>
          <p:nvPr/>
        </p:nvSpPr>
        <p:spPr>
          <a:xfrm>
            <a:off x="3198812" y="2765524"/>
            <a:ext cx="361950" cy="361950"/>
          </a:xfrm>
          <a:custGeom>
            <a:avLst/>
            <a:gdLst/>
            <a:ahLst/>
            <a:cxnLst/>
            <a:rect l="l" t="t" r="r" b="b"/>
            <a:pathLst>
              <a:path w="361950" h="361950">
                <a:moveTo>
                  <a:pt x="0" y="0"/>
                </a:moveTo>
                <a:lnTo>
                  <a:pt x="361950" y="361950"/>
                </a:lnTo>
              </a:path>
            </a:pathLst>
          </a:custGeom>
          <a:ln w="9525">
            <a:solidFill>
              <a:srgbClr val="957A99"/>
            </a:solidFill>
          </a:ln>
        </p:spPr>
        <p:txBody>
          <a:bodyPr wrap="square" lIns="0" tIns="0" rIns="0" bIns="0" rtlCol="0"/>
          <a:lstStyle/>
          <a:p>
            <a:endParaRPr/>
          </a:p>
        </p:txBody>
      </p:sp>
      <p:sp>
        <p:nvSpPr>
          <p:cNvPr id="18" name="object 18"/>
          <p:cNvSpPr/>
          <p:nvPr/>
        </p:nvSpPr>
        <p:spPr>
          <a:xfrm>
            <a:off x="3198812" y="5299174"/>
            <a:ext cx="361950" cy="361950"/>
          </a:xfrm>
          <a:custGeom>
            <a:avLst/>
            <a:gdLst/>
            <a:ahLst/>
            <a:cxnLst/>
            <a:rect l="l" t="t" r="r" b="b"/>
            <a:pathLst>
              <a:path w="361950" h="361950">
                <a:moveTo>
                  <a:pt x="0" y="361950"/>
                </a:moveTo>
                <a:lnTo>
                  <a:pt x="361950" y="0"/>
                </a:lnTo>
              </a:path>
            </a:pathLst>
          </a:custGeom>
          <a:ln w="9525">
            <a:solidFill>
              <a:srgbClr val="957A99"/>
            </a:solidFill>
          </a:ln>
        </p:spPr>
        <p:txBody>
          <a:bodyPr wrap="square" lIns="0" tIns="0" rIns="0" bIns="0" rtlCol="0"/>
          <a:lstStyle/>
          <a:p>
            <a:endParaRPr/>
          </a:p>
        </p:txBody>
      </p:sp>
      <p:sp>
        <p:nvSpPr>
          <p:cNvPr id="19" name="object 19"/>
          <p:cNvSpPr/>
          <p:nvPr/>
        </p:nvSpPr>
        <p:spPr>
          <a:xfrm>
            <a:off x="5781674" y="2765524"/>
            <a:ext cx="361950" cy="361950"/>
          </a:xfrm>
          <a:custGeom>
            <a:avLst/>
            <a:gdLst/>
            <a:ahLst/>
            <a:cxnLst/>
            <a:rect l="l" t="t" r="r" b="b"/>
            <a:pathLst>
              <a:path w="361950" h="361950">
                <a:moveTo>
                  <a:pt x="361950" y="0"/>
                </a:moveTo>
                <a:lnTo>
                  <a:pt x="0" y="361950"/>
                </a:lnTo>
              </a:path>
            </a:pathLst>
          </a:custGeom>
          <a:ln w="9525">
            <a:solidFill>
              <a:srgbClr val="957A99"/>
            </a:solidFill>
          </a:ln>
        </p:spPr>
        <p:txBody>
          <a:bodyPr wrap="square" lIns="0" tIns="0" rIns="0" bIns="0" rtlCol="0"/>
          <a:lstStyle/>
          <a:p>
            <a:endParaRPr/>
          </a:p>
        </p:txBody>
      </p:sp>
      <p:sp>
        <p:nvSpPr>
          <p:cNvPr id="20" name="object 20"/>
          <p:cNvSpPr/>
          <p:nvPr/>
        </p:nvSpPr>
        <p:spPr>
          <a:xfrm>
            <a:off x="5781674" y="5299174"/>
            <a:ext cx="361950" cy="361950"/>
          </a:xfrm>
          <a:custGeom>
            <a:avLst/>
            <a:gdLst/>
            <a:ahLst/>
            <a:cxnLst/>
            <a:rect l="l" t="t" r="r" b="b"/>
            <a:pathLst>
              <a:path w="361950" h="361950">
                <a:moveTo>
                  <a:pt x="361950" y="361950"/>
                </a:moveTo>
                <a:lnTo>
                  <a:pt x="0" y="0"/>
                </a:lnTo>
              </a:path>
            </a:pathLst>
          </a:custGeom>
          <a:ln w="9525">
            <a:solidFill>
              <a:srgbClr val="957A99"/>
            </a:solidFill>
          </a:ln>
        </p:spPr>
        <p:txBody>
          <a:bodyPr wrap="square" lIns="0" tIns="0" rIns="0" bIns="0" rtlCol="0"/>
          <a:lstStyle/>
          <a:p>
            <a:endParaRPr/>
          </a:p>
        </p:txBody>
      </p:sp>
      <p:sp>
        <p:nvSpPr>
          <p:cNvPr id="21" name="object 21"/>
          <p:cNvSpPr/>
          <p:nvPr/>
        </p:nvSpPr>
        <p:spPr>
          <a:xfrm>
            <a:off x="3570645" y="3138337"/>
            <a:ext cx="2222287" cy="2177682"/>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3561120" y="3124483"/>
            <a:ext cx="2241338" cy="2201062"/>
          </a:xfrm>
          <a:prstGeom prst="rect">
            <a:avLst/>
          </a:prstGeom>
          <a:blipFill>
            <a:blip r:embed="rId8" cstate="print"/>
            <a:stretch>
              <a:fillRect/>
            </a:stretch>
          </a:blipFill>
        </p:spPr>
        <p:txBody>
          <a:bodyPr wrap="square" lIns="0" tIns="0" rIns="0" bIns="0" rtlCol="0"/>
          <a:lstStyle/>
          <a:p>
            <a:endParaRPr/>
          </a:p>
        </p:txBody>
      </p:sp>
      <p:sp>
        <p:nvSpPr>
          <p:cNvPr id="23" name="object 23"/>
          <p:cNvSpPr txBox="1">
            <a:spLocks noGrp="1"/>
          </p:cNvSpPr>
          <p:nvPr>
            <p:ph type="title"/>
          </p:nvPr>
        </p:nvSpPr>
        <p:spPr>
          <a:prstGeom prst="rect">
            <a:avLst/>
          </a:prstGeom>
        </p:spPr>
        <p:txBody>
          <a:bodyPr vert="horz" wrap="square" lIns="0" tIns="13335" rIns="0" bIns="0" rtlCol="0">
            <a:spAutoFit/>
          </a:bodyPr>
          <a:lstStyle/>
          <a:p>
            <a:pPr algn="ctr">
              <a:lnSpc>
                <a:spcPct val="100000"/>
              </a:lnSpc>
              <a:spcBef>
                <a:spcPts val="105"/>
              </a:spcBef>
            </a:pPr>
            <a:r>
              <a:rPr sz="4700" spc="-65" dirty="0">
                <a:solidFill>
                  <a:srgbClr val="191B0E"/>
                </a:solidFill>
                <a:latin typeface="Lucida Sans Unicode"/>
                <a:cs typeface="Lucida Sans Unicode"/>
              </a:rPr>
              <a:t>Society </a:t>
            </a:r>
            <a:r>
              <a:rPr sz="4700" spc="-175" dirty="0">
                <a:solidFill>
                  <a:srgbClr val="191B0E"/>
                </a:solidFill>
                <a:latin typeface="Lucida Sans Unicode"/>
                <a:cs typeface="Lucida Sans Unicode"/>
              </a:rPr>
              <a:t>of </a:t>
            </a:r>
            <a:r>
              <a:rPr sz="4700" spc="-60" dirty="0">
                <a:solidFill>
                  <a:srgbClr val="191B0E"/>
                </a:solidFill>
                <a:latin typeface="Lucida Sans Unicode"/>
                <a:cs typeface="Lucida Sans Unicode"/>
              </a:rPr>
              <a:t>St. </a:t>
            </a:r>
            <a:r>
              <a:rPr sz="4700" spc="-145" dirty="0">
                <a:solidFill>
                  <a:srgbClr val="191B0E"/>
                </a:solidFill>
                <a:latin typeface="Lucida Sans Unicode"/>
                <a:cs typeface="Lucida Sans Unicode"/>
              </a:rPr>
              <a:t>Vincent </a:t>
            </a:r>
            <a:r>
              <a:rPr sz="4700" spc="15" dirty="0">
                <a:solidFill>
                  <a:srgbClr val="191B0E"/>
                </a:solidFill>
                <a:latin typeface="Lucida Sans Unicode"/>
                <a:cs typeface="Lucida Sans Unicode"/>
              </a:rPr>
              <a:t>de</a:t>
            </a:r>
            <a:r>
              <a:rPr sz="4700" spc="-345" dirty="0">
                <a:solidFill>
                  <a:srgbClr val="191B0E"/>
                </a:solidFill>
                <a:latin typeface="Lucida Sans Unicode"/>
                <a:cs typeface="Lucida Sans Unicode"/>
              </a:rPr>
              <a:t> </a:t>
            </a:r>
            <a:r>
              <a:rPr sz="4700" spc="-95" dirty="0">
                <a:solidFill>
                  <a:srgbClr val="191B0E"/>
                </a:solidFill>
                <a:latin typeface="Lucida Sans Unicode"/>
                <a:cs typeface="Lucida Sans Unicode"/>
              </a:rPr>
              <a:t>Paul</a:t>
            </a:r>
            <a:endParaRPr sz="4700" dirty="0">
              <a:latin typeface="Lucida Sans Unicode"/>
              <a:cs typeface="Lucida Sans Unicode"/>
            </a:endParaRPr>
          </a:p>
          <a:p>
            <a:pPr marL="469900" marR="478155" indent="635" algn="ctr">
              <a:lnSpc>
                <a:spcPct val="102600"/>
              </a:lnSpc>
              <a:spcBef>
                <a:spcPts val="20"/>
              </a:spcBef>
            </a:pPr>
            <a:r>
              <a:rPr sz="4700" spc="-105" dirty="0">
                <a:solidFill>
                  <a:srgbClr val="191B0E"/>
                </a:solidFill>
                <a:latin typeface="Lucida Sans Unicode"/>
                <a:cs typeface="Lucida Sans Unicode"/>
              </a:rPr>
              <a:t>Conference </a:t>
            </a:r>
            <a:r>
              <a:rPr sz="4700" spc="-150" dirty="0">
                <a:solidFill>
                  <a:srgbClr val="191B0E"/>
                </a:solidFill>
                <a:latin typeface="Lucida Sans Unicode"/>
                <a:cs typeface="Lucida Sans Unicode"/>
              </a:rPr>
              <a:t>Presidents </a:t>
            </a:r>
            <a:r>
              <a:rPr sz="4700" spc="100" dirty="0">
                <a:solidFill>
                  <a:srgbClr val="191B0E"/>
                </a:solidFill>
                <a:latin typeface="Lucida Sans Unicode"/>
                <a:cs typeface="Lucida Sans Unicode"/>
              </a:rPr>
              <a:t>&amp;</a:t>
            </a:r>
            <a:r>
              <a:rPr lang="en-US" sz="4700" spc="100" dirty="0">
                <a:solidFill>
                  <a:srgbClr val="191B0E"/>
                </a:solidFill>
                <a:latin typeface="Lucida Sans Unicode"/>
                <a:cs typeface="Lucida Sans Unicode"/>
              </a:rPr>
              <a:t> </a:t>
            </a:r>
            <a:r>
              <a:rPr sz="4700" spc="-145" dirty="0">
                <a:solidFill>
                  <a:srgbClr val="191B0E"/>
                </a:solidFill>
                <a:latin typeface="Lucida Sans Unicode"/>
                <a:cs typeface="Lucida Sans Unicode"/>
              </a:rPr>
              <a:t>Spiritual </a:t>
            </a:r>
            <a:r>
              <a:rPr sz="4700" spc="-170" dirty="0">
                <a:solidFill>
                  <a:srgbClr val="191B0E"/>
                </a:solidFill>
                <a:latin typeface="Lucida Sans Unicode"/>
                <a:cs typeface="Lucida Sans Unicode"/>
              </a:rPr>
              <a:t>Advisors</a:t>
            </a:r>
            <a:r>
              <a:rPr sz="4700" spc="-215" dirty="0">
                <a:solidFill>
                  <a:srgbClr val="191B0E"/>
                </a:solidFill>
                <a:latin typeface="Lucida Sans Unicode"/>
                <a:cs typeface="Lucida Sans Unicode"/>
              </a:rPr>
              <a:t> </a:t>
            </a:r>
            <a:r>
              <a:rPr sz="4700" spc="-245" dirty="0">
                <a:solidFill>
                  <a:srgbClr val="191B0E"/>
                </a:solidFill>
                <a:latin typeface="Lucida Sans Unicode"/>
                <a:cs typeface="Lucida Sans Unicode"/>
              </a:rPr>
              <a:t>Training</a:t>
            </a:r>
            <a:endParaRPr sz="4700" dirty="0">
              <a:latin typeface="Lucida Sans Unicode"/>
              <a:cs typeface="Lucida Sans Unicode"/>
            </a:endParaRPr>
          </a:p>
        </p:txBody>
      </p:sp>
      <p:sp>
        <p:nvSpPr>
          <p:cNvPr id="24" name="object 24"/>
          <p:cNvSpPr txBox="1"/>
          <p:nvPr/>
        </p:nvSpPr>
        <p:spPr>
          <a:xfrm>
            <a:off x="3665537" y="6078219"/>
            <a:ext cx="2011680" cy="45212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191B0E"/>
                </a:solidFill>
                <a:latin typeface="Calibri"/>
                <a:cs typeface="Calibri"/>
              </a:rPr>
              <a:t>FY</a:t>
            </a:r>
            <a:r>
              <a:rPr sz="2800" b="1" spc="-90" dirty="0">
                <a:solidFill>
                  <a:srgbClr val="191B0E"/>
                </a:solidFill>
                <a:latin typeface="Calibri"/>
                <a:cs typeface="Calibri"/>
              </a:rPr>
              <a:t> </a:t>
            </a:r>
            <a:r>
              <a:rPr sz="2800" b="1" spc="5" dirty="0">
                <a:solidFill>
                  <a:srgbClr val="191B0E"/>
                </a:solidFill>
                <a:latin typeface="Calibri"/>
                <a:cs typeface="Calibri"/>
              </a:rPr>
              <a:t>2022-2023</a:t>
            </a:r>
            <a:endParaRPr sz="2800">
              <a:latin typeface="Calibri"/>
              <a:cs typeface="Calibri"/>
            </a:endParaRPr>
          </a:p>
        </p:txBody>
      </p:sp>
      <p:sp>
        <p:nvSpPr>
          <p:cNvPr id="25" name="object 25"/>
          <p:cNvSpPr txBox="1"/>
          <p:nvPr/>
        </p:nvSpPr>
        <p:spPr>
          <a:xfrm>
            <a:off x="8118329" y="653745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1</a:t>
            </a:r>
            <a:endParaRPr sz="12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51330" y="2990088"/>
            <a:ext cx="2163445" cy="1459374"/>
          </a:xfrm>
          <a:prstGeom prst="rect">
            <a:avLst/>
          </a:prstGeom>
        </p:spPr>
        <p:txBody>
          <a:bodyPr vert="horz" wrap="square" lIns="0" tIns="12700" rIns="0" bIns="0" rtlCol="0">
            <a:spAutoFit/>
          </a:bodyPr>
          <a:lstStyle/>
          <a:p>
            <a:pPr marL="12700">
              <a:lnSpc>
                <a:spcPct val="100000"/>
              </a:lnSpc>
              <a:spcBef>
                <a:spcPts val="100"/>
              </a:spcBef>
            </a:pPr>
            <a:r>
              <a:rPr lang="en-US" sz="4700" dirty="0">
                <a:solidFill>
                  <a:schemeClr val="tx2">
                    <a:lumMod val="60000"/>
                    <a:lumOff val="40000"/>
                  </a:schemeClr>
                </a:solidFill>
                <a:latin typeface="Franklin Gothic Book"/>
                <a:cs typeface="Franklin Gothic Book"/>
              </a:rPr>
              <a:t>Yo</a:t>
            </a:r>
            <a:r>
              <a:rPr sz="4700" dirty="0">
                <a:solidFill>
                  <a:schemeClr val="tx2">
                    <a:lumMod val="60000"/>
                    <a:lumOff val="40000"/>
                  </a:schemeClr>
                </a:solidFill>
                <a:latin typeface="Franklin Gothic Book"/>
                <a:cs typeface="Franklin Gothic Book"/>
              </a:rPr>
              <a:t>ur</a:t>
            </a:r>
            <a:r>
              <a:rPr sz="4700" spc="-85" dirty="0">
                <a:solidFill>
                  <a:schemeClr val="tx2">
                    <a:lumMod val="60000"/>
                    <a:lumOff val="40000"/>
                  </a:schemeClr>
                </a:solidFill>
                <a:latin typeface="Franklin Gothic Book"/>
                <a:cs typeface="Franklin Gothic Book"/>
              </a:rPr>
              <a:t> Turn</a:t>
            </a:r>
            <a:endParaRPr sz="4700" dirty="0">
              <a:solidFill>
                <a:schemeClr val="tx2">
                  <a:lumMod val="60000"/>
                  <a:lumOff val="40000"/>
                </a:schemeClr>
              </a:solidFill>
              <a:latin typeface="Franklin Gothic Book"/>
              <a:cs typeface="Franklin Gothic Book"/>
            </a:endParaRPr>
          </a:p>
        </p:txBody>
      </p:sp>
      <p:sp>
        <p:nvSpPr>
          <p:cNvPr id="3" name="object 3"/>
          <p:cNvSpPr/>
          <p:nvPr/>
        </p:nvSpPr>
        <p:spPr>
          <a:xfrm>
            <a:off x="3977640" y="375"/>
            <a:ext cx="171450" cy="6858000"/>
          </a:xfrm>
          <a:custGeom>
            <a:avLst/>
            <a:gdLst/>
            <a:ahLst/>
            <a:cxnLst/>
            <a:rect l="l" t="t" r="r" b="b"/>
            <a:pathLst>
              <a:path w="171450" h="6858000">
                <a:moveTo>
                  <a:pt x="0" y="0"/>
                </a:moveTo>
                <a:lnTo>
                  <a:pt x="171450" y="0"/>
                </a:lnTo>
                <a:lnTo>
                  <a:pt x="171450" y="6857999"/>
                </a:lnTo>
                <a:lnTo>
                  <a:pt x="0" y="6857999"/>
                </a:lnTo>
                <a:lnTo>
                  <a:pt x="0" y="0"/>
                </a:lnTo>
                <a:close/>
              </a:path>
            </a:pathLst>
          </a:custGeom>
          <a:solidFill>
            <a:srgbClr val="696A64"/>
          </a:solidFill>
        </p:spPr>
        <p:txBody>
          <a:bodyPr wrap="square" lIns="0" tIns="0" rIns="0" bIns="0" rtlCol="0"/>
          <a:lstStyle/>
          <a:p>
            <a:endParaRPr/>
          </a:p>
        </p:txBody>
      </p:sp>
      <p:sp>
        <p:nvSpPr>
          <p:cNvPr id="4" name="object 4"/>
          <p:cNvSpPr txBox="1"/>
          <p:nvPr/>
        </p:nvSpPr>
        <p:spPr>
          <a:xfrm>
            <a:off x="4711278" y="1932940"/>
            <a:ext cx="3823122" cy="726440"/>
          </a:xfrm>
          <a:prstGeom prst="rect">
            <a:avLst/>
          </a:prstGeom>
        </p:spPr>
        <p:txBody>
          <a:bodyPr vert="horz" wrap="square" lIns="0" tIns="33019" rIns="0" bIns="0" rtlCol="0">
            <a:spAutoFit/>
          </a:bodyPr>
          <a:lstStyle/>
          <a:p>
            <a:pPr marL="396875" marR="5080" indent="-384175">
              <a:lnSpc>
                <a:spcPts val="1800"/>
              </a:lnSpc>
              <a:spcBef>
                <a:spcPts val="259"/>
              </a:spcBef>
              <a:buChar char="■"/>
              <a:tabLst>
                <a:tab pos="396240" algn="l"/>
                <a:tab pos="396875" algn="l"/>
              </a:tabLst>
            </a:pPr>
            <a:r>
              <a:rPr sz="2000" spc="-5" dirty="0">
                <a:solidFill>
                  <a:srgbClr val="191B0E"/>
                </a:solidFill>
                <a:latin typeface="Franklin Gothic Book"/>
                <a:cs typeface="Franklin Gothic Book"/>
              </a:rPr>
              <a:t>Which aspects </a:t>
            </a:r>
            <a:r>
              <a:rPr sz="2000" dirty="0">
                <a:solidFill>
                  <a:srgbClr val="191B0E"/>
                </a:solidFill>
                <a:latin typeface="Franklin Gothic Book"/>
                <a:cs typeface="Franklin Gothic Book"/>
              </a:rPr>
              <a:t>of Servant</a:t>
            </a:r>
            <a:r>
              <a:rPr lang="en-US" sz="2000" dirty="0">
                <a:solidFill>
                  <a:srgbClr val="191B0E"/>
                </a:solidFill>
                <a:latin typeface="Franklin Gothic Book"/>
                <a:cs typeface="Franklin Gothic Book"/>
              </a:rPr>
              <a:t> </a:t>
            </a:r>
            <a:r>
              <a:rPr sz="2000" spc="-5" dirty="0">
                <a:solidFill>
                  <a:srgbClr val="191B0E"/>
                </a:solidFill>
                <a:latin typeface="Franklin Gothic Book"/>
                <a:cs typeface="Franklin Gothic Book"/>
              </a:rPr>
              <a:t>Leadership are </a:t>
            </a:r>
            <a:r>
              <a:rPr sz="2000" spc="-10" dirty="0">
                <a:solidFill>
                  <a:srgbClr val="191B0E"/>
                </a:solidFill>
                <a:latin typeface="Franklin Gothic Book"/>
                <a:cs typeface="Franklin Gothic Book"/>
              </a:rPr>
              <a:t>your </a:t>
            </a:r>
            <a:r>
              <a:rPr sz="2000" spc="-5" dirty="0">
                <a:solidFill>
                  <a:srgbClr val="191B0E"/>
                </a:solidFill>
                <a:latin typeface="Franklin Gothic Book"/>
                <a:cs typeface="Franklin Gothic Book"/>
              </a:rPr>
              <a:t>strengths?</a:t>
            </a:r>
            <a:r>
              <a:rPr lang="en-US" sz="2000" spc="-5" dirty="0">
                <a:solidFill>
                  <a:srgbClr val="191B0E"/>
                </a:solidFill>
                <a:latin typeface="Franklin Gothic Book"/>
                <a:cs typeface="Franklin Gothic Book"/>
              </a:rPr>
              <a:t> </a:t>
            </a:r>
            <a:r>
              <a:rPr sz="2000" spc="-10" dirty="0">
                <a:solidFill>
                  <a:srgbClr val="191B0E"/>
                </a:solidFill>
                <a:latin typeface="Franklin Gothic Book"/>
                <a:cs typeface="Franklin Gothic Book"/>
              </a:rPr>
              <a:t>Why?</a:t>
            </a:r>
            <a:endParaRPr sz="2000" dirty="0">
              <a:latin typeface="Franklin Gothic Book"/>
              <a:cs typeface="Franklin Gothic Book"/>
            </a:endParaRPr>
          </a:p>
        </p:txBody>
      </p:sp>
      <p:sp>
        <p:nvSpPr>
          <p:cNvPr id="5" name="object 5"/>
          <p:cNvSpPr txBox="1"/>
          <p:nvPr/>
        </p:nvSpPr>
        <p:spPr>
          <a:xfrm>
            <a:off x="4711279" y="3164332"/>
            <a:ext cx="3746920" cy="725839"/>
          </a:xfrm>
          <a:prstGeom prst="rect">
            <a:avLst/>
          </a:prstGeom>
        </p:spPr>
        <p:txBody>
          <a:bodyPr vert="horz" wrap="square" lIns="0" tIns="33019" rIns="0" bIns="0" rtlCol="0">
            <a:spAutoFit/>
          </a:bodyPr>
          <a:lstStyle/>
          <a:p>
            <a:pPr marL="396875" marR="5080" indent="-384175">
              <a:lnSpc>
                <a:spcPts val="1800"/>
              </a:lnSpc>
              <a:spcBef>
                <a:spcPts val="259"/>
              </a:spcBef>
              <a:buChar char="■"/>
              <a:tabLst>
                <a:tab pos="396240" algn="l"/>
                <a:tab pos="396875" algn="l"/>
              </a:tabLst>
            </a:pPr>
            <a:r>
              <a:rPr sz="2000" spc="-5" dirty="0">
                <a:solidFill>
                  <a:srgbClr val="191B0E"/>
                </a:solidFill>
                <a:latin typeface="Franklin Gothic Book"/>
                <a:cs typeface="Franklin Gothic Book"/>
              </a:rPr>
              <a:t>Which aspects </a:t>
            </a:r>
            <a:r>
              <a:rPr sz="2000" dirty="0">
                <a:solidFill>
                  <a:srgbClr val="191B0E"/>
                </a:solidFill>
                <a:latin typeface="Franklin Gothic Book"/>
                <a:cs typeface="Franklin Gothic Book"/>
              </a:rPr>
              <a:t>of Servant</a:t>
            </a:r>
            <a:r>
              <a:rPr lang="en-US" sz="2000" dirty="0">
                <a:solidFill>
                  <a:srgbClr val="191B0E"/>
                </a:solidFill>
                <a:latin typeface="Franklin Gothic Book"/>
                <a:cs typeface="Franklin Gothic Book"/>
              </a:rPr>
              <a:t> </a:t>
            </a:r>
            <a:r>
              <a:rPr sz="2000" spc="-5" dirty="0">
                <a:solidFill>
                  <a:srgbClr val="191B0E"/>
                </a:solidFill>
                <a:latin typeface="Franklin Gothic Book"/>
                <a:cs typeface="Franklin Gothic Book"/>
              </a:rPr>
              <a:t>Leadership </a:t>
            </a:r>
            <a:r>
              <a:rPr sz="2000" dirty="0">
                <a:solidFill>
                  <a:srgbClr val="191B0E"/>
                </a:solidFill>
                <a:latin typeface="Franklin Gothic Book"/>
                <a:cs typeface="Franklin Gothic Book"/>
              </a:rPr>
              <a:t>do </a:t>
            </a:r>
            <a:r>
              <a:rPr sz="2000" spc="-10" dirty="0">
                <a:solidFill>
                  <a:srgbClr val="191B0E"/>
                </a:solidFill>
                <a:latin typeface="Franklin Gothic Book"/>
                <a:cs typeface="Franklin Gothic Book"/>
              </a:rPr>
              <a:t>you </a:t>
            </a:r>
            <a:r>
              <a:rPr sz="2000" spc="-5" dirty="0">
                <a:solidFill>
                  <a:srgbClr val="191B0E"/>
                </a:solidFill>
                <a:latin typeface="Franklin Gothic Book"/>
                <a:cs typeface="Franklin Gothic Book"/>
              </a:rPr>
              <a:t>find most</a:t>
            </a:r>
            <a:r>
              <a:rPr lang="en-US" sz="2000" spc="-5" dirty="0">
                <a:solidFill>
                  <a:srgbClr val="191B0E"/>
                </a:solidFill>
                <a:latin typeface="Franklin Gothic Book"/>
                <a:cs typeface="Franklin Gothic Book"/>
              </a:rPr>
              <a:t> </a:t>
            </a:r>
            <a:r>
              <a:rPr sz="2000" spc="-5" dirty="0">
                <a:solidFill>
                  <a:srgbClr val="191B0E"/>
                </a:solidFill>
                <a:latin typeface="Franklin Gothic Book"/>
                <a:cs typeface="Franklin Gothic Book"/>
              </a:rPr>
              <a:t>challenging? </a:t>
            </a:r>
            <a:r>
              <a:rPr sz="2000" spc="-10" dirty="0">
                <a:solidFill>
                  <a:srgbClr val="191B0E"/>
                </a:solidFill>
                <a:latin typeface="Franklin Gothic Book"/>
                <a:cs typeface="Franklin Gothic Book"/>
              </a:rPr>
              <a:t>Why?</a:t>
            </a:r>
            <a:endParaRPr sz="2000" dirty="0">
              <a:latin typeface="Franklin Gothic Book"/>
              <a:cs typeface="Franklin Gothic Book"/>
            </a:endParaRPr>
          </a:p>
        </p:txBody>
      </p:sp>
      <p:sp>
        <p:nvSpPr>
          <p:cNvPr id="6" name="object 6"/>
          <p:cNvSpPr txBox="1"/>
          <p:nvPr/>
        </p:nvSpPr>
        <p:spPr>
          <a:xfrm>
            <a:off x="4711278" y="4383532"/>
            <a:ext cx="3746921" cy="497840"/>
          </a:xfrm>
          <a:prstGeom prst="rect">
            <a:avLst/>
          </a:prstGeom>
        </p:spPr>
        <p:txBody>
          <a:bodyPr vert="horz" wrap="square" lIns="0" tIns="33019" rIns="0" bIns="0" rtlCol="0">
            <a:spAutoFit/>
          </a:bodyPr>
          <a:lstStyle/>
          <a:p>
            <a:pPr marL="396875" marR="5080" indent="-384175">
              <a:lnSpc>
                <a:spcPts val="1800"/>
              </a:lnSpc>
              <a:spcBef>
                <a:spcPts val="259"/>
              </a:spcBef>
              <a:buChar char="■"/>
              <a:tabLst>
                <a:tab pos="396240" algn="l"/>
                <a:tab pos="396875" algn="l"/>
              </a:tabLst>
            </a:pPr>
            <a:r>
              <a:rPr sz="2000" spc="-5" dirty="0">
                <a:solidFill>
                  <a:srgbClr val="191B0E"/>
                </a:solidFill>
                <a:latin typeface="Franklin Gothic Book"/>
                <a:cs typeface="Franklin Gothic Book"/>
              </a:rPr>
              <a:t>Share </a:t>
            </a:r>
            <a:r>
              <a:rPr sz="2000" spc="-10" dirty="0">
                <a:solidFill>
                  <a:srgbClr val="191B0E"/>
                </a:solidFill>
                <a:latin typeface="Franklin Gothic Book"/>
                <a:cs typeface="Franklin Gothic Book"/>
              </a:rPr>
              <a:t>your </a:t>
            </a:r>
            <a:r>
              <a:rPr sz="2000" spc="-5" dirty="0">
                <a:solidFill>
                  <a:srgbClr val="191B0E"/>
                </a:solidFill>
                <a:latin typeface="Franklin Gothic Book"/>
                <a:cs typeface="Franklin Gothic Book"/>
              </a:rPr>
              <a:t>thoughts with the others</a:t>
            </a:r>
            <a:r>
              <a:rPr lang="en-US" sz="2000" spc="-5" dirty="0">
                <a:solidFill>
                  <a:srgbClr val="191B0E"/>
                </a:solidFill>
                <a:latin typeface="Franklin Gothic Book"/>
                <a:cs typeface="Franklin Gothic Book"/>
              </a:rPr>
              <a:t> </a:t>
            </a:r>
            <a:r>
              <a:rPr sz="2000" spc="-10" dirty="0">
                <a:solidFill>
                  <a:srgbClr val="191B0E"/>
                </a:solidFill>
                <a:latin typeface="Franklin Gothic Book"/>
                <a:cs typeface="Franklin Gothic Book"/>
              </a:rPr>
              <a:t>around</a:t>
            </a:r>
            <a:r>
              <a:rPr sz="2000" spc="-5" dirty="0">
                <a:solidFill>
                  <a:srgbClr val="191B0E"/>
                </a:solidFill>
                <a:latin typeface="Franklin Gothic Book"/>
                <a:cs typeface="Franklin Gothic Book"/>
              </a:rPr>
              <a:t> </a:t>
            </a:r>
            <a:r>
              <a:rPr sz="2000" spc="-10" dirty="0">
                <a:solidFill>
                  <a:srgbClr val="191B0E"/>
                </a:solidFill>
                <a:latin typeface="Franklin Gothic Book"/>
                <a:cs typeface="Franklin Gothic Book"/>
              </a:rPr>
              <a:t>you.</a:t>
            </a:r>
            <a:endParaRPr sz="2000" dirty="0">
              <a:latin typeface="Franklin Gothic Book"/>
              <a:cs typeface="Franklin Gothic Book"/>
            </a:endParaRPr>
          </a:p>
        </p:txBody>
      </p:sp>
      <p:sp>
        <p:nvSpPr>
          <p:cNvPr id="7" name="object 7"/>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8029429" y="6454301"/>
            <a:ext cx="217804" cy="367030"/>
          </a:xfrm>
          <a:prstGeom prst="rect">
            <a:avLst/>
          </a:prstGeom>
        </p:spPr>
        <p:txBody>
          <a:bodyPr vert="horz" wrap="square" lIns="0" tIns="0" rIns="0" bIns="0" rtlCol="0">
            <a:spAutoFit/>
          </a:bodyPr>
          <a:lstStyle/>
          <a:p>
            <a:pPr marL="38100">
              <a:lnSpc>
                <a:spcPts val="2635"/>
              </a:lnSpc>
            </a:pPr>
            <a:fld id="{81D60167-4931-47E6-BA6A-407CBD079E47}" type="slidenum">
              <a:rPr sz="2200" dirty="0">
                <a:solidFill>
                  <a:srgbClr val="FFFFFF"/>
                </a:solidFill>
                <a:latin typeface="Calibri"/>
                <a:cs typeface="Calibri"/>
              </a:rPr>
              <a:t>10</a:t>
            </a:fld>
            <a:endParaRPr sz="22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5"/>
            <a:ext cx="9144000" cy="6858000"/>
          </a:xfrm>
          <a:custGeom>
            <a:avLst/>
            <a:gdLst/>
            <a:ahLst/>
            <a:cxnLst/>
            <a:rect l="l" t="t" r="r" b="b"/>
            <a:pathLst>
              <a:path w="9144000" h="6858000">
                <a:moveTo>
                  <a:pt x="0" y="0"/>
                </a:moveTo>
                <a:lnTo>
                  <a:pt x="9143997" y="0"/>
                </a:lnTo>
                <a:lnTo>
                  <a:pt x="9143997" y="6857623"/>
                </a:lnTo>
                <a:lnTo>
                  <a:pt x="0" y="6857623"/>
                </a:lnTo>
                <a:lnTo>
                  <a:pt x="0" y="0"/>
                </a:lnTo>
                <a:close/>
              </a:path>
            </a:pathLst>
          </a:custGeom>
          <a:noFill/>
        </p:spPr>
        <p:txBody>
          <a:bodyPr wrap="square" lIns="0" tIns="0" rIns="0" bIns="0" rtlCol="0"/>
          <a:lstStyle/>
          <a:p>
            <a:endParaRPr/>
          </a:p>
        </p:txBody>
      </p:sp>
      <p:sp>
        <p:nvSpPr>
          <p:cNvPr id="3" name="object 3"/>
          <p:cNvSpPr/>
          <p:nvPr/>
        </p:nvSpPr>
        <p:spPr>
          <a:xfrm>
            <a:off x="6224729" y="626653"/>
            <a:ext cx="2456815" cy="4408805"/>
          </a:xfrm>
          <a:custGeom>
            <a:avLst/>
            <a:gdLst/>
            <a:ahLst/>
            <a:cxnLst/>
            <a:rect l="l" t="t" r="r" b="b"/>
            <a:pathLst>
              <a:path w="2456815" h="4408805">
                <a:moveTo>
                  <a:pt x="2456751" y="384420"/>
                </a:moveTo>
                <a:lnTo>
                  <a:pt x="2152420" y="384420"/>
                </a:lnTo>
                <a:lnTo>
                  <a:pt x="2152420" y="4408488"/>
                </a:lnTo>
                <a:lnTo>
                  <a:pt x="2456751" y="4408488"/>
                </a:lnTo>
                <a:lnTo>
                  <a:pt x="2456751" y="384420"/>
                </a:lnTo>
                <a:close/>
              </a:path>
              <a:path w="2456815" h="4408805">
                <a:moveTo>
                  <a:pt x="2456751" y="0"/>
                </a:moveTo>
                <a:lnTo>
                  <a:pt x="491" y="0"/>
                </a:lnTo>
                <a:lnTo>
                  <a:pt x="228" y="49339"/>
                </a:lnTo>
                <a:lnTo>
                  <a:pt x="263" y="336404"/>
                </a:lnTo>
                <a:lnTo>
                  <a:pt x="0" y="385743"/>
                </a:lnTo>
                <a:lnTo>
                  <a:pt x="2456751" y="384420"/>
                </a:lnTo>
                <a:lnTo>
                  <a:pt x="2456751" y="0"/>
                </a:lnTo>
                <a:close/>
              </a:path>
            </a:pathLst>
          </a:custGeom>
          <a:solidFill>
            <a:srgbClr val="696A64"/>
          </a:solidFill>
        </p:spPr>
        <p:txBody>
          <a:bodyPr wrap="square" lIns="0" tIns="0" rIns="0" bIns="0" rtlCol="0"/>
          <a:lstStyle/>
          <a:p>
            <a:endParaRPr/>
          </a:p>
        </p:txBody>
      </p:sp>
      <p:sp>
        <p:nvSpPr>
          <p:cNvPr id="4" name="object 4"/>
          <p:cNvSpPr/>
          <p:nvPr/>
        </p:nvSpPr>
        <p:spPr>
          <a:xfrm>
            <a:off x="757699" y="1010265"/>
            <a:ext cx="7628890" cy="4857750"/>
          </a:xfrm>
          <a:custGeom>
            <a:avLst/>
            <a:gdLst/>
            <a:ahLst/>
            <a:cxnLst/>
            <a:rect l="l" t="t" r="r" b="b"/>
            <a:pathLst>
              <a:path w="7628890" h="4857750">
                <a:moveTo>
                  <a:pt x="0" y="0"/>
                </a:moveTo>
                <a:lnTo>
                  <a:pt x="7628599" y="0"/>
                </a:lnTo>
                <a:lnTo>
                  <a:pt x="7628599" y="4857132"/>
                </a:lnTo>
                <a:lnTo>
                  <a:pt x="0" y="4857132"/>
                </a:lnTo>
                <a:lnTo>
                  <a:pt x="0" y="0"/>
                </a:lnTo>
                <a:close/>
              </a:path>
            </a:pathLst>
          </a:custGeom>
          <a:noFill/>
        </p:spPr>
        <p:txBody>
          <a:bodyPr wrap="square" lIns="0" tIns="0" rIns="0" bIns="0" rtlCol="0"/>
          <a:lstStyle/>
          <a:p>
            <a:endParaRPr/>
          </a:p>
        </p:txBody>
      </p:sp>
      <p:sp>
        <p:nvSpPr>
          <p:cNvPr id="5" name="object 5"/>
          <p:cNvSpPr txBox="1">
            <a:spLocks noGrp="1"/>
          </p:cNvSpPr>
          <p:nvPr>
            <p:ph type="title"/>
          </p:nvPr>
        </p:nvSpPr>
        <p:spPr>
          <a:xfrm>
            <a:off x="1199561" y="1342644"/>
            <a:ext cx="4902835" cy="695960"/>
          </a:xfrm>
          <a:prstGeom prst="rect">
            <a:avLst/>
          </a:prstGeom>
        </p:spPr>
        <p:txBody>
          <a:bodyPr vert="horz" wrap="square" lIns="0" tIns="12700" rIns="0" bIns="0" rtlCol="0">
            <a:spAutoFit/>
          </a:bodyPr>
          <a:lstStyle/>
          <a:p>
            <a:pPr marL="12700">
              <a:lnSpc>
                <a:spcPct val="100000"/>
              </a:lnSpc>
              <a:spcBef>
                <a:spcPts val="100"/>
              </a:spcBef>
            </a:pPr>
            <a:r>
              <a:rPr sz="4400" dirty="0">
                <a:solidFill>
                  <a:schemeClr val="tx2">
                    <a:lumMod val="60000"/>
                    <a:lumOff val="40000"/>
                  </a:schemeClr>
                </a:solidFill>
              </a:rPr>
              <a:t>5 </a:t>
            </a:r>
            <a:r>
              <a:rPr sz="4400" spc="-5" dirty="0">
                <a:solidFill>
                  <a:schemeClr val="tx2">
                    <a:lumMod val="60000"/>
                    <a:lumOff val="40000"/>
                  </a:schemeClr>
                </a:solidFill>
              </a:rPr>
              <a:t>Goals as</a:t>
            </a:r>
            <a:r>
              <a:rPr sz="4400" spc="-60" dirty="0">
                <a:solidFill>
                  <a:schemeClr val="tx2">
                    <a:lumMod val="60000"/>
                    <a:lumOff val="40000"/>
                  </a:schemeClr>
                </a:solidFill>
              </a:rPr>
              <a:t> </a:t>
            </a:r>
            <a:r>
              <a:rPr sz="4400" spc="-5" dirty="0">
                <a:solidFill>
                  <a:schemeClr val="tx2">
                    <a:lumMod val="60000"/>
                    <a:lumOff val="40000"/>
                  </a:schemeClr>
                </a:solidFill>
              </a:rPr>
              <a:t>President</a:t>
            </a:r>
            <a:endParaRPr sz="4400" dirty="0">
              <a:solidFill>
                <a:schemeClr val="tx2">
                  <a:lumMod val="60000"/>
                  <a:lumOff val="40000"/>
                </a:schemeClr>
              </a:solidFil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solidFill>
                  <a:srgbClr val="FFFFFF"/>
                </a:solidFill>
              </a:rPr>
              <a:t>11</a:t>
            </a:fld>
            <a:endParaRPr dirty="0">
              <a:solidFill>
                <a:srgbClr val="FFFFFF"/>
              </a:solidFill>
            </a:endParaRPr>
          </a:p>
        </p:txBody>
      </p:sp>
      <p:sp>
        <p:nvSpPr>
          <p:cNvPr id="6" name="object 6"/>
          <p:cNvSpPr txBox="1"/>
          <p:nvPr/>
        </p:nvSpPr>
        <p:spPr>
          <a:xfrm>
            <a:off x="1199561" y="2607563"/>
            <a:ext cx="5467350" cy="2223135"/>
          </a:xfrm>
          <a:prstGeom prst="rect">
            <a:avLst/>
          </a:prstGeom>
        </p:spPr>
        <p:txBody>
          <a:bodyPr vert="horz" wrap="square" lIns="0" tIns="153035" rIns="0" bIns="0" rtlCol="0">
            <a:spAutoFit/>
          </a:bodyPr>
          <a:lstStyle/>
          <a:p>
            <a:pPr marL="527050" indent="-514350">
              <a:lnSpc>
                <a:spcPct val="100000"/>
              </a:lnSpc>
              <a:spcBef>
                <a:spcPts val="1205"/>
              </a:spcBef>
              <a:buAutoNum type="arabicPeriod"/>
              <a:tabLst>
                <a:tab pos="526415" algn="l"/>
                <a:tab pos="527050" algn="l"/>
              </a:tabLst>
            </a:pPr>
            <a:r>
              <a:rPr sz="2000" spc="-10" dirty="0">
                <a:latin typeface="Franklin Gothic Book"/>
                <a:cs typeface="Franklin Gothic Book"/>
              </a:rPr>
              <a:t>Formation</a:t>
            </a:r>
            <a:endParaRPr sz="2000" dirty="0">
              <a:latin typeface="Franklin Gothic Book"/>
              <a:cs typeface="Franklin Gothic Book"/>
            </a:endParaRPr>
          </a:p>
          <a:p>
            <a:pPr marL="527050" indent="-514350">
              <a:lnSpc>
                <a:spcPct val="100000"/>
              </a:lnSpc>
              <a:spcBef>
                <a:spcPts val="1100"/>
              </a:spcBef>
              <a:buAutoNum type="arabicPeriod"/>
              <a:tabLst>
                <a:tab pos="526415" algn="l"/>
                <a:tab pos="527050" algn="l"/>
              </a:tabLst>
            </a:pPr>
            <a:r>
              <a:rPr sz="2000" spc="-15" dirty="0">
                <a:latin typeface="Franklin Gothic Book"/>
                <a:cs typeface="Franklin Gothic Book"/>
              </a:rPr>
              <a:t>Work </a:t>
            </a:r>
            <a:r>
              <a:rPr sz="2000" spc="-20" dirty="0">
                <a:latin typeface="Franklin Gothic Book"/>
                <a:cs typeface="Franklin Gothic Book"/>
              </a:rPr>
              <a:t>for </a:t>
            </a:r>
            <a:r>
              <a:rPr sz="2000" spc="-30" dirty="0">
                <a:latin typeface="Franklin Gothic Book"/>
                <a:cs typeface="Franklin Gothic Book"/>
              </a:rPr>
              <a:t>Your </a:t>
            </a:r>
            <a:r>
              <a:rPr sz="2000" spc="-10" dirty="0">
                <a:latin typeface="Franklin Gothic Book"/>
                <a:cs typeface="Franklin Gothic Book"/>
              </a:rPr>
              <a:t>Conference </a:t>
            </a:r>
            <a:r>
              <a:rPr sz="2000" dirty="0">
                <a:latin typeface="Franklin Gothic Book"/>
                <a:cs typeface="Franklin Gothic Book"/>
              </a:rPr>
              <a:t>as a Servant</a:t>
            </a:r>
            <a:r>
              <a:rPr sz="2000" spc="45" dirty="0">
                <a:latin typeface="Franklin Gothic Book"/>
                <a:cs typeface="Franklin Gothic Book"/>
              </a:rPr>
              <a:t> </a:t>
            </a:r>
            <a:r>
              <a:rPr sz="2000" spc="-5" dirty="0">
                <a:latin typeface="Franklin Gothic Book"/>
                <a:cs typeface="Franklin Gothic Book"/>
              </a:rPr>
              <a:t>Leader</a:t>
            </a:r>
            <a:endParaRPr sz="2000" dirty="0">
              <a:latin typeface="Franklin Gothic Book"/>
              <a:cs typeface="Franklin Gothic Book"/>
            </a:endParaRPr>
          </a:p>
          <a:p>
            <a:pPr marL="527050" indent="-514350">
              <a:lnSpc>
                <a:spcPct val="100000"/>
              </a:lnSpc>
              <a:spcBef>
                <a:spcPts val="985"/>
              </a:spcBef>
              <a:buAutoNum type="arabicPeriod"/>
              <a:tabLst>
                <a:tab pos="526415" algn="l"/>
                <a:tab pos="527050" algn="l"/>
              </a:tabLst>
            </a:pPr>
            <a:r>
              <a:rPr sz="2000" spc="-30" dirty="0">
                <a:latin typeface="Franklin Gothic Book"/>
                <a:cs typeface="Franklin Gothic Book"/>
              </a:rPr>
              <a:t>Your</a:t>
            </a:r>
            <a:r>
              <a:rPr sz="2000" spc="-5" dirty="0">
                <a:latin typeface="Franklin Gothic Book"/>
                <a:cs typeface="Franklin Gothic Book"/>
              </a:rPr>
              <a:t> </a:t>
            </a:r>
            <a:r>
              <a:rPr sz="2000" spc="-35" dirty="0">
                <a:latin typeface="Franklin Gothic Book"/>
                <a:cs typeface="Franklin Gothic Book"/>
              </a:rPr>
              <a:t>Team</a:t>
            </a:r>
            <a:endParaRPr sz="2000" dirty="0">
              <a:latin typeface="Franklin Gothic Book"/>
              <a:cs typeface="Franklin Gothic Book"/>
            </a:endParaRPr>
          </a:p>
          <a:p>
            <a:pPr marL="527050" indent="-514350">
              <a:lnSpc>
                <a:spcPct val="100000"/>
              </a:lnSpc>
              <a:spcBef>
                <a:spcPts val="1105"/>
              </a:spcBef>
              <a:buAutoNum type="arabicPeriod"/>
              <a:tabLst>
                <a:tab pos="526415" algn="l"/>
                <a:tab pos="527050" algn="l"/>
              </a:tabLst>
            </a:pPr>
            <a:r>
              <a:rPr sz="2000" spc="-30" dirty="0">
                <a:latin typeface="Franklin Gothic Book"/>
                <a:cs typeface="Franklin Gothic Book"/>
              </a:rPr>
              <a:t>Your </a:t>
            </a:r>
            <a:r>
              <a:rPr sz="2000" spc="-5" dirty="0">
                <a:latin typeface="Franklin Gothic Book"/>
                <a:cs typeface="Franklin Gothic Book"/>
              </a:rPr>
              <a:t>Spiritual</a:t>
            </a:r>
            <a:r>
              <a:rPr sz="2000" spc="25" dirty="0">
                <a:latin typeface="Franklin Gothic Book"/>
                <a:cs typeface="Franklin Gothic Book"/>
              </a:rPr>
              <a:t> </a:t>
            </a:r>
            <a:r>
              <a:rPr sz="2000" spc="-10" dirty="0">
                <a:latin typeface="Franklin Gothic Book"/>
                <a:cs typeface="Franklin Gothic Book"/>
              </a:rPr>
              <a:t>Advisor</a:t>
            </a:r>
            <a:endParaRPr sz="2000" dirty="0">
              <a:latin typeface="Franklin Gothic Book"/>
              <a:cs typeface="Franklin Gothic Book"/>
            </a:endParaRPr>
          </a:p>
          <a:p>
            <a:pPr marL="527050" indent="-514350">
              <a:lnSpc>
                <a:spcPct val="100000"/>
              </a:lnSpc>
              <a:spcBef>
                <a:spcPts val="1010"/>
              </a:spcBef>
              <a:buAutoNum type="arabicPeriod"/>
              <a:tabLst>
                <a:tab pos="526415" algn="l"/>
                <a:tab pos="527050" algn="l"/>
              </a:tabLst>
            </a:pPr>
            <a:r>
              <a:rPr sz="2000" spc="-30" dirty="0">
                <a:latin typeface="Franklin Gothic Book"/>
                <a:cs typeface="Franklin Gothic Book"/>
              </a:rPr>
              <a:t>Your</a:t>
            </a:r>
            <a:r>
              <a:rPr sz="2000" spc="-5" dirty="0">
                <a:latin typeface="Franklin Gothic Book"/>
                <a:cs typeface="Franklin Gothic Book"/>
              </a:rPr>
              <a:t> Members</a:t>
            </a:r>
            <a:endParaRPr sz="2000" dirty="0">
              <a:latin typeface="Franklin Gothic Book"/>
              <a:cs typeface="Franklin Gothic Book"/>
            </a:endParaRPr>
          </a:p>
        </p:txBody>
      </p:sp>
      <p:sp>
        <p:nvSpPr>
          <p:cNvPr id="7" name="object 7"/>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75"/>
            <a:ext cx="9144000" cy="6858000"/>
          </a:xfrm>
          <a:custGeom>
            <a:avLst/>
            <a:gdLst/>
            <a:ahLst/>
            <a:cxnLst/>
            <a:rect l="l" t="t" r="r" b="b"/>
            <a:pathLst>
              <a:path w="9144000" h="6858000">
                <a:moveTo>
                  <a:pt x="0" y="0"/>
                </a:moveTo>
                <a:lnTo>
                  <a:pt x="9143997" y="0"/>
                </a:lnTo>
                <a:lnTo>
                  <a:pt x="9143997" y="6857623"/>
                </a:lnTo>
                <a:lnTo>
                  <a:pt x="0" y="6857623"/>
                </a:lnTo>
                <a:lnTo>
                  <a:pt x="0" y="0"/>
                </a:lnTo>
                <a:close/>
              </a:path>
            </a:pathLst>
          </a:custGeom>
          <a:noFill/>
        </p:spPr>
        <p:txBody>
          <a:bodyPr wrap="square" lIns="0" tIns="0" rIns="0" bIns="0" rtlCol="0"/>
          <a:lstStyle/>
          <a:p>
            <a:endParaRPr/>
          </a:p>
        </p:txBody>
      </p:sp>
      <p:sp>
        <p:nvSpPr>
          <p:cNvPr id="3" name="object 3"/>
          <p:cNvSpPr/>
          <p:nvPr/>
        </p:nvSpPr>
        <p:spPr>
          <a:xfrm>
            <a:off x="6224729" y="626653"/>
            <a:ext cx="2456815" cy="4408805"/>
          </a:xfrm>
          <a:custGeom>
            <a:avLst/>
            <a:gdLst/>
            <a:ahLst/>
            <a:cxnLst/>
            <a:rect l="l" t="t" r="r" b="b"/>
            <a:pathLst>
              <a:path w="2456815" h="4408805">
                <a:moveTo>
                  <a:pt x="2456751" y="384420"/>
                </a:moveTo>
                <a:lnTo>
                  <a:pt x="2152420" y="384420"/>
                </a:lnTo>
                <a:lnTo>
                  <a:pt x="2152420" y="4408488"/>
                </a:lnTo>
                <a:lnTo>
                  <a:pt x="2456751" y="4408488"/>
                </a:lnTo>
                <a:lnTo>
                  <a:pt x="2456751" y="384420"/>
                </a:lnTo>
                <a:close/>
              </a:path>
              <a:path w="2456815" h="4408805">
                <a:moveTo>
                  <a:pt x="2456751" y="0"/>
                </a:moveTo>
                <a:lnTo>
                  <a:pt x="491" y="0"/>
                </a:lnTo>
                <a:lnTo>
                  <a:pt x="228" y="49339"/>
                </a:lnTo>
                <a:lnTo>
                  <a:pt x="263" y="336404"/>
                </a:lnTo>
                <a:lnTo>
                  <a:pt x="0" y="385743"/>
                </a:lnTo>
                <a:lnTo>
                  <a:pt x="2456751" y="384420"/>
                </a:lnTo>
                <a:lnTo>
                  <a:pt x="2456751" y="0"/>
                </a:lnTo>
                <a:close/>
              </a:path>
            </a:pathLst>
          </a:custGeom>
          <a:solidFill>
            <a:srgbClr val="696A64"/>
          </a:solidFill>
        </p:spPr>
        <p:txBody>
          <a:bodyPr wrap="square" lIns="0" tIns="0" rIns="0" bIns="0" rtlCol="0"/>
          <a:lstStyle/>
          <a:p>
            <a:endParaRPr/>
          </a:p>
        </p:txBody>
      </p:sp>
      <p:sp>
        <p:nvSpPr>
          <p:cNvPr id="4" name="object 4"/>
          <p:cNvSpPr/>
          <p:nvPr/>
        </p:nvSpPr>
        <p:spPr>
          <a:xfrm>
            <a:off x="757699" y="1010265"/>
            <a:ext cx="7628890" cy="4857750"/>
          </a:xfrm>
          <a:custGeom>
            <a:avLst/>
            <a:gdLst/>
            <a:ahLst/>
            <a:cxnLst/>
            <a:rect l="l" t="t" r="r" b="b"/>
            <a:pathLst>
              <a:path w="7628890" h="4857750">
                <a:moveTo>
                  <a:pt x="0" y="0"/>
                </a:moveTo>
                <a:lnTo>
                  <a:pt x="7628599" y="0"/>
                </a:lnTo>
                <a:lnTo>
                  <a:pt x="7628599" y="4857132"/>
                </a:lnTo>
                <a:lnTo>
                  <a:pt x="0" y="4857132"/>
                </a:lnTo>
                <a:lnTo>
                  <a:pt x="0" y="0"/>
                </a:lnTo>
                <a:close/>
              </a:path>
            </a:pathLst>
          </a:custGeom>
          <a:noFill/>
        </p:spPr>
        <p:txBody>
          <a:bodyPr wrap="square" lIns="0" tIns="0" rIns="0" bIns="0" rtlCol="0"/>
          <a:lstStyle/>
          <a:p>
            <a:endParaRPr/>
          </a:p>
        </p:txBody>
      </p:sp>
      <p:sp>
        <p:nvSpPr>
          <p:cNvPr id="5" name="object 5"/>
          <p:cNvSpPr txBox="1">
            <a:spLocks noGrp="1"/>
          </p:cNvSpPr>
          <p:nvPr>
            <p:ph type="title"/>
          </p:nvPr>
        </p:nvSpPr>
        <p:spPr>
          <a:xfrm>
            <a:off x="1199561" y="1342644"/>
            <a:ext cx="6465570" cy="695960"/>
          </a:xfrm>
          <a:prstGeom prst="rect">
            <a:avLst/>
          </a:prstGeom>
        </p:spPr>
        <p:txBody>
          <a:bodyPr vert="horz" wrap="square" lIns="0" tIns="12700" rIns="0" bIns="0" rtlCol="0">
            <a:spAutoFit/>
          </a:bodyPr>
          <a:lstStyle/>
          <a:p>
            <a:pPr marL="12700">
              <a:lnSpc>
                <a:spcPct val="100000"/>
              </a:lnSpc>
              <a:spcBef>
                <a:spcPts val="100"/>
              </a:spcBef>
            </a:pPr>
            <a:r>
              <a:rPr sz="4400" dirty="0">
                <a:solidFill>
                  <a:schemeClr val="tx2">
                    <a:lumMod val="60000"/>
                    <a:lumOff val="40000"/>
                  </a:schemeClr>
                </a:solidFill>
              </a:rPr>
              <a:t>5 </a:t>
            </a:r>
            <a:r>
              <a:rPr sz="4400" spc="-5" dirty="0">
                <a:solidFill>
                  <a:schemeClr val="tx2">
                    <a:lumMod val="60000"/>
                    <a:lumOff val="40000"/>
                  </a:schemeClr>
                </a:solidFill>
              </a:rPr>
              <a:t>Goals as Spiritual</a:t>
            </a:r>
            <a:r>
              <a:rPr sz="4400" spc="-45" dirty="0">
                <a:solidFill>
                  <a:schemeClr val="tx2">
                    <a:lumMod val="60000"/>
                    <a:lumOff val="40000"/>
                  </a:schemeClr>
                </a:solidFill>
              </a:rPr>
              <a:t> </a:t>
            </a:r>
            <a:r>
              <a:rPr sz="4400" spc="-10" dirty="0">
                <a:solidFill>
                  <a:schemeClr val="tx2">
                    <a:lumMod val="60000"/>
                    <a:lumOff val="40000"/>
                  </a:schemeClr>
                </a:solidFill>
              </a:rPr>
              <a:t>Advisor</a:t>
            </a:r>
            <a:endParaRPr sz="4400" dirty="0">
              <a:solidFill>
                <a:schemeClr val="tx2">
                  <a:lumMod val="60000"/>
                  <a:lumOff val="40000"/>
                </a:schemeClr>
              </a:solidFil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solidFill>
                  <a:srgbClr val="FFFFFF"/>
                </a:solidFill>
              </a:rPr>
              <a:t>12</a:t>
            </a:fld>
            <a:endParaRPr dirty="0">
              <a:solidFill>
                <a:srgbClr val="FFFFFF"/>
              </a:solidFill>
            </a:endParaRPr>
          </a:p>
        </p:txBody>
      </p:sp>
      <p:sp>
        <p:nvSpPr>
          <p:cNvPr id="6" name="object 6"/>
          <p:cNvSpPr txBox="1"/>
          <p:nvPr/>
        </p:nvSpPr>
        <p:spPr>
          <a:xfrm>
            <a:off x="1199561" y="2607563"/>
            <a:ext cx="5467350" cy="2223135"/>
          </a:xfrm>
          <a:prstGeom prst="rect">
            <a:avLst/>
          </a:prstGeom>
        </p:spPr>
        <p:txBody>
          <a:bodyPr vert="horz" wrap="square" lIns="0" tIns="153035" rIns="0" bIns="0" rtlCol="0">
            <a:spAutoFit/>
          </a:bodyPr>
          <a:lstStyle/>
          <a:p>
            <a:pPr marL="527050" indent="-514350">
              <a:lnSpc>
                <a:spcPct val="100000"/>
              </a:lnSpc>
              <a:spcBef>
                <a:spcPts val="1205"/>
              </a:spcBef>
              <a:buAutoNum type="arabicPeriod"/>
              <a:tabLst>
                <a:tab pos="526415" algn="l"/>
                <a:tab pos="527050" algn="l"/>
              </a:tabLst>
            </a:pPr>
            <a:r>
              <a:rPr sz="2000" spc="-10" dirty="0">
                <a:latin typeface="Franklin Gothic Book"/>
                <a:cs typeface="Franklin Gothic Book"/>
              </a:rPr>
              <a:t>Formation</a:t>
            </a:r>
            <a:endParaRPr sz="2000" dirty="0">
              <a:latin typeface="Franklin Gothic Book"/>
              <a:cs typeface="Franklin Gothic Book"/>
            </a:endParaRPr>
          </a:p>
          <a:p>
            <a:pPr marL="527050" indent="-514350">
              <a:lnSpc>
                <a:spcPct val="100000"/>
              </a:lnSpc>
              <a:spcBef>
                <a:spcPts val="1100"/>
              </a:spcBef>
              <a:buAutoNum type="arabicPeriod"/>
              <a:tabLst>
                <a:tab pos="526415" algn="l"/>
                <a:tab pos="527050" algn="l"/>
              </a:tabLst>
            </a:pPr>
            <a:r>
              <a:rPr sz="2000" spc="-15" dirty="0">
                <a:latin typeface="Franklin Gothic Book"/>
                <a:cs typeface="Franklin Gothic Book"/>
              </a:rPr>
              <a:t>Work </a:t>
            </a:r>
            <a:r>
              <a:rPr sz="2000" spc="-20" dirty="0">
                <a:latin typeface="Franklin Gothic Book"/>
                <a:cs typeface="Franklin Gothic Book"/>
              </a:rPr>
              <a:t>for </a:t>
            </a:r>
            <a:r>
              <a:rPr sz="2000" spc="-30" dirty="0">
                <a:latin typeface="Franklin Gothic Book"/>
                <a:cs typeface="Franklin Gothic Book"/>
              </a:rPr>
              <a:t>Your </a:t>
            </a:r>
            <a:r>
              <a:rPr sz="2000" spc="-10" dirty="0">
                <a:latin typeface="Franklin Gothic Book"/>
                <a:cs typeface="Franklin Gothic Book"/>
              </a:rPr>
              <a:t>Conference </a:t>
            </a:r>
            <a:r>
              <a:rPr sz="2000" dirty="0">
                <a:latin typeface="Franklin Gothic Book"/>
                <a:cs typeface="Franklin Gothic Book"/>
              </a:rPr>
              <a:t>as a Servant</a:t>
            </a:r>
            <a:r>
              <a:rPr sz="2000" spc="45" dirty="0">
                <a:latin typeface="Franklin Gothic Book"/>
                <a:cs typeface="Franklin Gothic Book"/>
              </a:rPr>
              <a:t> </a:t>
            </a:r>
            <a:r>
              <a:rPr sz="2000" spc="-5" dirty="0">
                <a:latin typeface="Franklin Gothic Book"/>
                <a:cs typeface="Franklin Gothic Book"/>
              </a:rPr>
              <a:t>Leader</a:t>
            </a:r>
            <a:endParaRPr sz="2000" dirty="0">
              <a:latin typeface="Franklin Gothic Book"/>
              <a:cs typeface="Franklin Gothic Book"/>
            </a:endParaRPr>
          </a:p>
          <a:p>
            <a:pPr marL="527050" indent="-514350">
              <a:lnSpc>
                <a:spcPct val="100000"/>
              </a:lnSpc>
              <a:spcBef>
                <a:spcPts val="985"/>
              </a:spcBef>
              <a:buAutoNum type="arabicPeriod"/>
              <a:tabLst>
                <a:tab pos="526415" algn="l"/>
                <a:tab pos="527050" algn="l"/>
              </a:tabLst>
            </a:pPr>
            <a:r>
              <a:rPr sz="2000" spc="-30" dirty="0">
                <a:latin typeface="Franklin Gothic Book"/>
                <a:cs typeface="Franklin Gothic Book"/>
              </a:rPr>
              <a:t>Your</a:t>
            </a:r>
            <a:r>
              <a:rPr sz="2000" spc="-5" dirty="0">
                <a:latin typeface="Franklin Gothic Book"/>
                <a:cs typeface="Franklin Gothic Book"/>
              </a:rPr>
              <a:t> </a:t>
            </a:r>
            <a:r>
              <a:rPr sz="2000" spc="-35" dirty="0">
                <a:latin typeface="Franklin Gothic Book"/>
                <a:cs typeface="Franklin Gothic Book"/>
              </a:rPr>
              <a:t>Team</a:t>
            </a:r>
            <a:endParaRPr sz="2000" dirty="0">
              <a:latin typeface="Franklin Gothic Book"/>
              <a:cs typeface="Franklin Gothic Book"/>
            </a:endParaRPr>
          </a:p>
          <a:p>
            <a:pPr marL="527050" indent="-514350">
              <a:lnSpc>
                <a:spcPct val="100000"/>
              </a:lnSpc>
              <a:spcBef>
                <a:spcPts val="1105"/>
              </a:spcBef>
              <a:buAutoNum type="arabicPeriod"/>
              <a:tabLst>
                <a:tab pos="526415" algn="l"/>
                <a:tab pos="527050" algn="l"/>
              </a:tabLst>
            </a:pPr>
            <a:r>
              <a:rPr sz="2000" spc="-30" dirty="0">
                <a:latin typeface="Franklin Gothic Book"/>
                <a:cs typeface="Franklin Gothic Book"/>
              </a:rPr>
              <a:t>Your</a:t>
            </a:r>
            <a:r>
              <a:rPr sz="2000" spc="-85" dirty="0">
                <a:latin typeface="Franklin Gothic Book"/>
                <a:cs typeface="Franklin Gothic Book"/>
              </a:rPr>
              <a:t> </a:t>
            </a:r>
            <a:r>
              <a:rPr sz="2000" spc="-5" dirty="0">
                <a:latin typeface="Franklin Gothic Book"/>
                <a:cs typeface="Franklin Gothic Book"/>
              </a:rPr>
              <a:t>President</a:t>
            </a:r>
            <a:endParaRPr sz="2000" dirty="0">
              <a:latin typeface="Franklin Gothic Book"/>
              <a:cs typeface="Franklin Gothic Book"/>
            </a:endParaRPr>
          </a:p>
          <a:p>
            <a:pPr marL="527050" indent="-514350">
              <a:lnSpc>
                <a:spcPct val="100000"/>
              </a:lnSpc>
              <a:spcBef>
                <a:spcPts val="1010"/>
              </a:spcBef>
              <a:buAutoNum type="arabicPeriod"/>
              <a:tabLst>
                <a:tab pos="526415" algn="l"/>
                <a:tab pos="527050" algn="l"/>
              </a:tabLst>
            </a:pPr>
            <a:r>
              <a:rPr sz="2000" spc="-30" dirty="0">
                <a:latin typeface="Franklin Gothic Book"/>
                <a:cs typeface="Franklin Gothic Book"/>
              </a:rPr>
              <a:t>Your</a:t>
            </a:r>
            <a:r>
              <a:rPr sz="2000" spc="-70" dirty="0">
                <a:latin typeface="Franklin Gothic Book"/>
                <a:cs typeface="Franklin Gothic Book"/>
              </a:rPr>
              <a:t> </a:t>
            </a:r>
            <a:r>
              <a:rPr sz="2000" spc="-5" dirty="0">
                <a:latin typeface="Franklin Gothic Book"/>
                <a:cs typeface="Franklin Gothic Book"/>
              </a:rPr>
              <a:t>Members</a:t>
            </a:r>
            <a:endParaRPr sz="2000" dirty="0">
              <a:latin typeface="Franklin Gothic Book"/>
              <a:cs typeface="Franklin Gothic Book"/>
            </a:endParaRPr>
          </a:p>
        </p:txBody>
      </p:sp>
      <p:sp>
        <p:nvSpPr>
          <p:cNvPr id="7" name="object 7"/>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888" y="2739135"/>
            <a:ext cx="2652395" cy="1263015"/>
          </a:xfrm>
          <a:prstGeom prst="rect">
            <a:avLst/>
          </a:prstGeom>
        </p:spPr>
        <p:txBody>
          <a:bodyPr vert="horz" wrap="square" lIns="0" tIns="93345" rIns="0" bIns="0" rtlCol="0">
            <a:spAutoFit/>
          </a:bodyPr>
          <a:lstStyle/>
          <a:p>
            <a:pPr marL="12700" marR="5080" indent="1781810">
              <a:lnSpc>
                <a:spcPts val="4580"/>
              </a:lnSpc>
              <a:spcBef>
                <a:spcPts val="735"/>
              </a:spcBef>
            </a:pPr>
            <a:r>
              <a:rPr sz="4300" dirty="0">
                <a:solidFill>
                  <a:schemeClr val="tx2">
                    <a:lumMod val="60000"/>
                    <a:lumOff val="40000"/>
                  </a:schemeClr>
                </a:solidFill>
                <a:latin typeface="Franklin Gothic Book"/>
                <a:cs typeface="Franklin Gothic Book"/>
              </a:rPr>
              <a:t>The</a:t>
            </a:r>
            <a:r>
              <a:rPr lang="en-US" sz="4300" dirty="0">
                <a:solidFill>
                  <a:schemeClr val="tx2">
                    <a:lumMod val="60000"/>
                    <a:lumOff val="40000"/>
                  </a:schemeClr>
                </a:solidFill>
                <a:latin typeface="Franklin Gothic Book"/>
                <a:cs typeface="Franklin Gothic Book"/>
              </a:rPr>
              <a:t> </a:t>
            </a:r>
            <a:r>
              <a:rPr sz="4300" spc="-5" dirty="0">
                <a:solidFill>
                  <a:schemeClr val="tx2">
                    <a:lumMod val="60000"/>
                    <a:lumOff val="40000"/>
                  </a:schemeClr>
                </a:solidFill>
                <a:latin typeface="Franklin Gothic Book"/>
                <a:cs typeface="Franklin Gothic Book"/>
              </a:rPr>
              <a:t>C</a:t>
            </a:r>
            <a:r>
              <a:rPr sz="4300" dirty="0">
                <a:solidFill>
                  <a:schemeClr val="tx2">
                    <a:lumMod val="60000"/>
                    <a:lumOff val="40000"/>
                  </a:schemeClr>
                </a:solidFill>
                <a:latin typeface="Franklin Gothic Book"/>
                <a:cs typeface="Franklin Gothic Book"/>
              </a:rPr>
              <a:t>o</a:t>
            </a:r>
            <a:r>
              <a:rPr sz="4300" spc="-10" dirty="0">
                <a:solidFill>
                  <a:schemeClr val="tx2">
                    <a:lumMod val="60000"/>
                    <a:lumOff val="40000"/>
                  </a:schemeClr>
                </a:solidFill>
                <a:latin typeface="Franklin Gothic Book"/>
                <a:cs typeface="Franklin Gothic Book"/>
              </a:rPr>
              <a:t>n</a:t>
            </a:r>
            <a:r>
              <a:rPr sz="4300" spc="-110" dirty="0">
                <a:solidFill>
                  <a:schemeClr val="tx2">
                    <a:lumMod val="60000"/>
                    <a:lumOff val="40000"/>
                  </a:schemeClr>
                </a:solidFill>
                <a:latin typeface="Franklin Gothic Book"/>
                <a:cs typeface="Franklin Gothic Book"/>
              </a:rPr>
              <a:t>f</a:t>
            </a:r>
            <a:r>
              <a:rPr sz="4300" dirty="0">
                <a:solidFill>
                  <a:schemeClr val="tx2">
                    <a:lumMod val="60000"/>
                    <a:lumOff val="40000"/>
                  </a:schemeClr>
                </a:solidFill>
                <a:latin typeface="Franklin Gothic Book"/>
                <a:cs typeface="Franklin Gothic Book"/>
              </a:rPr>
              <a:t>e</a:t>
            </a:r>
            <a:r>
              <a:rPr sz="4300" spc="-5" dirty="0">
                <a:solidFill>
                  <a:schemeClr val="tx2">
                    <a:lumMod val="60000"/>
                    <a:lumOff val="40000"/>
                  </a:schemeClr>
                </a:solidFill>
                <a:latin typeface="Franklin Gothic Book"/>
                <a:cs typeface="Franklin Gothic Book"/>
              </a:rPr>
              <a:t>r</a:t>
            </a:r>
            <a:r>
              <a:rPr sz="4300" dirty="0">
                <a:solidFill>
                  <a:schemeClr val="tx2">
                    <a:lumMod val="60000"/>
                    <a:lumOff val="40000"/>
                  </a:schemeClr>
                </a:solidFill>
                <a:latin typeface="Franklin Gothic Book"/>
                <a:cs typeface="Franklin Gothic Book"/>
              </a:rPr>
              <a:t>e</a:t>
            </a:r>
            <a:r>
              <a:rPr sz="4300" spc="-5" dirty="0">
                <a:solidFill>
                  <a:schemeClr val="tx2">
                    <a:lumMod val="60000"/>
                    <a:lumOff val="40000"/>
                  </a:schemeClr>
                </a:solidFill>
                <a:latin typeface="Franklin Gothic Book"/>
                <a:cs typeface="Franklin Gothic Book"/>
              </a:rPr>
              <a:t>nce</a:t>
            </a:r>
            <a:endParaRPr sz="4300" dirty="0">
              <a:solidFill>
                <a:schemeClr val="tx2">
                  <a:lumMod val="60000"/>
                  <a:lumOff val="40000"/>
                </a:schemeClr>
              </a:solidFill>
              <a:latin typeface="Franklin Gothic Book"/>
              <a:cs typeface="Franklin Gothic Book"/>
            </a:endParaRPr>
          </a:p>
        </p:txBody>
      </p:sp>
      <p:sp>
        <p:nvSpPr>
          <p:cNvPr id="3" name="object 3"/>
          <p:cNvSpPr/>
          <p:nvPr/>
        </p:nvSpPr>
        <p:spPr>
          <a:xfrm>
            <a:off x="3977640" y="375"/>
            <a:ext cx="171450" cy="6858000"/>
          </a:xfrm>
          <a:custGeom>
            <a:avLst/>
            <a:gdLst/>
            <a:ahLst/>
            <a:cxnLst/>
            <a:rect l="l" t="t" r="r" b="b"/>
            <a:pathLst>
              <a:path w="171450" h="6858000">
                <a:moveTo>
                  <a:pt x="0" y="0"/>
                </a:moveTo>
                <a:lnTo>
                  <a:pt x="171450" y="0"/>
                </a:lnTo>
                <a:lnTo>
                  <a:pt x="171450" y="6857999"/>
                </a:lnTo>
                <a:lnTo>
                  <a:pt x="0" y="6857999"/>
                </a:lnTo>
                <a:lnTo>
                  <a:pt x="0" y="0"/>
                </a:lnTo>
                <a:close/>
              </a:path>
            </a:pathLst>
          </a:custGeom>
          <a:solidFill>
            <a:srgbClr val="696A64"/>
          </a:solidFill>
        </p:spPr>
        <p:txBody>
          <a:bodyPr wrap="square" lIns="0" tIns="0" rIns="0" bIns="0" rtlCol="0"/>
          <a:lstStyle/>
          <a:p>
            <a:endParaRPr/>
          </a:p>
        </p:txBody>
      </p:sp>
      <p:sp>
        <p:nvSpPr>
          <p:cNvPr id="4" name="object 4"/>
          <p:cNvSpPr txBox="1"/>
          <p:nvPr/>
        </p:nvSpPr>
        <p:spPr>
          <a:xfrm>
            <a:off x="4711279" y="1859788"/>
            <a:ext cx="4051721" cy="3306674"/>
          </a:xfrm>
          <a:prstGeom prst="rect">
            <a:avLst/>
          </a:prstGeom>
        </p:spPr>
        <p:txBody>
          <a:bodyPr vert="horz" wrap="square" lIns="0" tIns="125095" rIns="0" bIns="0" rtlCol="0">
            <a:spAutoFit/>
          </a:bodyPr>
          <a:lstStyle/>
          <a:p>
            <a:pPr marL="241300" indent="-228600">
              <a:lnSpc>
                <a:spcPct val="100000"/>
              </a:lnSpc>
              <a:spcBef>
                <a:spcPts val="985"/>
              </a:spcBef>
              <a:buChar char="■"/>
              <a:tabLst>
                <a:tab pos="241300" algn="l"/>
              </a:tabLst>
            </a:pPr>
            <a:r>
              <a:rPr sz="2000" spc="-5" dirty="0">
                <a:solidFill>
                  <a:srgbClr val="191B0E"/>
                </a:solidFill>
                <a:latin typeface="Franklin Gothic Book"/>
                <a:cs typeface="Franklin Gothic Book"/>
              </a:rPr>
              <a:t>Basic unit </a:t>
            </a:r>
            <a:r>
              <a:rPr sz="2000" dirty="0">
                <a:solidFill>
                  <a:srgbClr val="191B0E"/>
                </a:solidFill>
                <a:latin typeface="Franklin Gothic Book"/>
                <a:cs typeface="Franklin Gothic Book"/>
              </a:rPr>
              <a:t>of </a:t>
            </a:r>
            <a:r>
              <a:rPr sz="2000" spc="-5" dirty="0">
                <a:solidFill>
                  <a:srgbClr val="191B0E"/>
                </a:solidFill>
                <a:latin typeface="Franklin Gothic Book"/>
                <a:cs typeface="Franklin Gothic Book"/>
              </a:rPr>
              <a:t>the</a:t>
            </a:r>
            <a:r>
              <a:rPr sz="2000" spc="-10" dirty="0">
                <a:solidFill>
                  <a:srgbClr val="191B0E"/>
                </a:solidFill>
                <a:latin typeface="Franklin Gothic Book"/>
                <a:cs typeface="Franklin Gothic Book"/>
              </a:rPr>
              <a:t> </a:t>
            </a:r>
            <a:r>
              <a:rPr sz="2000" spc="-5" dirty="0">
                <a:solidFill>
                  <a:srgbClr val="191B0E"/>
                </a:solidFill>
                <a:latin typeface="Franklin Gothic Book"/>
                <a:cs typeface="Franklin Gothic Book"/>
              </a:rPr>
              <a:t>Society</a:t>
            </a:r>
            <a:endParaRPr sz="2000" dirty="0">
              <a:latin typeface="Franklin Gothic Book"/>
              <a:cs typeface="Franklin Gothic Book"/>
            </a:endParaRPr>
          </a:p>
          <a:p>
            <a:pPr marL="241300" marR="5080" indent="-228600">
              <a:lnSpc>
                <a:spcPts val="1800"/>
              </a:lnSpc>
              <a:spcBef>
                <a:spcPts val="1050"/>
              </a:spcBef>
              <a:buChar char="■"/>
              <a:tabLst>
                <a:tab pos="241300" algn="l"/>
              </a:tabLst>
            </a:pPr>
            <a:r>
              <a:rPr sz="2000" spc="5" dirty="0">
                <a:solidFill>
                  <a:srgbClr val="191B0E"/>
                </a:solidFill>
                <a:latin typeface="Franklin Gothic Book"/>
                <a:cs typeface="Franklin Gothic Book"/>
              </a:rPr>
              <a:t>Support </a:t>
            </a:r>
            <a:r>
              <a:rPr sz="2000" spc="-5" dirty="0">
                <a:solidFill>
                  <a:srgbClr val="191B0E"/>
                </a:solidFill>
                <a:latin typeface="Franklin Gothic Book"/>
                <a:cs typeface="Franklin Gothic Book"/>
              </a:rPr>
              <a:t>members in mission </a:t>
            </a:r>
            <a:r>
              <a:rPr sz="2000" spc="-15" dirty="0">
                <a:solidFill>
                  <a:srgbClr val="191B0E"/>
                </a:solidFill>
                <a:latin typeface="Franklin Gothic Book"/>
                <a:cs typeface="Franklin Gothic Book"/>
              </a:rPr>
              <a:t>to </a:t>
            </a:r>
            <a:r>
              <a:rPr sz="2000" dirty="0">
                <a:solidFill>
                  <a:srgbClr val="191B0E"/>
                </a:solidFill>
                <a:latin typeface="Franklin Gothic Book"/>
                <a:cs typeface="Franklin Gothic Book"/>
              </a:rPr>
              <a:t>serve</a:t>
            </a:r>
            <a:r>
              <a:rPr lang="en-US" sz="2000" dirty="0">
                <a:solidFill>
                  <a:srgbClr val="191B0E"/>
                </a:solidFill>
                <a:latin typeface="Franklin Gothic Book"/>
                <a:cs typeface="Franklin Gothic Book"/>
              </a:rPr>
              <a:t> </a:t>
            </a:r>
            <a:r>
              <a:rPr sz="2000" spc="-5" dirty="0">
                <a:solidFill>
                  <a:srgbClr val="191B0E"/>
                </a:solidFill>
                <a:latin typeface="Franklin Gothic Book"/>
                <a:cs typeface="Franklin Gothic Book"/>
              </a:rPr>
              <a:t>the Poor</a:t>
            </a:r>
            <a:endParaRPr sz="2000" dirty="0">
              <a:latin typeface="Franklin Gothic Book"/>
              <a:cs typeface="Franklin Gothic Book"/>
            </a:endParaRPr>
          </a:p>
          <a:p>
            <a:pPr marL="241300" indent="-228600">
              <a:lnSpc>
                <a:spcPct val="100000"/>
              </a:lnSpc>
              <a:spcBef>
                <a:spcPts val="919"/>
              </a:spcBef>
              <a:buChar char="■"/>
              <a:tabLst>
                <a:tab pos="241300" algn="l"/>
              </a:tabLst>
            </a:pPr>
            <a:r>
              <a:rPr sz="2000" dirty="0">
                <a:solidFill>
                  <a:srgbClr val="191B0E"/>
                </a:solidFill>
                <a:latin typeface="Franklin Gothic Book"/>
                <a:cs typeface="Franklin Gothic Book"/>
              </a:rPr>
              <a:t>Officers serve</a:t>
            </a:r>
            <a:r>
              <a:rPr sz="2000" spc="-10" dirty="0">
                <a:solidFill>
                  <a:srgbClr val="191B0E"/>
                </a:solidFill>
                <a:latin typeface="Franklin Gothic Book"/>
                <a:cs typeface="Franklin Gothic Book"/>
              </a:rPr>
              <a:t> </a:t>
            </a:r>
            <a:r>
              <a:rPr sz="2000" spc="-5" dirty="0">
                <a:solidFill>
                  <a:srgbClr val="191B0E"/>
                </a:solidFill>
                <a:latin typeface="Franklin Gothic Book"/>
                <a:cs typeface="Franklin Gothic Book"/>
              </a:rPr>
              <a:t>members</a:t>
            </a:r>
            <a:endParaRPr sz="2000" dirty="0">
              <a:latin typeface="Franklin Gothic Book"/>
              <a:cs typeface="Franklin Gothic Book"/>
            </a:endParaRPr>
          </a:p>
          <a:p>
            <a:pPr marL="241300" indent="-228600">
              <a:lnSpc>
                <a:spcPct val="100000"/>
              </a:lnSpc>
              <a:spcBef>
                <a:spcPts val="885"/>
              </a:spcBef>
              <a:buChar char="■"/>
              <a:tabLst>
                <a:tab pos="241300" algn="l"/>
              </a:tabLst>
            </a:pPr>
            <a:r>
              <a:rPr sz="2000" spc="-5" dirty="0">
                <a:solidFill>
                  <a:srgbClr val="191B0E"/>
                </a:solidFill>
                <a:latin typeface="Franklin Gothic Book"/>
                <a:cs typeface="Franklin Gothic Book"/>
              </a:rPr>
              <a:t>Person-to-person </a:t>
            </a:r>
            <a:r>
              <a:rPr sz="2000" dirty="0">
                <a:solidFill>
                  <a:srgbClr val="191B0E"/>
                </a:solidFill>
                <a:latin typeface="Franklin Gothic Book"/>
                <a:cs typeface="Franklin Gothic Book"/>
              </a:rPr>
              <a:t>service (in</a:t>
            </a:r>
            <a:r>
              <a:rPr sz="2000" spc="-15" dirty="0">
                <a:solidFill>
                  <a:srgbClr val="191B0E"/>
                </a:solidFill>
                <a:latin typeface="Franklin Gothic Book"/>
                <a:cs typeface="Franklin Gothic Book"/>
              </a:rPr>
              <a:t> </a:t>
            </a:r>
            <a:r>
              <a:rPr sz="2000" spc="-5" dirty="0">
                <a:solidFill>
                  <a:srgbClr val="191B0E"/>
                </a:solidFill>
                <a:latin typeface="Franklin Gothic Book"/>
                <a:cs typeface="Franklin Gothic Book"/>
              </a:rPr>
              <a:t>pairs)</a:t>
            </a:r>
            <a:endParaRPr sz="2000" dirty="0">
              <a:latin typeface="Franklin Gothic Book"/>
              <a:cs typeface="Franklin Gothic Book"/>
            </a:endParaRPr>
          </a:p>
          <a:p>
            <a:pPr marL="241300" indent="-228600">
              <a:lnSpc>
                <a:spcPct val="100000"/>
              </a:lnSpc>
              <a:spcBef>
                <a:spcPts val="890"/>
              </a:spcBef>
              <a:buChar char="■"/>
              <a:tabLst>
                <a:tab pos="241300" algn="l"/>
              </a:tabLst>
            </a:pPr>
            <a:r>
              <a:rPr sz="2000" spc="-10" dirty="0">
                <a:solidFill>
                  <a:srgbClr val="191B0E"/>
                </a:solidFill>
                <a:latin typeface="Franklin Gothic Book"/>
                <a:cs typeface="Franklin Gothic Book"/>
              </a:rPr>
              <a:t>Determines </a:t>
            </a:r>
            <a:r>
              <a:rPr sz="2000" spc="-5" dirty="0">
                <a:solidFill>
                  <a:srgbClr val="191B0E"/>
                </a:solidFill>
                <a:latin typeface="Franklin Gothic Book"/>
                <a:cs typeface="Franklin Gothic Book"/>
              </a:rPr>
              <a:t>help and</a:t>
            </a:r>
            <a:r>
              <a:rPr sz="2000" dirty="0">
                <a:solidFill>
                  <a:srgbClr val="191B0E"/>
                </a:solidFill>
                <a:latin typeface="Franklin Gothic Book"/>
                <a:cs typeface="Franklin Gothic Book"/>
              </a:rPr>
              <a:t> </a:t>
            </a:r>
            <a:r>
              <a:rPr sz="2000" spc="-10" dirty="0">
                <a:solidFill>
                  <a:srgbClr val="191B0E"/>
                </a:solidFill>
                <a:latin typeface="Franklin Gothic Book"/>
                <a:cs typeface="Franklin Gothic Book"/>
              </a:rPr>
              <a:t>works</a:t>
            </a:r>
            <a:endParaRPr sz="2000" dirty="0">
              <a:latin typeface="Franklin Gothic Book"/>
              <a:cs typeface="Franklin Gothic Book"/>
            </a:endParaRPr>
          </a:p>
          <a:p>
            <a:pPr marL="241300" marR="702945" indent="-228600">
              <a:lnSpc>
                <a:spcPts val="1800"/>
              </a:lnSpc>
              <a:spcBef>
                <a:spcPts val="1025"/>
              </a:spcBef>
              <a:buChar char="■"/>
              <a:tabLst>
                <a:tab pos="241300" algn="l"/>
              </a:tabLst>
            </a:pPr>
            <a:r>
              <a:rPr sz="2000" spc="-5" dirty="0">
                <a:solidFill>
                  <a:srgbClr val="191B0E"/>
                </a:solidFill>
                <a:latin typeface="Franklin Gothic Book"/>
                <a:cs typeface="Franklin Gothic Book"/>
              </a:rPr>
              <a:t>No financial compensation </a:t>
            </a:r>
            <a:r>
              <a:rPr sz="2000" spc="-15" dirty="0">
                <a:solidFill>
                  <a:srgbClr val="191B0E"/>
                </a:solidFill>
                <a:latin typeface="Franklin Gothic Book"/>
                <a:cs typeface="Franklin Gothic Book"/>
              </a:rPr>
              <a:t>to</a:t>
            </a:r>
            <a:r>
              <a:rPr lang="en-US" sz="2000" spc="-15" dirty="0">
                <a:solidFill>
                  <a:srgbClr val="191B0E"/>
                </a:solidFill>
                <a:latin typeface="Franklin Gothic Book"/>
                <a:cs typeface="Franklin Gothic Book"/>
              </a:rPr>
              <a:t> </a:t>
            </a:r>
            <a:r>
              <a:rPr sz="2000" spc="-5" dirty="0">
                <a:solidFill>
                  <a:srgbClr val="191B0E"/>
                </a:solidFill>
                <a:latin typeface="Franklin Gothic Book"/>
                <a:cs typeface="Franklin Gothic Book"/>
              </a:rPr>
              <a:t>members</a:t>
            </a:r>
            <a:endParaRPr sz="2000" dirty="0">
              <a:latin typeface="Franklin Gothic Book"/>
              <a:cs typeface="Franklin Gothic Book"/>
            </a:endParaRPr>
          </a:p>
          <a:p>
            <a:pPr marL="241300" indent="-228600">
              <a:lnSpc>
                <a:spcPct val="100000"/>
              </a:lnSpc>
              <a:spcBef>
                <a:spcPts val="844"/>
              </a:spcBef>
              <a:buChar char="■"/>
              <a:tabLst>
                <a:tab pos="241300" algn="l"/>
              </a:tabLst>
            </a:pPr>
            <a:r>
              <a:rPr sz="2000" spc="-5" dirty="0">
                <a:solidFill>
                  <a:srgbClr val="191B0E"/>
                </a:solidFill>
                <a:latin typeface="Franklin Gothic Book"/>
                <a:cs typeface="Franklin Gothic Book"/>
              </a:rPr>
              <a:t>Diverse membership</a:t>
            </a:r>
            <a:endParaRPr sz="2000" dirty="0">
              <a:latin typeface="Franklin Gothic Book"/>
              <a:cs typeface="Franklin Gothic Book"/>
            </a:endParaRPr>
          </a:p>
        </p:txBody>
      </p:sp>
      <p:sp>
        <p:nvSpPr>
          <p:cNvPr id="5" name="object 5"/>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49090" y="36670"/>
            <a:ext cx="4994910" cy="6858000"/>
          </a:xfrm>
          <a:custGeom>
            <a:avLst/>
            <a:gdLst/>
            <a:ahLst/>
            <a:cxnLst/>
            <a:rect l="l" t="t" r="r" b="b"/>
            <a:pathLst>
              <a:path w="4994909" h="6858000">
                <a:moveTo>
                  <a:pt x="0" y="6857999"/>
                </a:moveTo>
                <a:lnTo>
                  <a:pt x="4994910" y="6857999"/>
                </a:lnTo>
                <a:lnTo>
                  <a:pt x="4994910" y="0"/>
                </a:lnTo>
                <a:lnTo>
                  <a:pt x="0" y="0"/>
                </a:lnTo>
                <a:lnTo>
                  <a:pt x="0" y="6857999"/>
                </a:lnTo>
                <a:close/>
              </a:path>
            </a:pathLst>
          </a:custGeom>
          <a:noFill/>
        </p:spPr>
        <p:txBody>
          <a:bodyPr wrap="square" lIns="0" tIns="0" rIns="0" bIns="0" rtlCol="0"/>
          <a:lstStyle/>
          <a:p>
            <a:endParaRPr/>
          </a:p>
        </p:txBody>
      </p:sp>
      <p:sp>
        <p:nvSpPr>
          <p:cNvPr id="3" name="object 3"/>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4149090" y="126988"/>
            <a:ext cx="4895215" cy="905510"/>
          </a:xfrm>
          <a:custGeom>
            <a:avLst/>
            <a:gdLst/>
            <a:ahLst/>
            <a:cxnLst/>
            <a:rect l="l" t="t" r="r" b="b"/>
            <a:pathLst>
              <a:path w="4895215" h="905510">
                <a:moveTo>
                  <a:pt x="0" y="904899"/>
                </a:moveTo>
                <a:lnTo>
                  <a:pt x="4894910" y="904899"/>
                </a:lnTo>
                <a:lnTo>
                  <a:pt x="4894910" y="0"/>
                </a:lnTo>
                <a:lnTo>
                  <a:pt x="0" y="0"/>
                </a:lnTo>
                <a:lnTo>
                  <a:pt x="0" y="904899"/>
                </a:lnTo>
                <a:close/>
              </a:path>
            </a:pathLst>
          </a:custGeom>
          <a:solidFill>
            <a:srgbClr val="D1CBBE"/>
          </a:solidFill>
        </p:spPr>
        <p:txBody>
          <a:bodyPr wrap="square" lIns="0" tIns="0" rIns="0" bIns="0" rtlCol="0"/>
          <a:lstStyle/>
          <a:p>
            <a:endParaRPr/>
          </a:p>
        </p:txBody>
      </p:sp>
      <p:sp>
        <p:nvSpPr>
          <p:cNvPr id="5" name="object 5"/>
          <p:cNvSpPr/>
          <p:nvPr/>
        </p:nvSpPr>
        <p:spPr>
          <a:xfrm>
            <a:off x="0" y="26987"/>
            <a:ext cx="9144000" cy="100330"/>
          </a:xfrm>
          <a:custGeom>
            <a:avLst/>
            <a:gdLst/>
            <a:ahLst/>
            <a:cxnLst/>
            <a:rect l="l" t="t" r="r" b="b"/>
            <a:pathLst>
              <a:path w="9144000" h="100330">
                <a:moveTo>
                  <a:pt x="9144000" y="0"/>
                </a:moveTo>
                <a:lnTo>
                  <a:pt x="0" y="0"/>
                </a:lnTo>
                <a:lnTo>
                  <a:pt x="100000" y="100001"/>
                </a:lnTo>
                <a:lnTo>
                  <a:pt x="9044000" y="100001"/>
                </a:lnTo>
                <a:lnTo>
                  <a:pt x="9144000" y="0"/>
                </a:lnTo>
                <a:close/>
              </a:path>
            </a:pathLst>
          </a:custGeom>
          <a:solidFill>
            <a:srgbClr val="DAD5CB"/>
          </a:solidFill>
        </p:spPr>
        <p:txBody>
          <a:bodyPr wrap="square" lIns="0" tIns="0" rIns="0" bIns="0" rtlCol="0"/>
          <a:lstStyle/>
          <a:p>
            <a:endParaRPr/>
          </a:p>
        </p:txBody>
      </p:sp>
      <p:sp>
        <p:nvSpPr>
          <p:cNvPr id="6" name="object 6"/>
          <p:cNvSpPr/>
          <p:nvPr/>
        </p:nvSpPr>
        <p:spPr>
          <a:xfrm>
            <a:off x="0" y="1031887"/>
            <a:ext cx="9144000" cy="100330"/>
          </a:xfrm>
          <a:custGeom>
            <a:avLst/>
            <a:gdLst/>
            <a:ahLst/>
            <a:cxnLst/>
            <a:rect l="l" t="t" r="r" b="b"/>
            <a:pathLst>
              <a:path w="9144000" h="100330">
                <a:moveTo>
                  <a:pt x="9044000" y="0"/>
                </a:moveTo>
                <a:lnTo>
                  <a:pt x="100000" y="0"/>
                </a:lnTo>
                <a:lnTo>
                  <a:pt x="0" y="99999"/>
                </a:lnTo>
                <a:lnTo>
                  <a:pt x="9144000" y="99999"/>
                </a:lnTo>
                <a:lnTo>
                  <a:pt x="9044000" y="0"/>
                </a:lnTo>
                <a:close/>
              </a:path>
            </a:pathLst>
          </a:custGeom>
          <a:solidFill>
            <a:srgbClr val="A8A399"/>
          </a:solidFill>
        </p:spPr>
        <p:txBody>
          <a:bodyPr wrap="square" lIns="0" tIns="0" rIns="0" bIns="0" rtlCol="0"/>
          <a:lstStyle/>
          <a:p>
            <a:endParaRPr/>
          </a:p>
        </p:txBody>
      </p:sp>
      <p:sp>
        <p:nvSpPr>
          <p:cNvPr id="7" name="object 7"/>
          <p:cNvSpPr/>
          <p:nvPr/>
        </p:nvSpPr>
        <p:spPr>
          <a:xfrm>
            <a:off x="0" y="26987"/>
            <a:ext cx="100330" cy="1104900"/>
          </a:xfrm>
          <a:custGeom>
            <a:avLst/>
            <a:gdLst/>
            <a:ahLst/>
            <a:cxnLst/>
            <a:rect l="l" t="t" r="r" b="b"/>
            <a:pathLst>
              <a:path w="100330" h="1104900">
                <a:moveTo>
                  <a:pt x="0" y="0"/>
                </a:moveTo>
                <a:lnTo>
                  <a:pt x="0" y="1104900"/>
                </a:lnTo>
                <a:lnTo>
                  <a:pt x="100000" y="1004900"/>
                </a:lnTo>
                <a:lnTo>
                  <a:pt x="100000" y="100001"/>
                </a:lnTo>
                <a:lnTo>
                  <a:pt x="0" y="0"/>
                </a:lnTo>
                <a:close/>
              </a:path>
            </a:pathLst>
          </a:custGeom>
          <a:solidFill>
            <a:srgbClr val="E3E0D8"/>
          </a:solidFill>
        </p:spPr>
        <p:txBody>
          <a:bodyPr wrap="square" lIns="0" tIns="0" rIns="0" bIns="0" rtlCol="0"/>
          <a:lstStyle/>
          <a:p>
            <a:endParaRPr/>
          </a:p>
        </p:txBody>
      </p:sp>
      <p:sp>
        <p:nvSpPr>
          <p:cNvPr id="8" name="object 8"/>
          <p:cNvSpPr/>
          <p:nvPr/>
        </p:nvSpPr>
        <p:spPr>
          <a:xfrm>
            <a:off x="9043999" y="26987"/>
            <a:ext cx="100330" cy="1104900"/>
          </a:xfrm>
          <a:custGeom>
            <a:avLst/>
            <a:gdLst/>
            <a:ahLst/>
            <a:cxnLst/>
            <a:rect l="l" t="t" r="r" b="b"/>
            <a:pathLst>
              <a:path w="100329" h="1104900">
                <a:moveTo>
                  <a:pt x="99999" y="0"/>
                </a:moveTo>
                <a:lnTo>
                  <a:pt x="0" y="100001"/>
                </a:lnTo>
                <a:lnTo>
                  <a:pt x="0" y="1004900"/>
                </a:lnTo>
                <a:lnTo>
                  <a:pt x="99999" y="1104900"/>
                </a:lnTo>
                <a:lnTo>
                  <a:pt x="99999" y="0"/>
                </a:lnTo>
                <a:close/>
              </a:path>
            </a:pathLst>
          </a:custGeom>
          <a:solidFill>
            <a:srgbClr val="7D7A72"/>
          </a:solidFill>
        </p:spPr>
        <p:txBody>
          <a:bodyPr wrap="square" lIns="0" tIns="0" rIns="0" bIns="0" rtlCol="0"/>
          <a:lstStyle/>
          <a:p>
            <a:endParaRPr/>
          </a:p>
        </p:txBody>
      </p:sp>
      <p:sp>
        <p:nvSpPr>
          <p:cNvPr id="9" name="object 9"/>
          <p:cNvSpPr/>
          <p:nvPr/>
        </p:nvSpPr>
        <p:spPr>
          <a:xfrm>
            <a:off x="0" y="26987"/>
            <a:ext cx="9144000" cy="1104900"/>
          </a:xfrm>
          <a:custGeom>
            <a:avLst/>
            <a:gdLst/>
            <a:ahLst/>
            <a:cxnLst/>
            <a:rect l="l" t="t" r="r" b="b"/>
            <a:pathLst>
              <a:path w="9144000" h="1104900">
                <a:moveTo>
                  <a:pt x="0" y="0"/>
                </a:moveTo>
                <a:lnTo>
                  <a:pt x="9144000" y="0"/>
                </a:lnTo>
                <a:lnTo>
                  <a:pt x="9144000" y="1104900"/>
                </a:lnTo>
                <a:lnTo>
                  <a:pt x="0" y="1104900"/>
                </a:lnTo>
                <a:lnTo>
                  <a:pt x="0" y="0"/>
                </a:lnTo>
                <a:close/>
              </a:path>
            </a:pathLst>
          </a:custGeom>
          <a:ln w="28575">
            <a:solidFill>
              <a:srgbClr val="0033CC"/>
            </a:solidFill>
          </a:ln>
        </p:spPr>
        <p:txBody>
          <a:bodyPr wrap="square" lIns="0" tIns="0" rIns="0" bIns="0" rtlCol="0"/>
          <a:lstStyle/>
          <a:p>
            <a:endParaRPr/>
          </a:p>
        </p:txBody>
      </p:sp>
      <p:sp>
        <p:nvSpPr>
          <p:cNvPr id="10" name="object 10"/>
          <p:cNvSpPr/>
          <p:nvPr/>
        </p:nvSpPr>
        <p:spPr>
          <a:xfrm>
            <a:off x="100000" y="126987"/>
            <a:ext cx="8944610" cy="905510"/>
          </a:xfrm>
          <a:custGeom>
            <a:avLst/>
            <a:gdLst/>
            <a:ahLst/>
            <a:cxnLst/>
            <a:rect l="l" t="t" r="r" b="b"/>
            <a:pathLst>
              <a:path w="8944610" h="905510">
                <a:moveTo>
                  <a:pt x="0" y="0"/>
                </a:moveTo>
                <a:lnTo>
                  <a:pt x="8944000" y="0"/>
                </a:lnTo>
                <a:lnTo>
                  <a:pt x="8944000" y="904900"/>
                </a:lnTo>
                <a:lnTo>
                  <a:pt x="0" y="904900"/>
                </a:lnTo>
                <a:lnTo>
                  <a:pt x="0" y="0"/>
                </a:lnTo>
                <a:close/>
              </a:path>
            </a:pathLst>
          </a:custGeom>
          <a:ln w="28575">
            <a:solidFill>
              <a:srgbClr val="0033CC"/>
            </a:solidFill>
          </a:ln>
        </p:spPr>
        <p:txBody>
          <a:bodyPr wrap="square" lIns="0" tIns="0" rIns="0" bIns="0" rtlCol="0"/>
          <a:lstStyle/>
          <a:p>
            <a:endParaRPr/>
          </a:p>
        </p:txBody>
      </p:sp>
      <p:sp>
        <p:nvSpPr>
          <p:cNvPr id="11" name="object 11"/>
          <p:cNvSpPr/>
          <p:nvPr/>
        </p:nvSpPr>
        <p:spPr>
          <a:xfrm>
            <a:off x="0" y="26987"/>
            <a:ext cx="100330" cy="100330"/>
          </a:xfrm>
          <a:custGeom>
            <a:avLst/>
            <a:gdLst/>
            <a:ahLst/>
            <a:cxnLst/>
            <a:rect l="l" t="t" r="r" b="b"/>
            <a:pathLst>
              <a:path w="100330" h="100330">
                <a:moveTo>
                  <a:pt x="0" y="0"/>
                </a:moveTo>
                <a:lnTo>
                  <a:pt x="100000" y="100000"/>
                </a:lnTo>
              </a:path>
            </a:pathLst>
          </a:custGeom>
          <a:ln w="28575">
            <a:solidFill>
              <a:srgbClr val="0033CC"/>
            </a:solidFill>
          </a:ln>
        </p:spPr>
        <p:txBody>
          <a:bodyPr wrap="square" lIns="0" tIns="0" rIns="0" bIns="0" rtlCol="0"/>
          <a:lstStyle/>
          <a:p>
            <a:endParaRPr/>
          </a:p>
        </p:txBody>
      </p:sp>
      <p:sp>
        <p:nvSpPr>
          <p:cNvPr id="12" name="object 12"/>
          <p:cNvSpPr/>
          <p:nvPr/>
        </p:nvSpPr>
        <p:spPr>
          <a:xfrm>
            <a:off x="0" y="1031887"/>
            <a:ext cx="100330" cy="100330"/>
          </a:xfrm>
          <a:custGeom>
            <a:avLst/>
            <a:gdLst/>
            <a:ahLst/>
            <a:cxnLst/>
            <a:rect l="l" t="t" r="r" b="b"/>
            <a:pathLst>
              <a:path w="100330" h="100330">
                <a:moveTo>
                  <a:pt x="0" y="100000"/>
                </a:moveTo>
                <a:lnTo>
                  <a:pt x="100000" y="0"/>
                </a:lnTo>
              </a:path>
            </a:pathLst>
          </a:custGeom>
          <a:ln w="28575">
            <a:solidFill>
              <a:srgbClr val="0033CC"/>
            </a:solidFill>
          </a:ln>
        </p:spPr>
        <p:txBody>
          <a:bodyPr wrap="square" lIns="0" tIns="0" rIns="0" bIns="0" rtlCol="0"/>
          <a:lstStyle/>
          <a:p>
            <a:endParaRPr/>
          </a:p>
        </p:txBody>
      </p:sp>
      <p:sp>
        <p:nvSpPr>
          <p:cNvPr id="13" name="object 13"/>
          <p:cNvSpPr/>
          <p:nvPr/>
        </p:nvSpPr>
        <p:spPr>
          <a:xfrm>
            <a:off x="9043999" y="26987"/>
            <a:ext cx="100330" cy="100330"/>
          </a:xfrm>
          <a:custGeom>
            <a:avLst/>
            <a:gdLst/>
            <a:ahLst/>
            <a:cxnLst/>
            <a:rect l="l" t="t" r="r" b="b"/>
            <a:pathLst>
              <a:path w="100329" h="100330">
                <a:moveTo>
                  <a:pt x="100000" y="0"/>
                </a:moveTo>
                <a:lnTo>
                  <a:pt x="0" y="100000"/>
                </a:lnTo>
              </a:path>
            </a:pathLst>
          </a:custGeom>
          <a:ln w="28575">
            <a:solidFill>
              <a:srgbClr val="0033CC"/>
            </a:solidFill>
          </a:ln>
        </p:spPr>
        <p:txBody>
          <a:bodyPr wrap="square" lIns="0" tIns="0" rIns="0" bIns="0" rtlCol="0"/>
          <a:lstStyle/>
          <a:p>
            <a:endParaRPr/>
          </a:p>
        </p:txBody>
      </p:sp>
      <p:sp>
        <p:nvSpPr>
          <p:cNvPr id="14" name="object 14"/>
          <p:cNvSpPr/>
          <p:nvPr/>
        </p:nvSpPr>
        <p:spPr>
          <a:xfrm>
            <a:off x="9043999" y="1031887"/>
            <a:ext cx="100330" cy="100330"/>
          </a:xfrm>
          <a:custGeom>
            <a:avLst/>
            <a:gdLst/>
            <a:ahLst/>
            <a:cxnLst/>
            <a:rect l="l" t="t" r="r" b="b"/>
            <a:pathLst>
              <a:path w="100329" h="100330">
                <a:moveTo>
                  <a:pt x="100000" y="100000"/>
                </a:moveTo>
                <a:lnTo>
                  <a:pt x="0" y="0"/>
                </a:lnTo>
              </a:path>
            </a:pathLst>
          </a:custGeom>
          <a:ln w="28575">
            <a:solidFill>
              <a:srgbClr val="0033CC"/>
            </a:solidFill>
          </a:ln>
        </p:spPr>
        <p:txBody>
          <a:bodyPr wrap="square" lIns="0" tIns="0" rIns="0" bIns="0" rtlCol="0"/>
          <a:lstStyle/>
          <a:p>
            <a:endParaRPr/>
          </a:p>
        </p:txBody>
      </p:sp>
      <p:sp>
        <p:nvSpPr>
          <p:cNvPr id="15" name="object 15"/>
          <p:cNvSpPr/>
          <p:nvPr/>
        </p:nvSpPr>
        <p:spPr>
          <a:xfrm>
            <a:off x="152400" y="141287"/>
            <a:ext cx="838200" cy="838200"/>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0" y="375"/>
            <a:ext cx="3977640" cy="6858000"/>
          </a:xfrm>
          <a:custGeom>
            <a:avLst/>
            <a:gdLst/>
            <a:ahLst/>
            <a:cxnLst/>
            <a:rect l="l" t="t" r="r" b="b"/>
            <a:pathLst>
              <a:path w="3977640" h="6858000">
                <a:moveTo>
                  <a:pt x="0" y="0"/>
                </a:moveTo>
                <a:lnTo>
                  <a:pt x="3977640" y="0"/>
                </a:lnTo>
                <a:lnTo>
                  <a:pt x="3977640" y="6857623"/>
                </a:lnTo>
                <a:lnTo>
                  <a:pt x="0" y="6857623"/>
                </a:lnTo>
                <a:lnTo>
                  <a:pt x="0" y="0"/>
                </a:lnTo>
                <a:close/>
              </a:path>
            </a:pathLst>
          </a:custGeom>
          <a:noFill/>
        </p:spPr>
        <p:txBody>
          <a:bodyPr wrap="square" lIns="0" tIns="0" rIns="0" bIns="0" rtlCol="0"/>
          <a:lstStyle/>
          <a:p>
            <a:endParaRPr/>
          </a:p>
        </p:txBody>
      </p:sp>
      <p:sp>
        <p:nvSpPr>
          <p:cNvPr id="17" name="object 17"/>
          <p:cNvSpPr txBox="1"/>
          <p:nvPr/>
        </p:nvSpPr>
        <p:spPr>
          <a:xfrm>
            <a:off x="762000" y="2504757"/>
            <a:ext cx="2652395" cy="1848485"/>
          </a:xfrm>
          <a:prstGeom prst="rect">
            <a:avLst/>
          </a:prstGeom>
        </p:spPr>
        <p:txBody>
          <a:bodyPr vert="horz" wrap="square" lIns="0" tIns="90170" rIns="0" bIns="0" rtlCol="0">
            <a:spAutoFit/>
          </a:bodyPr>
          <a:lstStyle/>
          <a:p>
            <a:pPr marL="12700" marR="5080" indent="1781810" algn="r">
              <a:lnSpc>
                <a:spcPts val="4610"/>
              </a:lnSpc>
              <a:spcBef>
                <a:spcPts val="710"/>
              </a:spcBef>
            </a:pPr>
            <a:r>
              <a:rPr sz="4300" dirty="0">
                <a:solidFill>
                  <a:schemeClr val="tx2">
                    <a:lumMod val="60000"/>
                    <a:lumOff val="40000"/>
                  </a:schemeClr>
                </a:solidFill>
                <a:latin typeface="Franklin Gothic Book"/>
                <a:cs typeface="Franklin Gothic Book"/>
              </a:rPr>
              <a:t>The</a:t>
            </a:r>
            <a:r>
              <a:rPr lang="en-US" sz="4300" dirty="0">
                <a:solidFill>
                  <a:schemeClr val="tx2">
                    <a:lumMod val="60000"/>
                    <a:lumOff val="40000"/>
                  </a:schemeClr>
                </a:solidFill>
                <a:latin typeface="Franklin Gothic Book"/>
                <a:cs typeface="Franklin Gothic Book"/>
              </a:rPr>
              <a:t> </a:t>
            </a:r>
            <a:r>
              <a:rPr sz="4300" spc="-5" dirty="0">
                <a:solidFill>
                  <a:schemeClr val="tx2">
                    <a:lumMod val="60000"/>
                    <a:lumOff val="40000"/>
                  </a:schemeClr>
                </a:solidFill>
                <a:latin typeface="Franklin Gothic Book"/>
                <a:cs typeface="Franklin Gothic Book"/>
              </a:rPr>
              <a:t>C</a:t>
            </a:r>
            <a:r>
              <a:rPr sz="4300" dirty="0">
                <a:solidFill>
                  <a:schemeClr val="tx2">
                    <a:lumMod val="60000"/>
                    <a:lumOff val="40000"/>
                  </a:schemeClr>
                </a:solidFill>
                <a:latin typeface="Franklin Gothic Book"/>
                <a:cs typeface="Franklin Gothic Book"/>
              </a:rPr>
              <a:t>o</a:t>
            </a:r>
            <a:r>
              <a:rPr sz="4300" spc="-10" dirty="0">
                <a:solidFill>
                  <a:schemeClr val="tx2">
                    <a:lumMod val="60000"/>
                    <a:lumOff val="40000"/>
                  </a:schemeClr>
                </a:solidFill>
                <a:latin typeface="Franklin Gothic Book"/>
                <a:cs typeface="Franklin Gothic Book"/>
              </a:rPr>
              <a:t>n</a:t>
            </a:r>
            <a:r>
              <a:rPr sz="4300" spc="-110" dirty="0">
                <a:solidFill>
                  <a:schemeClr val="tx2">
                    <a:lumMod val="60000"/>
                    <a:lumOff val="40000"/>
                  </a:schemeClr>
                </a:solidFill>
                <a:latin typeface="Franklin Gothic Book"/>
                <a:cs typeface="Franklin Gothic Book"/>
              </a:rPr>
              <a:t>f</a:t>
            </a:r>
            <a:r>
              <a:rPr sz="4300" dirty="0">
                <a:solidFill>
                  <a:schemeClr val="tx2">
                    <a:lumMod val="60000"/>
                    <a:lumOff val="40000"/>
                  </a:schemeClr>
                </a:solidFill>
                <a:latin typeface="Franklin Gothic Book"/>
                <a:cs typeface="Franklin Gothic Book"/>
              </a:rPr>
              <a:t>e</a:t>
            </a:r>
            <a:r>
              <a:rPr sz="4300" spc="-5" dirty="0">
                <a:solidFill>
                  <a:schemeClr val="tx2">
                    <a:lumMod val="60000"/>
                    <a:lumOff val="40000"/>
                  </a:schemeClr>
                </a:solidFill>
                <a:latin typeface="Franklin Gothic Book"/>
                <a:cs typeface="Franklin Gothic Book"/>
              </a:rPr>
              <a:t>r</a:t>
            </a:r>
            <a:r>
              <a:rPr sz="4300" dirty="0">
                <a:solidFill>
                  <a:schemeClr val="tx2">
                    <a:lumMod val="60000"/>
                    <a:lumOff val="40000"/>
                  </a:schemeClr>
                </a:solidFill>
                <a:latin typeface="Franklin Gothic Book"/>
                <a:cs typeface="Franklin Gothic Book"/>
              </a:rPr>
              <a:t>e</a:t>
            </a:r>
            <a:r>
              <a:rPr sz="4300" spc="-5" dirty="0">
                <a:solidFill>
                  <a:schemeClr val="tx2">
                    <a:lumMod val="60000"/>
                    <a:lumOff val="40000"/>
                  </a:schemeClr>
                </a:solidFill>
                <a:latin typeface="Franklin Gothic Book"/>
                <a:cs typeface="Franklin Gothic Book"/>
              </a:rPr>
              <a:t>nce</a:t>
            </a:r>
            <a:endParaRPr sz="4300" dirty="0">
              <a:solidFill>
                <a:schemeClr val="tx2">
                  <a:lumMod val="60000"/>
                  <a:lumOff val="40000"/>
                </a:schemeClr>
              </a:solidFill>
              <a:latin typeface="Franklin Gothic Book"/>
              <a:cs typeface="Franklin Gothic Book"/>
            </a:endParaRPr>
          </a:p>
          <a:p>
            <a:pPr marR="5080" algn="r">
              <a:lnSpc>
                <a:spcPts val="4520"/>
              </a:lnSpc>
            </a:pPr>
            <a:r>
              <a:rPr sz="4300" dirty="0">
                <a:solidFill>
                  <a:schemeClr val="tx2">
                    <a:lumMod val="60000"/>
                    <a:lumOff val="40000"/>
                  </a:schemeClr>
                </a:solidFill>
                <a:latin typeface="Franklin Gothic Book"/>
                <a:cs typeface="Franklin Gothic Book"/>
              </a:rPr>
              <a:t>(</a:t>
            </a:r>
            <a:r>
              <a:rPr sz="4300" spc="-5" dirty="0">
                <a:solidFill>
                  <a:schemeClr val="tx2">
                    <a:lumMod val="60000"/>
                    <a:lumOff val="40000"/>
                  </a:schemeClr>
                </a:solidFill>
                <a:latin typeface="Franklin Gothic Book"/>
                <a:cs typeface="Franklin Gothic Book"/>
              </a:rPr>
              <a:t>c</a:t>
            </a:r>
            <a:r>
              <a:rPr sz="4300" dirty="0">
                <a:solidFill>
                  <a:schemeClr val="tx2">
                    <a:lumMod val="60000"/>
                    <a:lumOff val="40000"/>
                  </a:schemeClr>
                </a:solidFill>
                <a:latin typeface="Franklin Gothic Book"/>
                <a:cs typeface="Franklin Gothic Book"/>
              </a:rPr>
              <a:t>o</a:t>
            </a:r>
            <a:r>
              <a:rPr sz="4300" spc="-10" dirty="0">
                <a:solidFill>
                  <a:schemeClr val="tx2">
                    <a:lumMod val="60000"/>
                    <a:lumOff val="40000"/>
                  </a:schemeClr>
                </a:solidFill>
                <a:latin typeface="Franklin Gothic Book"/>
                <a:cs typeface="Franklin Gothic Book"/>
              </a:rPr>
              <a:t>n</a:t>
            </a:r>
            <a:r>
              <a:rPr sz="4300" dirty="0">
                <a:solidFill>
                  <a:schemeClr val="tx2">
                    <a:lumMod val="60000"/>
                    <a:lumOff val="40000"/>
                  </a:schemeClr>
                </a:solidFill>
                <a:latin typeface="Franklin Gothic Book"/>
                <a:cs typeface="Franklin Gothic Book"/>
              </a:rPr>
              <a:t>t.)</a:t>
            </a:r>
          </a:p>
        </p:txBody>
      </p:sp>
      <p:sp>
        <p:nvSpPr>
          <p:cNvPr id="18" name="object 18"/>
          <p:cNvSpPr/>
          <p:nvPr/>
        </p:nvSpPr>
        <p:spPr>
          <a:xfrm>
            <a:off x="3977640" y="375"/>
            <a:ext cx="171450" cy="6858000"/>
          </a:xfrm>
          <a:custGeom>
            <a:avLst/>
            <a:gdLst/>
            <a:ahLst/>
            <a:cxnLst/>
            <a:rect l="l" t="t" r="r" b="b"/>
            <a:pathLst>
              <a:path w="171450" h="6858000">
                <a:moveTo>
                  <a:pt x="0" y="0"/>
                </a:moveTo>
                <a:lnTo>
                  <a:pt x="171450" y="0"/>
                </a:lnTo>
                <a:lnTo>
                  <a:pt x="171450" y="6857999"/>
                </a:lnTo>
                <a:lnTo>
                  <a:pt x="0" y="6857999"/>
                </a:lnTo>
                <a:lnTo>
                  <a:pt x="0" y="0"/>
                </a:lnTo>
                <a:close/>
              </a:path>
            </a:pathLst>
          </a:custGeom>
          <a:solidFill>
            <a:srgbClr val="696A64"/>
          </a:solidFill>
        </p:spPr>
        <p:txBody>
          <a:bodyPr wrap="square" lIns="0" tIns="0" rIns="0" bIns="0" rtlCol="0"/>
          <a:lstStyle/>
          <a:p>
            <a:endParaRPr/>
          </a:p>
        </p:txBody>
      </p:sp>
      <p:sp>
        <p:nvSpPr>
          <p:cNvPr id="19" name="object 19"/>
          <p:cNvSpPr txBox="1">
            <a:spLocks noGrp="1"/>
          </p:cNvSpPr>
          <p:nvPr>
            <p:ph type="title"/>
          </p:nvPr>
        </p:nvSpPr>
        <p:spPr>
          <a:xfrm>
            <a:off x="4702043" y="1835019"/>
            <a:ext cx="2681644" cy="320601"/>
          </a:xfrm>
          <a:prstGeom prst="rect">
            <a:avLst/>
          </a:prstGeom>
        </p:spPr>
        <p:txBody>
          <a:bodyPr vert="horz" wrap="square" lIns="0" tIns="12700" rIns="0" bIns="0" rtlCol="0">
            <a:spAutoFit/>
          </a:bodyPr>
          <a:lstStyle/>
          <a:p>
            <a:pPr marL="12700">
              <a:lnSpc>
                <a:spcPct val="100000"/>
              </a:lnSpc>
              <a:spcBef>
                <a:spcPts val="100"/>
              </a:spcBef>
            </a:pPr>
            <a:r>
              <a:rPr sz="2000" u="sng" spc="-5" dirty="0">
                <a:solidFill>
                  <a:srgbClr val="191B0E"/>
                </a:solidFill>
                <a:uFill>
                  <a:solidFill>
                    <a:srgbClr val="191B0E"/>
                  </a:solidFill>
                </a:uFill>
              </a:rPr>
              <a:t>Size </a:t>
            </a:r>
            <a:r>
              <a:rPr sz="2000" u="sng" dirty="0">
                <a:solidFill>
                  <a:srgbClr val="191B0E"/>
                </a:solidFill>
                <a:uFill>
                  <a:solidFill>
                    <a:srgbClr val="191B0E"/>
                  </a:solidFill>
                </a:uFill>
              </a:rPr>
              <a:t>of</a:t>
            </a:r>
            <a:r>
              <a:rPr sz="2000" u="sng" spc="-45" dirty="0">
                <a:solidFill>
                  <a:srgbClr val="191B0E"/>
                </a:solidFill>
                <a:uFill>
                  <a:solidFill>
                    <a:srgbClr val="191B0E"/>
                  </a:solidFill>
                </a:uFill>
              </a:rPr>
              <a:t> </a:t>
            </a:r>
            <a:r>
              <a:rPr sz="2000" u="sng" spc="-5" dirty="0">
                <a:solidFill>
                  <a:srgbClr val="191B0E"/>
                </a:solidFill>
                <a:uFill>
                  <a:solidFill>
                    <a:srgbClr val="191B0E"/>
                  </a:solidFill>
                </a:uFill>
              </a:rPr>
              <a:t>Membership</a:t>
            </a:r>
            <a:endParaRPr sz="2000" dirty="0"/>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t>14</a:t>
            </a:fld>
            <a:endParaRPr dirty="0"/>
          </a:p>
        </p:txBody>
      </p:sp>
      <p:sp>
        <p:nvSpPr>
          <p:cNvPr id="20" name="object 20"/>
          <p:cNvSpPr txBox="1"/>
          <p:nvPr/>
        </p:nvSpPr>
        <p:spPr>
          <a:xfrm>
            <a:off x="4702043" y="2164588"/>
            <a:ext cx="3175000" cy="1436291"/>
          </a:xfrm>
          <a:prstGeom prst="rect">
            <a:avLst/>
          </a:prstGeom>
        </p:spPr>
        <p:txBody>
          <a:bodyPr vert="horz" wrap="square" lIns="0" tIns="12700" rIns="0" bIns="0" rtlCol="0">
            <a:spAutoFit/>
          </a:bodyPr>
          <a:lstStyle/>
          <a:p>
            <a:pPr marL="241300" indent="-228600">
              <a:lnSpc>
                <a:spcPts val="1860"/>
              </a:lnSpc>
              <a:spcBef>
                <a:spcPts val="100"/>
              </a:spcBef>
              <a:buChar char="■"/>
              <a:tabLst>
                <a:tab pos="241300" algn="l"/>
              </a:tabLst>
            </a:pPr>
            <a:r>
              <a:rPr spc="-35" dirty="0">
                <a:solidFill>
                  <a:srgbClr val="191B0E"/>
                </a:solidFill>
                <a:latin typeface="Franklin Gothic Book"/>
                <a:cs typeface="Franklin Gothic Book"/>
              </a:rPr>
              <a:t>Too </a:t>
            </a:r>
            <a:r>
              <a:rPr spc="-5" dirty="0">
                <a:solidFill>
                  <a:srgbClr val="191B0E"/>
                </a:solidFill>
                <a:latin typeface="Franklin Gothic Book"/>
                <a:cs typeface="Franklin Gothic Book"/>
              </a:rPr>
              <a:t>small </a:t>
            </a:r>
            <a:r>
              <a:rPr dirty="0">
                <a:solidFill>
                  <a:srgbClr val="191B0E"/>
                </a:solidFill>
                <a:latin typeface="Franklin Gothic Book"/>
                <a:cs typeface="Franklin Gothic Book"/>
              </a:rPr>
              <a:t>– </a:t>
            </a:r>
            <a:r>
              <a:rPr spc="-5" dirty="0">
                <a:solidFill>
                  <a:srgbClr val="191B0E"/>
                </a:solidFill>
                <a:latin typeface="Franklin Gothic Book"/>
                <a:cs typeface="Franklin Gothic Book"/>
              </a:rPr>
              <a:t>less than</a:t>
            </a:r>
            <a:r>
              <a:rPr spc="-50" dirty="0">
                <a:solidFill>
                  <a:srgbClr val="191B0E"/>
                </a:solidFill>
                <a:latin typeface="Franklin Gothic Book"/>
                <a:cs typeface="Franklin Gothic Book"/>
              </a:rPr>
              <a:t> </a:t>
            </a:r>
            <a:r>
              <a:rPr dirty="0">
                <a:solidFill>
                  <a:srgbClr val="191B0E"/>
                </a:solidFill>
                <a:latin typeface="Franklin Gothic Book"/>
                <a:cs typeface="Franklin Gothic Book"/>
              </a:rPr>
              <a:t>5</a:t>
            </a:r>
            <a:endParaRPr dirty="0">
              <a:latin typeface="Franklin Gothic Book"/>
              <a:cs typeface="Franklin Gothic Book"/>
            </a:endParaRPr>
          </a:p>
          <a:p>
            <a:pPr marL="241300" indent="-228600">
              <a:lnSpc>
                <a:spcPts val="1850"/>
              </a:lnSpc>
              <a:buChar char="■"/>
              <a:tabLst>
                <a:tab pos="241300" algn="l"/>
              </a:tabLst>
            </a:pPr>
            <a:r>
              <a:rPr spc="-35" dirty="0">
                <a:solidFill>
                  <a:srgbClr val="191B0E"/>
                </a:solidFill>
                <a:latin typeface="Franklin Gothic Book"/>
                <a:cs typeface="Franklin Gothic Book"/>
              </a:rPr>
              <a:t>Too </a:t>
            </a:r>
            <a:r>
              <a:rPr spc="-5" dirty="0">
                <a:solidFill>
                  <a:srgbClr val="191B0E"/>
                </a:solidFill>
                <a:latin typeface="Franklin Gothic Book"/>
                <a:cs typeface="Franklin Gothic Book"/>
              </a:rPr>
              <a:t>large </a:t>
            </a:r>
            <a:r>
              <a:rPr dirty="0">
                <a:solidFill>
                  <a:srgbClr val="191B0E"/>
                </a:solidFill>
                <a:latin typeface="Franklin Gothic Book"/>
                <a:cs typeface="Franklin Gothic Book"/>
              </a:rPr>
              <a:t>– </a:t>
            </a:r>
            <a:r>
              <a:rPr spc="-5" dirty="0">
                <a:solidFill>
                  <a:srgbClr val="191B0E"/>
                </a:solidFill>
                <a:latin typeface="Franklin Gothic Book"/>
                <a:cs typeface="Franklin Gothic Book"/>
              </a:rPr>
              <a:t>25 </a:t>
            </a:r>
            <a:r>
              <a:rPr dirty="0">
                <a:solidFill>
                  <a:srgbClr val="191B0E"/>
                </a:solidFill>
                <a:latin typeface="Franklin Gothic Book"/>
                <a:cs typeface="Franklin Gothic Book"/>
              </a:rPr>
              <a:t>or</a:t>
            </a:r>
            <a:r>
              <a:rPr spc="-25" dirty="0">
                <a:solidFill>
                  <a:srgbClr val="191B0E"/>
                </a:solidFill>
                <a:latin typeface="Franklin Gothic Book"/>
                <a:cs typeface="Franklin Gothic Book"/>
              </a:rPr>
              <a:t> </a:t>
            </a:r>
            <a:r>
              <a:rPr spc="-5" dirty="0">
                <a:solidFill>
                  <a:srgbClr val="191B0E"/>
                </a:solidFill>
                <a:latin typeface="Franklin Gothic Book"/>
                <a:cs typeface="Franklin Gothic Book"/>
              </a:rPr>
              <a:t>more</a:t>
            </a:r>
            <a:endParaRPr dirty="0">
              <a:latin typeface="Franklin Gothic Book"/>
              <a:cs typeface="Franklin Gothic Book"/>
            </a:endParaRPr>
          </a:p>
          <a:p>
            <a:pPr marL="241300" marR="5080" indent="-228600">
              <a:lnSpc>
                <a:spcPts val="1800"/>
              </a:lnSpc>
              <a:spcBef>
                <a:spcPts val="145"/>
              </a:spcBef>
              <a:buChar char="■"/>
              <a:tabLst>
                <a:tab pos="241300" algn="l"/>
              </a:tabLst>
            </a:pPr>
            <a:r>
              <a:rPr dirty="0">
                <a:solidFill>
                  <a:srgbClr val="191B0E"/>
                </a:solidFill>
                <a:latin typeface="Franklin Gothic Book"/>
                <a:cs typeface="Franklin Gothic Book"/>
              </a:rPr>
              <a:t>In USA </a:t>
            </a:r>
            <a:r>
              <a:rPr spc="-10" dirty="0">
                <a:solidFill>
                  <a:srgbClr val="191B0E"/>
                </a:solidFill>
                <a:latin typeface="Franklin Gothic Book"/>
                <a:cs typeface="Franklin Gothic Book"/>
              </a:rPr>
              <a:t>Conferences average </a:t>
            </a:r>
            <a:r>
              <a:rPr spc="-5" dirty="0">
                <a:solidFill>
                  <a:srgbClr val="191B0E"/>
                </a:solidFill>
                <a:latin typeface="Franklin Gothic Book"/>
                <a:cs typeface="Franklin Gothic Book"/>
              </a:rPr>
              <a:t>22</a:t>
            </a:r>
            <a:r>
              <a:rPr lang="en-US" spc="-5" dirty="0">
                <a:solidFill>
                  <a:srgbClr val="191B0E"/>
                </a:solidFill>
                <a:latin typeface="Franklin Gothic Book"/>
                <a:cs typeface="Franklin Gothic Book"/>
              </a:rPr>
              <a:t> </a:t>
            </a:r>
            <a:r>
              <a:rPr spc="-5" dirty="0">
                <a:solidFill>
                  <a:srgbClr val="191B0E"/>
                </a:solidFill>
                <a:latin typeface="Franklin Gothic Book"/>
                <a:cs typeface="Franklin Gothic Book"/>
              </a:rPr>
              <a:t>active members</a:t>
            </a:r>
            <a:endParaRPr dirty="0">
              <a:latin typeface="Franklin Gothic Book"/>
              <a:cs typeface="Franklin Gothic Book"/>
            </a:endParaRPr>
          </a:p>
          <a:p>
            <a:pPr marL="12700">
              <a:lnSpc>
                <a:spcPts val="1760"/>
              </a:lnSpc>
            </a:pPr>
            <a:endParaRPr lang="en-US" spc="-5" dirty="0">
              <a:solidFill>
                <a:srgbClr val="191B0E"/>
              </a:solidFill>
              <a:latin typeface="Franklin Gothic Book"/>
              <a:cs typeface="Franklin Gothic Book"/>
            </a:endParaRPr>
          </a:p>
          <a:p>
            <a:pPr marL="12700">
              <a:lnSpc>
                <a:spcPts val="1760"/>
              </a:lnSpc>
            </a:pPr>
            <a:r>
              <a:rPr sz="2000" u="sng" spc="-5" dirty="0">
                <a:solidFill>
                  <a:srgbClr val="191B0E"/>
                </a:solidFill>
                <a:latin typeface="Franklin Gothic Book"/>
                <a:cs typeface="Franklin Gothic Book"/>
              </a:rPr>
              <a:t>Name</a:t>
            </a:r>
            <a:endParaRPr sz="2000" u="sng" dirty="0">
              <a:latin typeface="Franklin Gothic Book"/>
              <a:cs typeface="Franklin Gothic Book"/>
            </a:endParaRPr>
          </a:p>
        </p:txBody>
      </p:sp>
      <p:sp>
        <p:nvSpPr>
          <p:cNvPr id="22" name="object 22"/>
          <p:cNvSpPr txBox="1"/>
          <p:nvPr/>
        </p:nvSpPr>
        <p:spPr>
          <a:xfrm>
            <a:off x="4702043" y="3549264"/>
            <a:ext cx="3908557" cy="1955021"/>
          </a:xfrm>
          <a:prstGeom prst="rect">
            <a:avLst/>
          </a:prstGeom>
        </p:spPr>
        <p:txBody>
          <a:bodyPr vert="horz" wrap="square" lIns="0" tIns="61594" rIns="0" bIns="0" rtlCol="0">
            <a:spAutoFit/>
          </a:bodyPr>
          <a:lstStyle/>
          <a:p>
            <a:pPr marL="241300" indent="-228600">
              <a:lnSpc>
                <a:spcPct val="100000"/>
              </a:lnSpc>
              <a:spcBef>
                <a:spcPts val="484"/>
              </a:spcBef>
              <a:buChar char="■"/>
              <a:tabLst>
                <a:tab pos="241300" algn="l"/>
              </a:tabLst>
            </a:pPr>
            <a:r>
              <a:rPr spc="-25" dirty="0">
                <a:solidFill>
                  <a:srgbClr val="191B0E"/>
                </a:solidFill>
                <a:latin typeface="Franklin Gothic Book"/>
                <a:cs typeface="Franklin Gothic Book"/>
              </a:rPr>
              <a:t>Typically, </a:t>
            </a:r>
            <a:r>
              <a:rPr spc="-5" dirty="0">
                <a:solidFill>
                  <a:srgbClr val="191B0E"/>
                </a:solidFill>
                <a:latin typeface="Franklin Gothic Book"/>
                <a:cs typeface="Franklin Gothic Book"/>
              </a:rPr>
              <a:t>the parish</a:t>
            </a:r>
            <a:r>
              <a:rPr spc="15" dirty="0">
                <a:solidFill>
                  <a:srgbClr val="191B0E"/>
                </a:solidFill>
                <a:latin typeface="Franklin Gothic Book"/>
                <a:cs typeface="Franklin Gothic Book"/>
              </a:rPr>
              <a:t> </a:t>
            </a:r>
            <a:r>
              <a:rPr spc="-5" dirty="0">
                <a:solidFill>
                  <a:srgbClr val="191B0E"/>
                </a:solidFill>
                <a:latin typeface="Franklin Gothic Book"/>
                <a:cs typeface="Franklin Gothic Book"/>
              </a:rPr>
              <a:t>name</a:t>
            </a:r>
            <a:endParaRPr dirty="0">
              <a:latin typeface="Franklin Gothic Book"/>
              <a:cs typeface="Franklin Gothic Book"/>
            </a:endParaRPr>
          </a:p>
          <a:p>
            <a:pPr marL="241300" marR="30480" indent="-228600">
              <a:lnSpc>
                <a:spcPts val="1900"/>
              </a:lnSpc>
              <a:spcBef>
                <a:spcPts val="459"/>
              </a:spcBef>
            </a:pPr>
            <a:endParaRPr lang="en-US" u="sng" spc="-10" dirty="0">
              <a:solidFill>
                <a:srgbClr val="191B0E"/>
              </a:solidFill>
              <a:uFill>
                <a:solidFill>
                  <a:srgbClr val="191B0E"/>
                </a:solidFill>
              </a:uFill>
              <a:latin typeface="Franklin Gothic Book"/>
              <a:cs typeface="Franklin Gothic Book"/>
            </a:endParaRPr>
          </a:p>
          <a:p>
            <a:pPr marL="241300" marR="30480" indent="-228600">
              <a:lnSpc>
                <a:spcPts val="1900"/>
              </a:lnSpc>
              <a:spcBef>
                <a:spcPts val="459"/>
              </a:spcBef>
            </a:pPr>
            <a:r>
              <a:rPr sz="2000" u="sng" spc="-10" dirty="0">
                <a:solidFill>
                  <a:srgbClr val="191B0E"/>
                </a:solidFill>
                <a:uFill>
                  <a:solidFill>
                    <a:srgbClr val="191B0E"/>
                  </a:solidFill>
                </a:uFill>
                <a:latin typeface="Franklin Gothic Book"/>
                <a:cs typeface="Franklin Gothic Book"/>
              </a:rPr>
              <a:t>Frequency </a:t>
            </a:r>
            <a:r>
              <a:rPr sz="2000" u="sng" dirty="0">
                <a:solidFill>
                  <a:srgbClr val="191B0E"/>
                </a:solidFill>
                <a:uFill>
                  <a:solidFill>
                    <a:srgbClr val="191B0E"/>
                  </a:solidFill>
                </a:uFill>
                <a:latin typeface="Franklin Gothic Book"/>
                <a:cs typeface="Franklin Gothic Book"/>
              </a:rPr>
              <a:t>of </a:t>
            </a:r>
            <a:r>
              <a:rPr sz="2000" u="sng" spc="-5" dirty="0">
                <a:solidFill>
                  <a:srgbClr val="191B0E"/>
                </a:solidFill>
                <a:uFill>
                  <a:solidFill>
                    <a:srgbClr val="191B0E"/>
                  </a:solidFill>
                </a:uFill>
                <a:latin typeface="Franklin Gothic Book"/>
                <a:cs typeface="Franklin Gothic Book"/>
              </a:rPr>
              <a:t>meetings</a:t>
            </a:r>
            <a:r>
              <a:rPr sz="2000" spc="-5" dirty="0">
                <a:solidFill>
                  <a:srgbClr val="191B0E"/>
                </a:solidFill>
                <a:latin typeface="Franklin Gothic Book"/>
                <a:cs typeface="Franklin Gothic Book"/>
              </a:rPr>
              <a:t> </a:t>
            </a:r>
            <a:r>
              <a:rPr sz="2000" dirty="0">
                <a:solidFill>
                  <a:srgbClr val="191B0E"/>
                </a:solidFill>
                <a:latin typeface="Franklin Gothic Book"/>
                <a:cs typeface="Franklin Gothic Book"/>
              </a:rPr>
              <a:t>–</a:t>
            </a:r>
            <a:r>
              <a:rPr dirty="0">
                <a:solidFill>
                  <a:srgbClr val="191B0E"/>
                </a:solidFill>
                <a:latin typeface="Franklin Gothic Book"/>
                <a:cs typeface="Franklin Gothic Book"/>
              </a:rPr>
              <a:t> </a:t>
            </a:r>
            <a:r>
              <a:rPr spc="-15" dirty="0">
                <a:solidFill>
                  <a:srgbClr val="191B0E"/>
                </a:solidFill>
                <a:latin typeface="Franklin Gothic Book"/>
                <a:cs typeface="Franklin Gothic Book"/>
              </a:rPr>
              <a:t>(Weekly, </a:t>
            </a:r>
            <a:r>
              <a:rPr spc="-5" dirty="0">
                <a:solidFill>
                  <a:srgbClr val="191B0E"/>
                </a:solidFill>
                <a:latin typeface="Franklin Gothic Book"/>
                <a:cs typeface="Franklin Gothic Book"/>
              </a:rPr>
              <a:t>but </a:t>
            </a:r>
            <a:r>
              <a:rPr dirty="0">
                <a:solidFill>
                  <a:srgbClr val="191B0E"/>
                </a:solidFill>
                <a:latin typeface="Franklin Gothic Book"/>
                <a:cs typeface="Franklin Gothic Book"/>
              </a:rPr>
              <a:t>at</a:t>
            </a:r>
            <a:r>
              <a:rPr lang="en-US" dirty="0">
                <a:solidFill>
                  <a:srgbClr val="191B0E"/>
                </a:solidFill>
                <a:latin typeface="Franklin Gothic Book"/>
                <a:cs typeface="Franklin Gothic Book"/>
              </a:rPr>
              <a:t> </a:t>
            </a:r>
            <a:r>
              <a:rPr spc="-5" dirty="0">
                <a:solidFill>
                  <a:srgbClr val="191B0E"/>
                </a:solidFill>
                <a:latin typeface="Franklin Gothic Book"/>
                <a:cs typeface="Franklin Gothic Book"/>
              </a:rPr>
              <a:t>least twice </a:t>
            </a:r>
            <a:r>
              <a:rPr dirty="0">
                <a:solidFill>
                  <a:srgbClr val="191B0E"/>
                </a:solidFill>
                <a:latin typeface="Franklin Gothic Book"/>
                <a:cs typeface="Franklin Gothic Book"/>
              </a:rPr>
              <a:t>a</a:t>
            </a:r>
            <a:r>
              <a:rPr spc="-5" dirty="0">
                <a:solidFill>
                  <a:srgbClr val="191B0E"/>
                </a:solidFill>
                <a:latin typeface="Franklin Gothic Book"/>
                <a:cs typeface="Franklin Gothic Book"/>
              </a:rPr>
              <a:t> month)</a:t>
            </a:r>
            <a:endParaRPr dirty="0">
              <a:latin typeface="Franklin Gothic Book"/>
              <a:cs typeface="Franklin Gothic Book"/>
            </a:endParaRPr>
          </a:p>
          <a:p>
            <a:pPr marL="241300" indent="-228600">
              <a:lnSpc>
                <a:spcPts val="1860"/>
              </a:lnSpc>
              <a:spcBef>
                <a:spcPts val="320"/>
              </a:spcBef>
              <a:buChar char="■"/>
              <a:tabLst>
                <a:tab pos="241300" algn="l"/>
              </a:tabLst>
            </a:pPr>
            <a:r>
              <a:rPr spc="-5" dirty="0">
                <a:solidFill>
                  <a:srgbClr val="191B0E"/>
                </a:solidFill>
                <a:latin typeface="Franklin Gothic Book"/>
                <a:cs typeface="Franklin Gothic Book"/>
              </a:rPr>
              <a:t>Cohesive community</a:t>
            </a:r>
            <a:endParaRPr dirty="0">
              <a:latin typeface="Franklin Gothic Book"/>
              <a:cs typeface="Franklin Gothic Book"/>
            </a:endParaRPr>
          </a:p>
          <a:p>
            <a:pPr marL="241300" indent="-228600">
              <a:lnSpc>
                <a:spcPts val="1800"/>
              </a:lnSpc>
              <a:buChar char="■"/>
              <a:tabLst>
                <a:tab pos="241300" algn="l"/>
              </a:tabLst>
            </a:pPr>
            <a:r>
              <a:rPr spc="-10" dirty="0">
                <a:solidFill>
                  <a:srgbClr val="191B0E"/>
                </a:solidFill>
                <a:latin typeface="Franklin Gothic Book"/>
                <a:cs typeface="Franklin Gothic Book"/>
              </a:rPr>
              <a:t>Frequent </a:t>
            </a:r>
            <a:r>
              <a:rPr spc="-15" dirty="0">
                <a:solidFill>
                  <a:srgbClr val="191B0E"/>
                </a:solidFill>
                <a:latin typeface="Franklin Gothic Book"/>
                <a:cs typeface="Franklin Gothic Book"/>
              </a:rPr>
              <a:t>prayer</a:t>
            </a:r>
            <a:endParaRPr dirty="0">
              <a:latin typeface="Franklin Gothic Book"/>
              <a:cs typeface="Franklin Gothic Book"/>
            </a:endParaRPr>
          </a:p>
          <a:p>
            <a:pPr marL="241300" indent="-228600">
              <a:lnSpc>
                <a:spcPts val="1860"/>
              </a:lnSpc>
              <a:buChar char="■"/>
              <a:tabLst>
                <a:tab pos="241300" algn="l"/>
              </a:tabLst>
            </a:pPr>
            <a:r>
              <a:rPr dirty="0">
                <a:solidFill>
                  <a:srgbClr val="191B0E"/>
                </a:solidFill>
                <a:latin typeface="Franklin Gothic Book"/>
                <a:cs typeface="Franklin Gothic Book"/>
              </a:rPr>
              <a:t>Members </a:t>
            </a:r>
            <a:r>
              <a:rPr spc="-15" dirty="0">
                <a:solidFill>
                  <a:srgbClr val="191B0E"/>
                </a:solidFill>
                <a:latin typeface="Franklin Gothic Book"/>
                <a:cs typeface="Franklin Gothic Book"/>
              </a:rPr>
              <a:t>to </a:t>
            </a:r>
            <a:r>
              <a:rPr spc="-10" dirty="0">
                <a:solidFill>
                  <a:srgbClr val="191B0E"/>
                </a:solidFill>
                <a:latin typeface="Franklin Gothic Book"/>
                <a:cs typeface="Franklin Gothic Book"/>
              </a:rPr>
              <a:t>work </a:t>
            </a:r>
            <a:r>
              <a:rPr spc="-5" dirty="0">
                <a:solidFill>
                  <a:srgbClr val="191B0E"/>
                </a:solidFill>
                <a:latin typeface="Franklin Gothic Book"/>
                <a:cs typeface="Franklin Gothic Book"/>
              </a:rPr>
              <a:t>and </a:t>
            </a:r>
            <a:r>
              <a:rPr spc="-15" dirty="0">
                <a:solidFill>
                  <a:srgbClr val="191B0E"/>
                </a:solidFill>
                <a:latin typeface="Franklin Gothic Book"/>
                <a:cs typeface="Franklin Gothic Book"/>
              </a:rPr>
              <a:t>grow </a:t>
            </a:r>
            <a:r>
              <a:rPr dirty="0">
                <a:solidFill>
                  <a:srgbClr val="191B0E"/>
                </a:solidFill>
                <a:latin typeface="Franklin Gothic Book"/>
                <a:cs typeface="Franklin Gothic Book"/>
              </a:rPr>
              <a:t>as a</a:t>
            </a:r>
            <a:r>
              <a:rPr spc="-30" dirty="0">
                <a:solidFill>
                  <a:srgbClr val="191B0E"/>
                </a:solidFill>
                <a:latin typeface="Franklin Gothic Book"/>
                <a:cs typeface="Franklin Gothic Book"/>
              </a:rPr>
              <a:t> </a:t>
            </a:r>
            <a:r>
              <a:rPr spc="-10" dirty="0">
                <a:solidFill>
                  <a:srgbClr val="191B0E"/>
                </a:solidFill>
                <a:latin typeface="Franklin Gothic Book"/>
                <a:cs typeface="Franklin Gothic Book"/>
              </a:rPr>
              <a:t>team</a:t>
            </a:r>
            <a:endParaRPr dirty="0">
              <a:latin typeface="Franklin Gothic Book"/>
              <a:cs typeface="Franklin Gothic Book"/>
            </a:endParaRPr>
          </a:p>
        </p:txBody>
      </p:sp>
      <p:sp>
        <p:nvSpPr>
          <p:cNvPr id="23" name="object 23"/>
          <p:cNvSpPr/>
          <p:nvPr/>
        </p:nvSpPr>
        <p:spPr>
          <a:xfrm>
            <a:off x="152400" y="163921"/>
            <a:ext cx="838200" cy="82667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074" y="26987"/>
            <a:ext cx="9144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noFill/>
        </p:spPr>
        <p:txBody>
          <a:bodyPr wrap="square" lIns="0" tIns="0" rIns="0" bIns="0" rtlCol="0"/>
          <a:lstStyle/>
          <a:p>
            <a:endParaRPr/>
          </a:p>
        </p:txBody>
      </p:sp>
      <p:sp>
        <p:nvSpPr>
          <p:cNvPr id="3" name="object 3"/>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99695" y="127317"/>
            <a:ext cx="8944610" cy="905510"/>
          </a:xfrm>
          <a:custGeom>
            <a:avLst/>
            <a:gdLst/>
            <a:ahLst/>
            <a:cxnLst/>
            <a:rect l="l" t="t" r="r" b="b"/>
            <a:pathLst>
              <a:path w="8944610" h="905510">
                <a:moveTo>
                  <a:pt x="0" y="0"/>
                </a:moveTo>
                <a:lnTo>
                  <a:pt x="8944000" y="0"/>
                </a:lnTo>
                <a:lnTo>
                  <a:pt x="8944000" y="904899"/>
                </a:lnTo>
                <a:lnTo>
                  <a:pt x="0" y="904899"/>
                </a:lnTo>
                <a:lnTo>
                  <a:pt x="0" y="0"/>
                </a:lnTo>
                <a:close/>
              </a:path>
            </a:pathLst>
          </a:custGeom>
          <a:noFill/>
        </p:spPr>
        <p:txBody>
          <a:bodyPr wrap="square" lIns="0" tIns="0" rIns="0" bIns="0" rtlCol="0"/>
          <a:lstStyle/>
          <a:p>
            <a:endParaRPr/>
          </a:p>
        </p:txBody>
      </p:sp>
      <p:sp>
        <p:nvSpPr>
          <p:cNvPr id="5" name="object 5"/>
          <p:cNvSpPr/>
          <p:nvPr/>
        </p:nvSpPr>
        <p:spPr>
          <a:xfrm>
            <a:off x="0" y="26987"/>
            <a:ext cx="9144000" cy="100330"/>
          </a:xfrm>
          <a:custGeom>
            <a:avLst/>
            <a:gdLst/>
            <a:ahLst/>
            <a:cxnLst/>
            <a:rect l="l" t="t" r="r" b="b"/>
            <a:pathLst>
              <a:path w="9144000" h="100330">
                <a:moveTo>
                  <a:pt x="9144000" y="0"/>
                </a:moveTo>
                <a:lnTo>
                  <a:pt x="0" y="0"/>
                </a:lnTo>
                <a:lnTo>
                  <a:pt x="100000" y="100001"/>
                </a:lnTo>
                <a:lnTo>
                  <a:pt x="9044000" y="100001"/>
                </a:lnTo>
                <a:lnTo>
                  <a:pt x="9144000" y="0"/>
                </a:lnTo>
                <a:close/>
              </a:path>
            </a:pathLst>
          </a:custGeom>
          <a:solidFill>
            <a:srgbClr val="DAD5CB"/>
          </a:solidFill>
        </p:spPr>
        <p:txBody>
          <a:bodyPr wrap="square" lIns="0" tIns="0" rIns="0" bIns="0" rtlCol="0"/>
          <a:lstStyle/>
          <a:p>
            <a:endParaRPr/>
          </a:p>
        </p:txBody>
      </p:sp>
      <p:sp>
        <p:nvSpPr>
          <p:cNvPr id="6" name="object 6"/>
          <p:cNvSpPr/>
          <p:nvPr/>
        </p:nvSpPr>
        <p:spPr>
          <a:xfrm>
            <a:off x="0" y="1031887"/>
            <a:ext cx="9144000" cy="100330"/>
          </a:xfrm>
          <a:custGeom>
            <a:avLst/>
            <a:gdLst/>
            <a:ahLst/>
            <a:cxnLst/>
            <a:rect l="l" t="t" r="r" b="b"/>
            <a:pathLst>
              <a:path w="9144000" h="100330">
                <a:moveTo>
                  <a:pt x="9044000" y="0"/>
                </a:moveTo>
                <a:lnTo>
                  <a:pt x="100000" y="0"/>
                </a:lnTo>
                <a:lnTo>
                  <a:pt x="0" y="99999"/>
                </a:lnTo>
                <a:lnTo>
                  <a:pt x="9144000" y="99999"/>
                </a:lnTo>
                <a:lnTo>
                  <a:pt x="9044000" y="0"/>
                </a:lnTo>
                <a:close/>
              </a:path>
            </a:pathLst>
          </a:custGeom>
          <a:solidFill>
            <a:srgbClr val="A8A399"/>
          </a:solidFill>
        </p:spPr>
        <p:txBody>
          <a:bodyPr wrap="square" lIns="0" tIns="0" rIns="0" bIns="0" rtlCol="0"/>
          <a:lstStyle/>
          <a:p>
            <a:endParaRPr/>
          </a:p>
        </p:txBody>
      </p:sp>
      <p:sp>
        <p:nvSpPr>
          <p:cNvPr id="7" name="object 7"/>
          <p:cNvSpPr/>
          <p:nvPr/>
        </p:nvSpPr>
        <p:spPr>
          <a:xfrm>
            <a:off x="0" y="26987"/>
            <a:ext cx="100330" cy="1104900"/>
          </a:xfrm>
          <a:custGeom>
            <a:avLst/>
            <a:gdLst/>
            <a:ahLst/>
            <a:cxnLst/>
            <a:rect l="l" t="t" r="r" b="b"/>
            <a:pathLst>
              <a:path w="100330" h="1104900">
                <a:moveTo>
                  <a:pt x="0" y="0"/>
                </a:moveTo>
                <a:lnTo>
                  <a:pt x="0" y="1104900"/>
                </a:lnTo>
                <a:lnTo>
                  <a:pt x="100000" y="1004900"/>
                </a:lnTo>
                <a:lnTo>
                  <a:pt x="100000" y="100001"/>
                </a:lnTo>
                <a:lnTo>
                  <a:pt x="0" y="0"/>
                </a:lnTo>
                <a:close/>
              </a:path>
            </a:pathLst>
          </a:custGeom>
          <a:solidFill>
            <a:srgbClr val="E3E0D8"/>
          </a:solidFill>
        </p:spPr>
        <p:txBody>
          <a:bodyPr wrap="square" lIns="0" tIns="0" rIns="0" bIns="0" rtlCol="0"/>
          <a:lstStyle/>
          <a:p>
            <a:endParaRPr/>
          </a:p>
        </p:txBody>
      </p:sp>
      <p:sp>
        <p:nvSpPr>
          <p:cNvPr id="8" name="object 8"/>
          <p:cNvSpPr/>
          <p:nvPr/>
        </p:nvSpPr>
        <p:spPr>
          <a:xfrm>
            <a:off x="9043999" y="26987"/>
            <a:ext cx="100330" cy="1104900"/>
          </a:xfrm>
          <a:custGeom>
            <a:avLst/>
            <a:gdLst/>
            <a:ahLst/>
            <a:cxnLst/>
            <a:rect l="l" t="t" r="r" b="b"/>
            <a:pathLst>
              <a:path w="100329" h="1104900">
                <a:moveTo>
                  <a:pt x="99999" y="0"/>
                </a:moveTo>
                <a:lnTo>
                  <a:pt x="0" y="100001"/>
                </a:lnTo>
                <a:lnTo>
                  <a:pt x="0" y="1004900"/>
                </a:lnTo>
                <a:lnTo>
                  <a:pt x="99999" y="1104900"/>
                </a:lnTo>
                <a:lnTo>
                  <a:pt x="99999" y="0"/>
                </a:lnTo>
                <a:close/>
              </a:path>
            </a:pathLst>
          </a:custGeom>
          <a:solidFill>
            <a:srgbClr val="7D7A72"/>
          </a:solidFill>
        </p:spPr>
        <p:txBody>
          <a:bodyPr wrap="square" lIns="0" tIns="0" rIns="0" bIns="0" rtlCol="0"/>
          <a:lstStyle/>
          <a:p>
            <a:endParaRPr/>
          </a:p>
        </p:txBody>
      </p:sp>
      <p:sp>
        <p:nvSpPr>
          <p:cNvPr id="9" name="object 9"/>
          <p:cNvSpPr/>
          <p:nvPr/>
        </p:nvSpPr>
        <p:spPr>
          <a:xfrm>
            <a:off x="0" y="26987"/>
            <a:ext cx="9144000" cy="1104900"/>
          </a:xfrm>
          <a:custGeom>
            <a:avLst/>
            <a:gdLst/>
            <a:ahLst/>
            <a:cxnLst/>
            <a:rect l="l" t="t" r="r" b="b"/>
            <a:pathLst>
              <a:path w="9144000" h="1104900">
                <a:moveTo>
                  <a:pt x="0" y="0"/>
                </a:moveTo>
                <a:lnTo>
                  <a:pt x="9144000" y="0"/>
                </a:lnTo>
                <a:lnTo>
                  <a:pt x="9144000" y="1104900"/>
                </a:lnTo>
                <a:lnTo>
                  <a:pt x="0" y="1104900"/>
                </a:lnTo>
                <a:lnTo>
                  <a:pt x="0" y="0"/>
                </a:lnTo>
                <a:close/>
              </a:path>
            </a:pathLst>
          </a:custGeom>
          <a:ln w="28575">
            <a:solidFill>
              <a:srgbClr val="0033CC"/>
            </a:solidFill>
          </a:ln>
        </p:spPr>
        <p:txBody>
          <a:bodyPr wrap="square" lIns="0" tIns="0" rIns="0" bIns="0" rtlCol="0"/>
          <a:lstStyle/>
          <a:p>
            <a:endParaRPr/>
          </a:p>
        </p:txBody>
      </p:sp>
      <p:sp>
        <p:nvSpPr>
          <p:cNvPr id="10" name="object 10"/>
          <p:cNvSpPr/>
          <p:nvPr/>
        </p:nvSpPr>
        <p:spPr>
          <a:xfrm>
            <a:off x="100000" y="126987"/>
            <a:ext cx="8944610" cy="905510"/>
          </a:xfrm>
          <a:custGeom>
            <a:avLst/>
            <a:gdLst/>
            <a:ahLst/>
            <a:cxnLst/>
            <a:rect l="l" t="t" r="r" b="b"/>
            <a:pathLst>
              <a:path w="8944610" h="905510">
                <a:moveTo>
                  <a:pt x="0" y="0"/>
                </a:moveTo>
                <a:lnTo>
                  <a:pt x="8944000" y="0"/>
                </a:lnTo>
                <a:lnTo>
                  <a:pt x="8944000" y="904900"/>
                </a:lnTo>
                <a:lnTo>
                  <a:pt x="0" y="904900"/>
                </a:lnTo>
                <a:lnTo>
                  <a:pt x="0" y="0"/>
                </a:lnTo>
                <a:close/>
              </a:path>
            </a:pathLst>
          </a:custGeom>
          <a:ln w="28575">
            <a:solidFill>
              <a:srgbClr val="0033CC"/>
            </a:solidFill>
          </a:ln>
        </p:spPr>
        <p:txBody>
          <a:bodyPr wrap="square" lIns="0" tIns="0" rIns="0" bIns="0" rtlCol="0"/>
          <a:lstStyle/>
          <a:p>
            <a:endParaRPr/>
          </a:p>
        </p:txBody>
      </p:sp>
      <p:sp>
        <p:nvSpPr>
          <p:cNvPr id="11" name="object 11"/>
          <p:cNvSpPr/>
          <p:nvPr/>
        </p:nvSpPr>
        <p:spPr>
          <a:xfrm>
            <a:off x="0" y="26987"/>
            <a:ext cx="100330" cy="100330"/>
          </a:xfrm>
          <a:custGeom>
            <a:avLst/>
            <a:gdLst/>
            <a:ahLst/>
            <a:cxnLst/>
            <a:rect l="l" t="t" r="r" b="b"/>
            <a:pathLst>
              <a:path w="100330" h="100330">
                <a:moveTo>
                  <a:pt x="0" y="0"/>
                </a:moveTo>
                <a:lnTo>
                  <a:pt x="100000" y="100000"/>
                </a:lnTo>
              </a:path>
            </a:pathLst>
          </a:custGeom>
          <a:ln w="28575">
            <a:solidFill>
              <a:srgbClr val="0033CC"/>
            </a:solidFill>
          </a:ln>
        </p:spPr>
        <p:txBody>
          <a:bodyPr wrap="square" lIns="0" tIns="0" rIns="0" bIns="0" rtlCol="0"/>
          <a:lstStyle/>
          <a:p>
            <a:endParaRPr/>
          </a:p>
        </p:txBody>
      </p:sp>
      <p:sp>
        <p:nvSpPr>
          <p:cNvPr id="12" name="object 12"/>
          <p:cNvSpPr/>
          <p:nvPr/>
        </p:nvSpPr>
        <p:spPr>
          <a:xfrm>
            <a:off x="0" y="1031887"/>
            <a:ext cx="100330" cy="100330"/>
          </a:xfrm>
          <a:custGeom>
            <a:avLst/>
            <a:gdLst/>
            <a:ahLst/>
            <a:cxnLst/>
            <a:rect l="l" t="t" r="r" b="b"/>
            <a:pathLst>
              <a:path w="100330" h="100330">
                <a:moveTo>
                  <a:pt x="0" y="100000"/>
                </a:moveTo>
                <a:lnTo>
                  <a:pt x="100000" y="0"/>
                </a:lnTo>
              </a:path>
            </a:pathLst>
          </a:custGeom>
          <a:ln w="28575">
            <a:solidFill>
              <a:srgbClr val="0033CC"/>
            </a:solidFill>
          </a:ln>
        </p:spPr>
        <p:txBody>
          <a:bodyPr wrap="square" lIns="0" tIns="0" rIns="0" bIns="0" rtlCol="0"/>
          <a:lstStyle/>
          <a:p>
            <a:endParaRPr/>
          </a:p>
        </p:txBody>
      </p:sp>
      <p:sp>
        <p:nvSpPr>
          <p:cNvPr id="13" name="object 13"/>
          <p:cNvSpPr/>
          <p:nvPr/>
        </p:nvSpPr>
        <p:spPr>
          <a:xfrm>
            <a:off x="9043999" y="26987"/>
            <a:ext cx="100330" cy="100330"/>
          </a:xfrm>
          <a:custGeom>
            <a:avLst/>
            <a:gdLst/>
            <a:ahLst/>
            <a:cxnLst/>
            <a:rect l="l" t="t" r="r" b="b"/>
            <a:pathLst>
              <a:path w="100329" h="100330">
                <a:moveTo>
                  <a:pt x="100000" y="0"/>
                </a:moveTo>
                <a:lnTo>
                  <a:pt x="0" y="100000"/>
                </a:lnTo>
              </a:path>
            </a:pathLst>
          </a:custGeom>
          <a:ln w="28575">
            <a:solidFill>
              <a:srgbClr val="0033CC"/>
            </a:solidFill>
          </a:ln>
        </p:spPr>
        <p:txBody>
          <a:bodyPr wrap="square" lIns="0" tIns="0" rIns="0" bIns="0" rtlCol="0"/>
          <a:lstStyle/>
          <a:p>
            <a:endParaRPr/>
          </a:p>
        </p:txBody>
      </p:sp>
      <p:sp>
        <p:nvSpPr>
          <p:cNvPr id="14" name="object 14"/>
          <p:cNvSpPr/>
          <p:nvPr/>
        </p:nvSpPr>
        <p:spPr>
          <a:xfrm>
            <a:off x="9043999" y="1031887"/>
            <a:ext cx="100330" cy="100330"/>
          </a:xfrm>
          <a:custGeom>
            <a:avLst/>
            <a:gdLst/>
            <a:ahLst/>
            <a:cxnLst/>
            <a:rect l="l" t="t" r="r" b="b"/>
            <a:pathLst>
              <a:path w="100329" h="100330">
                <a:moveTo>
                  <a:pt x="100000" y="100000"/>
                </a:moveTo>
                <a:lnTo>
                  <a:pt x="0" y="0"/>
                </a:lnTo>
              </a:path>
            </a:pathLst>
          </a:custGeom>
          <a:ln w="28575">
            <a:solidFill>
              <a:srgbClr val="0033CC"/>
            </a:solidFill>
          </a:ln>
        </p:spPr>
        <p:txBody>
          <a:bodyPr wrap="square" lIns="0" tIns="0" rIns="0" bIns="0" rtlCol="0"/>
          <a:lstStyle/>
          <a:p>
            <a:endParaRPr/>
          </a:p>
        </p:txBody>
      </p:sp>
      <p:sp>
        <p:nvSpPr>
          <p:cNvPr id="15" name="object 15"/>
          <p:cNvSpPr/>
          <p:nvPr/>
        </p:nvSpPr>
        <p:spPr>
          <a:xfrm>
            <a:off x="152400" y="141287"/>
            <a:ext cx="838200" cy="838200"/>
          </a:xfrm>
          <a:prstGeom prst="rect">
            <a:avLst/>
          </a:prstGeom>
          <a:blipFill>
            <a:blip r:embed="rId3" cstate="print"/>
            <a:stretch>
              <a:fillRect/>
            </a:stretch>
          </a:blipFill>
        </p:spPr>
        <p:txBody>
          <a:bodyPr wrap="square" lIns="0" tIns="0" rIns="0" bIns="0" rtlCol="0"/>
          <a:lstStyle/>
          <a:p>
            <a:endParaRPr/>
          </a:p>
        </p:txBody>
      </p:sp>
      <p:sp>
        <p:nvSpPr>
          <p:cNvPr id="16" name="object 16"/>
          <p:cNvSpPr txBox="1">
            <a:spLocks noGrp="1"/>
          </p:cNvSpPr>
          <p:nvPr>
            <p:ph type="title"/>
          </p:nvPr>
        </p:nvSpPr>
        <p:spPr>
          <a:xfrm>
            <a:off x="1983739" y="218947"/>
            <a:ext cx="530542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chemeClr val="tx2">
                    <a:lumMod val="60000"/>
                    <a:lumOff val="40000"/>
                  </a:schemeClr>
                </a:solidFill>
              </a:rPr>
              <a:t>The </a:t>
            </a:r>
            <a:r>
              <a:rPr sz="3600" spc="-15" dirty="0">
                <a:solidFill>
                  <a:schemeClr val="tx2">
                    <a:lumMod val="60000"/>
                    <a:lumOff val="40000"/>
                  </a:schemeClr>
                </a:solidFill>
              </a:rPr>
              <a:t>Conference </a:t>
            </a:r>
            <a:r>
              <a:rPr sz="3600" spc="-5" dirty="0">
                <a:solidFill>
                  <a:schemeClr val="tx2">
                    <a:lumMod val="60000"/>
                    <a:lumOff val="40000"/>
                  </a:schemeClr>
                </a:solidFill>
              </a:rPr>
              <a:t>is </a:t>
            </a:r>
            <a:r>
              <a:rPr sz="3600" dirty="0">
                <a:solidFill>
                  <a:schemeClr val="tx2">
                    <a:lumMod val="60000"/>
                    <a:lumOff val="40000"/>
                  </a:schemeClr>
                </a:solidFill>
              </a:rPr>
              <a:t>the </a:t>
            </a:r>
            <a:r>
              <a:rPr sz="3600" spc="-5" dirty="0">
                <a:solidFill>
                  <a:schemeClr val="tx2">
                    <a:lumMod val="60000"/>
                    <a:lumOff val="40000"/>
                  </a:schemeClr>
                </a:solidFill>
              </a:rPr>
              <a:t>Base</a:t>
            </a:r>
            <a:endParaRPr sz="3600" dirty="0">
              <a:solidFill>
                <a:schemeClr val="tx2">
                  <a:lumMod val="60000"/>
                  <a:lumOff val="40000"/>
                </a:schemeClr>
              </a:solidFill>
            </a:endParaRPr>
          </a:p>
        </p:txBody>
      </p:sp>
      <p:sp>
        <p:nvSpPr>
          <p:cNvPr id="17" name="object 17"/>
          <p:cNvSpPr txBox="1"/>
          <p:nvPr/>
        </p:nvSpPr>
        <p:spPr>
          <a:xfrm>
            <a:off x="535940" y="1306067"/>
            <a:ext cx="4491355" cy="3629199"/>
          </a:xfrm>
          <a:prstGeom prst="rect">
            <a:avLst/>
          </a:prstGeom>
        </p:spPr>
        <p:txBody>
          <a:bodyPr vert="horz" wrap="square" lIns="0" tIns="137160" rIns="0" bIns="0" rtlCol="0">
            <a:spAutoFit/>
          </a:bodyPr>
          <a:lstStyle/>
          <a:p>
            <a:pPr marL="396875" indent="-384175">
              <a:spcBef>
                <a:spcPts val="1080"/>
              </a:spcBef>
              <a:buFontTx/>
              <a:buChar char="■"/>
              <a:tabLst>
                <a:tab pos="396240" algn="l"/>
                <a:tab pos="396875" algn="l"/>
              </a:tabLst>
            </a:pPr>
            <a:r>
              <a:rPr lang="en-US" sz="2000" spc="-5" dirty="0">
                <a:solidFill>
                  <a:srgbClr val="191B0E"/>
                </a:solidFill>
                <a:latin typeface="Franklin Gothic Book"/>
                <a:cs typeface="Franklin Gothic Book"/>
              </a:rPr>
              <a:t>Home</a:t>
            </a:r>
            <a:r>
              <a:rPr lang="en-US" sz="2000" spc="-10" dirty="0">
                <a:solidFill>
                  <a:srgbClr val="191B0E"/>
                </a:solidFill>
                <a:latin typeface="Franklin Gothic Book"/>
                <a:cs typeface="Franklin Gothic Book"/>
              </a:rPr>
              <a:t> </a:t>
            </a:r>
            <a:r>
              <a:rPr lang="en-US" sz="2000" spc="-5" dirty="0">
                <a:solidFill>
                  <a:srgbClr val="191B0E"/>
                </a:solidFill>
                <a:latin typeface="Franklin Gothic Book"/>
                <a:cs typeface="Franklin Gothic Book"/>
              </a:rPr>
              <a:t>Visits</a:t>
            </a:r>
          </a:p>
          <a:p>
            <a:pPr marL="396875" indent="-384175">
              <a:spcBef>
                <a:spcPts val="1080"/>
              </a:spcBef>
              <a:buFontTx/>
              <a:buChar char="■"/>
              <a:tabLst>
                <a:tab pos="396240" algn="l"/>
                <a:tab pos="396875" algn="l"/>
              </a:tabLst>
            </a:pPr>
            <a:r>
              <a:rPr lang="en-US" sz="2000" spc="15" dirty="0">
                <a:latin typeface="Franklin Gothic Book"/>
                <a:cs typeface="Franklin Gothic Book"/>
              </a:rPr>
              <a:t>Spirituality</a:t>
            </a:r>
            <a:endParaRPr lang="en-US" sz="2000" dirty="0">
              <a:latin typeface="Franklin Gothic Book"/>
              <a:cs typeface="Franklin Gothic Book"/>
            </a:endParaRPr>
          </a:p>
          <a:p>
            <a:pPr marL="396875" indent="-384175">
              <a:spcBef>
                <a:spcPts val="1080"/>
              </a:spcBef>
              <a:buFontTx/>
              <a:buChar char="■"/>
              <a:tabLst>
                <a:tab pos="396240" algn="l"/>
                <a:tab pos="396875" algn="l"/>
              </a:tabLst>
            </a:pPr>
            <a:r>
              <a:rPr lang="en-US" sz="2000" spc="15" dirty="0">
                <a:latin typeface="Franklin Gothic Book"/>
                <a:cs typeface="Franklin Gothic Book"/>
              </a:rPr>
              <a:t>Food</a:t>
            </a:r>
            <a:r>
              <a:rPr lang="en-US" sz="2000" spc="-50" dirty="0">
                <a:latin typeface="Franklin Gothic Book"/>
                <a:cs typeface="Franklin Gothic Book"/>
              </a:rPr>
              <a:t> </a:t>
            </a:r>
            <a:r>
              <a:rPr lang="en-US" sz="2000" spc="25" dirty="0">
                <a:latin typeface="Franklin Gothic Book"/>
                <a:cs typeface="Franklin Gothic Book"/>
              </a:rPr>
              <a:t>Pantry</a:t>
            </a:r>
            <a:endParaRPr lang="en-US" sz="2000" dirty="0">
              <a:latin typeface="Franklin Gothic Book"/>
              <a:cs typeface="Franklin Gothic Book"/>
            </a:endParaRPr>
          </a:p>
          <a:p>
            <a:pPr marL="396875" indent="-384175">
              <a:lnSpc>
                <a:spcPct val="100000"/>
              </a:lnSpc>
              <a:spcBef>
                <a:spcPts val="985"/>
              </a:spcBef>
              <a:buChar char="■"/>
              <a:tabLst>
                <a:tab pos="396240" algn="l"/>
                <a:tab pos="396875" algn="l"/>
              </a:tabLst>
            </a:pPr>
            <a:r>
              <a:rPr sz="2000" spc="-5" dirty="0">
                <a:solidFill>
                  <a:srgbClr val="191B0E"/>
                </a:solidFill>
                <a:latin typeface="Franklin Gothic Book"/>
                <a:cs typeface="Franklin Gothic Book"/>
              </a:rPr>
              <a:t>Recruit </a:t>
            </a:r>
            <a:r>
              <a:rPr sz="2000" spc="-10" dirty="0">
                <a:solidFill>
                  <a:srgbClr val="191B0E"/>
                </a:solidFill>
                <a:latin typeface="Franklin Gothic Book"/>
                <a:cs typeface="Franklin Gothic Book"/>
              </a:rPr>
              <a:t>volunteers </a:t>
            </a:r>
            <a:r>
              <a:rPr sz="2000" dirty="0">
                <a:solidFill>
                  <a:srgbClr val="191B0E"/>
                </a:solidFill>
                <a:latin typeface="Franklin Gothic Book"/>
                <a:cs typeface="Franklin Gothic Book"/>
              </a:rPr>
              <a:t>– </a:t>
            </a:r>
            <a:r>
              <a:rPr sz="2000" spc="-5" dirty="0">
                <a:solidFill>
                  <a:srgbClr val="191B0E"/>
                </a:solidFill>
                <a:latin typeface="Franklin Gothic Book"/>
                <a:cs typeface="Franklin Gothic Book"/>
              </a:rPr>
              <a:t>consider</a:t>
            </a:r>
            <a:r>
              <a:rPr sz="2000" spc="-45" dirty="0">
                <a:solidFill>
                  <a:srgbClr val="191B0E"/>
                </a:solidFill>
                <a:latin typeface="Franklin Gothic Book"/>
                <a:cs typeface="Franklin Gothic Book"/>
              </a:rPr>
              <a:t> </a:t>
            </a:r>
            <a:r>
              <a:rPr sz="2000" spc="-5" dirty="0">
                <a:solidFill>
                  <a:srgbClr val="191B0E"/>
                </a:solidFill>
                <a:latin typeface="Franklin Gothic Book"/>
                <a:cs typeface="Franklin Gothic Book"/>
              </a:rPr>
              <a:t>diversity</a:t>
            </a:r>
            <a:endParaRPr sz="2000" dirty="0">
              <a:latin typeface="Franklin Gothic Book"/>
              <a:cs typeface="Franklin Gothic Book"/>
            </a:endParaRPr>
          </a:p>
          <a:p>
            <a:pPr marL="396875" indent="-384175">
              <a:spcBef>
                <a:spcPts val="1105"/>
              </a:spcBef>
              <a:buFontTx/>
              <a:buChar char="■"/>
              <a:tabLst>
                <a:tab pos="396240" algn="l"/>
                <a:tab pos="396875" algn="l"/>
              </a:tabLst>
            </a:pPr>
            <a:r>
              <a:rPr lang="en-US" sz="2000" spc="-5" dirty="0">
                <a:solidFill>
                  <a:srgbClr val="191B0E"/>
                </a:solidFill>
                <a:latin typeface="Franklin Gothic Book"/>
                <a:cs typeface="Franklin Gothic Book"/>
              </a:rPr>
              <a:t>Funding Raising</a:t>
            </a:r>
            <a:endParaRPr lang="en-US" sz="2000" dirty="0">
              <a:latin typeface="Franklin Gothic Book"/>
              <a:cs typeface="Franklin Gothic Book"/>
            </a:endParaRPr>
          </a:p>
          <a:p>
            <a:pPr marL="396875" indent="-384175">
              <a:lnSpc>
                <a:spcPct val="100000"/>
              </a:lnSpc>
              <a:spcBef>
                <a:spcPts val="1105"/>
              </a:spcBef>
              <a:buChar char="■"/>
              <a:tabLst>
                <a:tab pos="396240" algn="l"/>
                <a:tab pos="396875" algn="l"/>
              </a:tabLst>
            </a:pPr>
            <a:r>
              <a:rPr sz="2000" spc="-15" dirty="0">
                <a:solidFill>
                  <a:srgbClr val="191B0E"/>
                </a:solidFill>
                <a:latin typeface="Franklin Gothic Book"/>
                <a:cs typeface="Franklin Gothic Book"/>
              </a:rPr>
              <a:t>Advocate</a:t>
            </a:r>
            <a:endParaRPr sz="2000" dirty="0">
              <a:latin typeface="Franklin Gothic Book"/>
              <a:cs typeface="Franklin Gothic Book"/>
            </a:endParaRPr>
          </a:p>
          <a:p>
            <a:pPr marL="396875" indent="-384175">
              <a:lnSpc>
                <a:spcPct val="100000"/>
              </a:lnSpc>
              <a:spcBef>
                <a:spcPts val="1105"/>
              </a:spcBef>
              <a:buChar char="■"/>
              <a:tabLst>
                <a:tab pos="396240" algn="l"/>
                <a:tab pos="396875" algn="l"/>
              </a:tabLst>
            </a:pPr>
            <a:r>
              <a:rPr sz="2000" spc="-10" dirty="0">
                <a:solidFill>
                  <a:srgbClr val="191B0E"/>
                </a:solidFill>
                <a:latin typeface="Franklin Gothic Book"/>
                <a:cs typeface="Franklin Gothic Book"/>
              </a:rPr>
              <a:t>Create </a:t>
            </a:r>
            <a:r>
              <a:rPr sz="2000" dirty="0">
                <a:solidFill>
                  <a:srgbClr val="191B0E"/>
                </a:solidFill>
                <a:latin typeface="Franklin Gothic Book"/>
                <a:cs typeface="Franklin Gothic Book"/>
              </a:rPr>
              <a:t>and manage </a:t>
            </a:r>
            <a:r>
              <a:rPr sz="2000" spc="-5" dirty="0">
                <a:solidFill>
                  <a:srgbClr val="191B0E"/>
                </a:solidFill>
                <a:latin typeface="Franklin Gothic Book"/>
                <a:cs typeface="Franklin Gothic Book"/>
              </a:rPr>
              <a:t>special</a:t>
            </a:r>
            <a:r>
              <a:rPr sz="2000" spc="-30" dirty="0">
                <a:solidFill>
                  <a:srgbClr val="191B0E"/>
                </a:solidFill>
                <a:latin typeface="Franklin Gothic Book"/>
                <a:cs typeface="Franklin Gothic Book"/>
              </a:rPr>
              <a:t> </a:t>
            </a:r>
            <a:r>
              <a:rPr sz="2000" spc="-10" dirty="0">
                <a:solidFill>
                  <a:srgbClr val="191B0E"/>
                </a:solidFill>
                <a:latin typeface="Franklin Gothic Book"/>
                <a:cs typeface="Franklin Gothic Book"/>
              </a:rPr>
              <a:t>works</a:t>
            </a:r>
            <a:endParaRPr lang="en-US" sz="2000" spc="-10" dirty="0">
              <a:solidFill>
                <a:srgbClr val="191B0E"/>
              </a:solidFill>
              <a:latin typeface="Franklin Gothic Book"/>
              <a:cs typeface="Franklin Gothic Book"/>
            </a:endParaRPr>
          </a:p>
          <a:p>
            <a:pPr marL="396875" indent="-384175">
              <a:lnSpc>
                <a:spcPct val="100000"/>
              </a:lnSpc>
              <a:spcBef>
                <a:spcPts val="1105"/>
              </a:spcBef>
              <a:buChar char="■"/>
              <a:tabLst>
                <a:tab pos="396240" algn="l"/>
                <a:tab pos="396875" algn="l"/>
              </a:tabLst>
            </a:pPr>
            <a:r>
              <a:rPr lang="en-US" sz="2000" spc="20" dirty="0">
                <a:latin typeface="Franklin Gothic Book"/>
                <a:cs typeface="Franklin Gothic Book"/>
              </a:rPr>
              <a:t>Housing</a:t>
            </a:r>
            <a:r>
              <a:rPr lang="en-US" sz="2000" dirty="0">
                <a:latin typeface="Franklin Gothic Book"/>
                <a:cs typeface="Franklin Gothic Book"/>
              </a:rPr>
              <a:t> </a:t>
            </a:r>
            <a:r>
              <a:rPr lang="en-US" sz="2000" spc="10" dirty="0">
                <a:latin typeface="Franklin Gothic Book"/>
                <a:cs typeface="Franklin Gothic Book"/>
              </a:rPr>
              <a:t>(Shelter)</a:t>
            </a:r>
            <a:endParaRPr sz="2000" dirty="0">
              <a:latin typeface="Franklin Gothic Book"/>
              <a:cs typeface="Franklin Gothic Book"/>
            </a:endParaRPr>
          </a:p>
        </p:txBody>
      </p:sp>
      <p:sp>
        <p:nvSpPr>
          <p:cNvPr id="18" name="object 18"/>
          <p:cNvSpPr txBox="1"/>
          <p:nvPr/>
        </p:nvSpPr>
        <p:spPr>
          <a:xfrm>
            <a:off x="8040541" y="6537452"/>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15</a:t>
            </a:r>
            <a:endParaRPr sz="1200">
              <a:latin typeface="Calibri"/>
              <a:cs typeface="Calibri"/>
            </a:endParaRPr>
          </a:p>
        </p:txBody>
      </p:sp>
      <p:sp>
        <p:nvSpPr>
          <p:cNvPr id="19" name="object 19"/>
          <p:cNvSpPr/>
          <p:nvPr/>
        </p:nvSpPr>
        <p:spPr>
          <a:xfrm>
            <a:off x="4240925" y="4489451"/>
            <a:ext cx="0" cy="1784350"/>
          </a:xfrm>
          <a:custGeom>
            <a:avLst/>
            <a:gdLst/>
            <a:ahLst/>
            <a:cxnLst/>
            <a:rect l="l" t="t" r="r" b="b"/>
            <a:pathLst>
              <a:path h="1784350">
                <a:moveTo>
                  <a:pt x="0" y="0"/>
                </a:moveTo>
                <a:lnTo>
                  <a:pt x="0" y="1784350"/>
                </a:lnTo>
              </a:path>
            </a:pathLst>
          </a:custGeom>
          <a:ln w="12700">
            <a:solidFill>
              <a:srgbClr val="FFFFFF"/>
            </a:solidFill>
          </a:ln>
        </p:spPr>
        <p:txBody>
          <a:bodyPr wrap="square" lIns="0" tIns="0" rIns="0" bIns="0" rtlCol="0"/>
          <a:lstStyle/>
          <a:p>
            <a:endParaRPr/>
          </a:p>
        </p:txBody>
      </p:sp>
      <p:sp>
        <p:nvSpPr>
          <p:cNvPr id="20" name="object 20"/>
          <p:cNvSpPr/>
          <p:nvPr/>
        </p:nvSpPr>
        <p:spPr>
          <a:xfrm>
            <a:off x="457200" y="4489451"/>
            <a:ext cx="0" cy="1784350"/>
          </a:xfrm>
          <a:custGeom>
            <a:avLst/>
            <a:gdLst/>
            <a:ahLst/>
            <a:cxnLst/>
            <a:rect l="l" t="t" r="r" b="b"/>
            <a:pathLst>
              <a:path h="1784350">
                <a:moveTo>
                  <a:pt x="0" y="0"/>
                </a:moveTo>
                <a:lnTo>
                  <a:pt x="0" y="1784350"/>
                </a:lnTo>
              </a:path>
            </a:pathLst>
          </a:custGeom>
          <a:ln w="12700">
            <a:solidFill>
              <a:srgbClr val="FFFFFF"/>
            </a:solidFill>
          </a:ln>
        </p:spPr>
        <p:txBody>
          <a:bodyPr wrap="square" lIns="0" tIns="0" rIns="0" bIns="0" rtlCol="0"/>
          <a:lstStyle/>
          <a:p>
            <a:endParaRPr/>
          </a:p>
        </p:txBody>
      </p:sp>
      <p:sp>
        <p:nvSpPr>
          <p:cNvPr id="21" name="object 21"/>
          <p:cNvSpPr/>
          <p:nvPr/>
        </p:nvSpPr>
        <p:spPr>
          <a:xfrm>
            <a:off x="8686800" y="4489451"/>
            <a:ext cx="0" cy="1784350"/>
          </a:xfrm>
          <a:custGeom>
            <a:avLst/>
            <a:gdLst/>
            <a:ahLst/>
            <a:cxnLst/>
            <a:rect l="l" t="t" r="r" b="b"/>
            <a:pathLst>
              <a:path h="1784350">
                <a:moveTo>
                  <a:pt x="0" y="0"/>
                </a:moveTo>
                <a:lnTo>
                  <a:pt x="0" y="1784350"/>
                </a:lnTo>
              </a:path>
            </a:pathLst>
          </a:custGeom>
          <a:ln w="12700">
            <a:solidFill>
              <a:srgbClr val="FFFFFF"/>
            </a:solidFill>
          </a:ln>
        </p:spPr>
        <p:txBody>
          <a:bodyPr wrap="square" lIns="0" tIns="0" rIns="0" bIns="0" rtlCol="0"/>
          <a:lstStyle/>
          <a:p>
            <a:endParaRPr/>
          </a:p>
        </p:txBody>
      </p:sp>
      <p:sp>
        <p:nvSpPr>
          <p:cNvPr id="22" name="object 22"/>
          <p:cNvSpPr/>
          <p:nvPr/>
        </p:nvSpPr>
        <p:spPr>
          <a:xfrm>
            <a:off x="450850" y="4495801"/>
            <a:ext cx="8242300" cy="0"/>
          </a:xfrm>
          <a:custGeom>
            <a:avLst/>
            <a:gdLst/>
            <a:ahLst/>
            <a:cxnLst/>
            <a:rect l="l" t="t" r="r" b="b"/>
            <a:pathLst>
              <a:path w="8242300">
                <a:moveTo>
                  <a:pt x="0" y="0"/>
                </a:moveTo>
                <a:lnTo>
                  <a:pt x="8242300" y="0"/>
                </a:lnTo>
              </a:path>
            </a:pathLst>
          </a:custGeom>
          <a:ln w="12700">
            <a:solidFill>
              <a:srgbClr val="FFFFFF"/>
            </a:solidFill>
          </a:ln>
        </p:spPr>
        <p:txBody>
          <a:bodyPr wrap="square" lIns="0" tIns="0" rIns="0" bIns="0" rtlCol="0"/>
          <a:lstStyle/>
          <a:p>
            <a:endParaRPr/>
          </a:p>
        </p:txBody>
      </p:sp>
      <p:sp>
        <p:nvSpPr>
          <p:cNvPr id="23" name="object 23"/>
          <p:cNvSpPr/>
          <p:nvPr/>
        </p:nvSpPr>
        <p:spPr>
          <a:xfrm>
            <a:off x="450850" y="6254751"/>
            <a:ext cx="8242300" cy="0"/>
          </a:xfrm>
          <a:custGeom>
            <a:avLst/>
            <a:gdLst/>
            <a:ahLst/>
            <a:cxnLst/>
            <a:rect l="l" t="t" r="r" b="b"/>
            <a:pathLst>
              <a:path w="8242300">
                <a:moveTo>
                  <a:pt x="0" y="0"/>
                </a:moveTo>
                <a:lnTo>
                  <a:pt x="8242300" y="0"/>
                </a:lnTo>
              </a:path>
            </a:pathLst>
          </a:custGeom>
          <a:ln w="38100">
            <a:solidFill>
              <a:srgbClr val="FFFFFF"/>
            </a:solidFill>
          </a:ln>
        </p:spPr>
        <p:txBody>
          <a:bodyPr wrap="square" lIns="0" tIns="0" rIns="0" bIns="0" rtlCol="0"/>
          <a:lstStyle/>
          <a:p>
            <a:endParaRPr/>
          </a:p>
        </p:txBody>
      </p:sp>
      <p:sp>
        <p:nvSpPr>
          <p:cNvPr id="26" name="object 26"/>
          <p:cNvSpPr/>
          <p:nvPr/>
        </p:nvSpPr>
        <p:spPr>
          <a:xfrm>
            <a:off x="152400" y="163921"/>
            <a:ext cx="838200" cy="82667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FFFFFF"/>
            </a:solidFill>
          </a:ln>
        </p:spPr>
        <p:txBody>
          <a:bodyPr wrap="square" lIns="0" tIns="0" rIns="0" bIns="0" rtlCol="0"/>
          <a:lstStyle/>
          <a:p>
            <a:endParaRPr/>
          </a:p>
        </p:txBody>
      </p:sp>
      <p:sp>
        <p:nvSpPr>
          <p:cNvPr id="3" name="object 3"/>
          <p:cNvSpPr/>
          <p:nvPr/>
        </p:nvSpPr>
        <p:spPr>
          <a:xfrm>
            <a:off x="0" y="26987"/>
            <a:ext cx="9144000" cy="100330"/>
          </a:xfrm>
          <a:custGeom>
            <a:avLst/>
            <a:gdLst/>
            <a:ahLst/>
            <a:cxnLst/>
            <a:rect l="l" t="t" r="r" b="b"/>
            <a:pathLst>
              <a:path w="9144000" h="100330">
                <a:moveTo>
                  <a:pt x="9144000" y="0"/>
                </a:moveTo>
                <a:lnTo>
                  <a:pt x="0" y="0"/>
                </a:lnTo>
                <a:lnTo>
                  <a:pt x="100000" y="100001"/>
                </a:lnTo>
                <a:lnTo>
                  <a:pt x="9044000" y="100001"/>
                </a:lnTo>
                <a:lnTo>
                  <a:pt x="9144000" y="0"/>
                </a:lnTo>
                <a:close/>
              </a:path>
            </a:pathLst>
          </a:custGeom>
          <a:solidFill>
            <a:srgbClr val="DAD5CB"/>
          </a:solidFill>
        </p:spPr>
        <p:txBody>
          <a:bodyPr wrap="square" lIns="0" tIns="0" rIns="0" bIns="0" rtlCol="0"/>
          <a:lstStyle/>
          <a:p>
            <a:endParaRPr/>
          </a:p>
        </p:txBody>
      </p:sp>
      <p:sp>
        <p:nvSpPr>
          <p:cNvPr id="5" name="object 5"/>
          <p:cNvSpPr/>
          <p:nvPr/>
        </p:nvSpPr>
        <p:spPr>
          <a:xfrm>
            <a:off x="0" y="26987"/>
            <a:ext cx="100330" cy="1104900"/>
          </a:xfrm>
          <a:custGeom>
            <a:avLst/>
            <a:gdLst/>
            <a:ahLst/>
            <a:cxnLst/>
            <a:rect l="l" t="t" r="r" b="b"/>
            <a:pathLst>
              <a:path w="100330" h="1104900">
                <a:moveTo>
                  <a:pt x="0" y="0"/>
                </a:moveTo>
                <a:lnTo>
                  <a:pt x="0" y="1104900"/>
                </a:lnTo>
                <a:lnTo>
                  <a:pt x="100000" y="1004900"/>
                </a:lnTo>
                <a:lnTo>
                  <a:pt x="100000" y="100001"/>
                </a:lnTo>
                <a:lnTo>
                  <a:pt x="0" y="0"/>
                </a:lnTo>
                <a:close/>
              </a:path>
            </a:pathLst>
          </a:custGeom>
          <a:solidFill>
            <a:srgbClr val="E3E0D8"/>
          </a:solidFill>
        </p:spPr>
        <p:txBody>
          <a:bodyPr wrap="square" lIns="0" tIns="0" rIns="0" bIns="0" rtlCol="0"/>
          <a:lstStyle/>
          <a:p>
            <a:endParaRPr/>
          </a:p>
        </p:txBody>
      </p:sp>
      <p:sp>
        <p:nvSpPr>
          <p:cNvPr id="6" name="object 6"/>
          <p:cNvSpPr/>
          <p:nvPr/>
        </p:nvSpPr>
        <p:spPr>
          <a:xfrm>
            <a:off x="9043999" y="26987"/>
            <a:ext cx="100330" cy="1104900"/>
          </a:xfrm>
          <a:custGeom>
            <a:avLst/>
            <a:gdLst/>
            <a:ahLst/>
            <a:cxnLst/>
            <a:rect l="l" t="t" r="r" b="b"/>
            <a:pathLst>
              <a:path w="100329" h="1104900">
                <a:moveTo>
                  <a:pt x="99999" y="0"/>
                </a:moveTo>
                <a:lnTo>
                  <a:pt x="0" y="100001"/>
                </a:lnTo>
                <a:lnTo>
                  <a:pt x="0" y="1004900"/>
                </a:lnTo>
                <a:lnTo>
                  <a:pt x="99999" y="1104900"/>
                </a:lnTo>
                <a:lnTo>
                  <a:pt x="99999" y="0"/>
                </a:lnTo>
                <a:close/>
              </a:path>
            </a:pathLst>
          </a:custGeom>
          <a:solidFill>
            <a:srgbClr val="7D7A72"/>
          </a:solidFill>
        </p:spPr>
        <p:txBody>
          <a:bodyPr wrap="square" lIns="0" tIns="0" rIns="0" bIns="0" rtlCol="0"/>
          <a:lstStyle/>
          <a:p>
            <a:endParaRPr/>
          </a:p>
        </p:txBody>
      </p:sp>
      <p:sp>
        <p:nvSpPr>
          <p:cNvPr id="9" name="object 9"/>
          <p:cNvSpPr/>
          <p:nvPr/>
        </p:nvSpPr>
        <p:spPr>
          <a:xfrm>
            <a:off x="0" y="26987"/>
            <a:ext cx="100330" cy="100330"/>
          </a:xfrm>
          <a:custGeom>
            <a:avLst/>
            <a:gdLst/>
            <a:ahLst/>
            <a:cxnLst/>
            <a:rect l="l" t="t" r="r" b="b"/>
            <a:pathLst>
              <a:path w="100330" h="100330">
                <a:moveTo>
                  <a:pt x="0" y="0"/>
                </a:moveTo>
                <a:lnTo>
                  <a:pt x="100000" y="100000"/>
                </a:lnTo>
              </a:path>
            </a:pathLst>
          </a:custGeom>
          <a:ln w="28575">
            <a:solidFill>
              <a:srgbClr val="0033CC"/>
            </a:solidFill>
          </a:ln>
        </p:spPr>
        <p:txBody>
          <a:bodyPr wrap="square" lIns="0" tIns="0" rIns="0" bIns="0" rtlCol="0"/>
          <a:lstStyle/>
          <a:p>
            <a:endParaRPr/>
          </a:p>
        </p:txBody>
      </p:sp>
      <p:sp>
        <p:nvSpPr>
          <p:cNvPr id="10" name="object 10"/>
          <p:cNvSpPr/>
          <p:nvPr/>
        </p:nvSpPr>
        <p:spPr>
          <a:xfrm>
            <a:off x="0" y="1031887"/>
            <a:ext cx="100330" cy="100330"/>
          </a:xfrm>
          <a:custGeom>
            <a:avLst/>
            <a:gdLst/>
            <a:ahLst/>
            <a:cxnLst/>
            <a:rect l="l" t="t" r="r" b="b"/>
            <a:pathLst>
              <a:path w="100330" h="100330">
                <a:moveTo>
                  <a:pt x="0" y="100000"/>
                </a:moveTo>
                <a:lnTo>
                  <a:pt x="100000" y="0"/>
                </a:lnTo>
              </a:path>
            </a:pathLst>
          </a:custGeom>
          <a:ln w="28575">
            <a:solidFill>
              <a:srgbClr val="0033CC"/>
            </a:solidFill>
          </a:ln>
        </p:spPr>
        <p:txBody>
          <a:bodyPr wrap="square" lIns="0" tIns="0" rIns="0" bIns="0" rtlCol="0"/>
          <a:lstStyle/>
          <a:p>
            <a:endParaRPr/>
          </a:p>
        </p:txBody>
      </p:sp>
      <p:sp>
        <p:nvSpPr>
          <p:cNvPr id="11" name="object 11"/>
          <p:cNvSpPr/>
          <p:nvPr/>
        </p:nvSpPr>
        <p:spPr>
          <a:xfrm>
            <a:off x="9043999" y="26987"/>
            <a:ext cx="100330" cy="100330"/>
          </a:xfrm>
          <a:custGeom>
            <a:avLst/>
            <a:gdLst/>
            <a:ahLst/>
            <a:cxnLst/>
            <a:rect l="l" t="t" r="r" b="b"/>
            <a:pathLst>
              <a:path w="100329" h="100330">
                <a:moveTo>
                  <a:pt x="100000" y="0"/>
                </a:moveTo>
                <a:lnTo>
                  <a:pt x="0" y="100000"/>
                </a:lnTo>
              </a:path>
            </a:pathLst>
          </a:custGeom>
          <a:ln w="28575">
            <a:solidFill>
              <a:srgbClr val="0033CC"/>
            </a:solidFill>
          </a:ln>
        </p:spPr>
        <p:txBody>
          <a:bodyPr wrap="square" lIns="0" tIns="0" rIns="0" bIns="0" rtlCol="0"/>
          <a:lstStyle/>
          <a:p>
            <a:endParaRPr/>
          </a:p>
        </p:txBody>
      </p:sp>
      <p:sp>
        <p:nvSpPr>
          <p:cNvPr id="12" name="object 12"/>
          <p:cNvSpPr/>
          <p:nvPr/>
        </p:nvSpPr>
        <p:spPr>
          <a:xfrm>
            <a:off x="9043999" y="1031887"/>
            <a:ext cx="100330" cy="100330"/>
          </a:xfrm>
          <a:custGeom>
            <a:avLst/>
            <a:gdLst/>
            <a:ahLst/>
            <a:cxnLst/>
            <a:rect l="l" t="t" r="r" b="b"/>
            <a:pathLst>
              <a:path w="100329" h="100330">
                <a:moveTo>
                  <a:pt x="100000" y="100000"/>
                </a:moveTo>
                <a:lnTo>
                  <a:pt x="0" y="0"/>
                </a:lnTo>
              </a:path>
            </a:pathLst>
          </a:custGeom>
          <a:ln w="28575">
            <a:solidFill>
              <a:srgbClr val="0033CC"/>
            </a:solidFill>
          </a:ln>
        </p:spPr>
        <p:txBody>
          <a:bodyPr wrap="square" lIns="0" tIns="0" rIns="0" bIns="0" rtlCol="0"/>
          <a:lstStyle/>
          <a:p>
            <a:endParaRPr/>
          </a:p>
        </p:txBody>
      </p:sp>
      <p:sp>
        <p:nvSpPr>
          <p:cNvPr id="13" name="object 13"/>
          <p:cNvSpPr/>
          <p:nvPr/>
        </p:nvSpPr>
        <p:spPr>
          <a:xfrm>
            <a:off x="152400" y="141287"/>
            <a:ext cx="838200" cy="838200"/>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0" y="0"/>
            <a:ext cx="9144000" cy="6453505"/>
          </a:xfrm>
          <a:custGeom>
            <a:avLst/>
            <a:gdLst/>
            <a:ahLst/>
            <a:cxnLst/>
            <a:rect l="l" t="t" r="r" b="b"/>
            <a:pathLst>
              <a:path w="9144000" h="6453505">
                <a:moveTo>
                  <a:pt x="0" y="6453386"/>
                </a:moveTo>
                <a:lnTo>
                  <a:pt x="9144000" y="6453386"/>
                </a:lnTo>
                <a:lnTo>
                  <a:pt x="9144000" y="0"/>
                </a:lnTo>
                <a:lnTo>
                  <a:pt x="0" y="0"/>
                </a:lnTo>
                <a:lnTo>
                  <a:pt x="0" y="6453386"/>
                </a:lnTo>
                <a:close/>
              </a:path>
            </a:pathLst>
          </a:custGeom>
          <a:noFill/>
        </p:spPr>
        <p:txBody>
          <a:bodyPr wrap="square" lIns="0" tIns="0" rIns="0" bIns="0" rtlCol="0"/>
          <a:lstStyle/>
          <a:p>
            <a:endParaRPr/>
          </a:p>
        </p:txBody>
      </p:sp>
      <p:sp>
        <p:nvSpPr>
          <p:cNvPr id="15" name="object 15"/>
          <p:cNvSpPr/>
          <p:nvPr/>
        </p:nvSpPr>
        <p:spPr>
          <a:xfrm>
            <a:off x="608565" y="2544007"/>
            <a:ext cx="43180" cy="635"/>
          </a:xfrm>
          <a:custGeom>
            <a:avLst/>
            <a:gdLst/>
            <a:ahLst/>
            <a:cxnLst/>
            <a:rect l="l" t="t" r="r" b="b"/>
            <a:pathLst>
              <a:path w="43179" h="635">
                <a:moveTo>
                  <a:pt x="42735" y="0"/>
                </a:moveTo>
                <a:lnTo>
                  <a:pt x="0" y="0"/>
                </a:lnTo>
                <a:lnTo>
                  <a:pt x="42735" y="274"/>
                </a:lnTo>
                <a:lnTo>
                  <a:pt x="42735" y="0"/>
                </a:lnTo>
                <a:close/>
              </a:path>
            </a:pathLst>
          </a:custGeom>
          <a:solidFill>
            <a:srgbClr val="EFEDE3"/>
          </a:solidFill>
        </p:spPr>
        <p:txBody>
          <a:bodyPr wrap="square" lIns="0" tIns="0" rIns="0" bIns="0" rtlCol="0"/>
          <a:lstStyle/>
          <a:p>
            <a:endParaRPr/>
          </a:p>
        </p:txBody>
      </p:sp>
      <p:sp>
        <p:nvSpPr>
          <p:cNvPr id="16" name="object 16"/>
          <p:cNvSpPr/>
          <p:nvPr/>
        </p:nvSpPr>
        <p:spPr>
          <a:xfrm>
            <a:off x="482600" y="871219"/>
            <a:ext cx="168910" cy="1672589"/>
          </a:xfrm>
          <a:custGeom>
            <a:avLst/>
            <a:gdLst/>
            <a:ahLst/>
            <a:cxnLst/>
            <a:rect l="l" t="t" r="r" b="b"/>
            <a:pathLst>
              <a:path w="168909" h="1672589">
                <a:moveTo>
                  <a:pt x="0" y="1672589"/>
                </a:moveTo>
                <a:lnTo>
                  <a:pt x="168411" y="1672589"/>
                </a:lnTo>
                <a:lnTo>
                  <a:pt x="168411" y="0"/>
                </a:lnTo>
                <a:lnTo>
                  <a:pt x="0" y="0"/>
                </a:lnTo>
                <a:lnTo>
                  <a:pt x="0" y="1672589"/>
                </a:lnTo>
                <a:close/>
              </a:path>
            </a:pathLst>
          </a:custGeom>
          <a:solidFill>
            <a:srgbClr val="EFEDE3"/>
          </a:solidFill>
        </p:spPr>
        <p:txBody>
          <a:bodyPr wrap="square" lIns="0" tIns="0" rIns="0" bIns="0" rtlCol="0"/>
          <a:lstStyle/>
          <a:p>
            <a:endParaRPr/>
          </a:p>
        </p:txBody>
      </p:sp>
      <p:sp>
        <p:nvSpPr>
          <p:cNvPr id="17" name="object 17"/>
          <p:cNvSpPr/>
          <p:nvPr/>
        </p:nvSpPr>
        <p:spPr>
          <a:xfrm>
            <a:off x="482600" y="633730"/>
            <a:ext cx="1928495" cy="237490"/>
          </a:xfrm>
          <a:custGeom>
            <a:avLst/>
            <a:gdLst/>
            <a:ahLst/>
            <a:cxnLst/>
            <a:rect l="l" t="t" r="r" b="b"/>
            <a:pathLst>
              <a:path w="1928495" h="237490">
                <a:moveTo>
                  <a:pt x="0" y="237489"/>
                </a:moveTo>
                <a:lnTo>
                  <a:pt x="1928003" y="237489"/>
                </a:lnTo>
                <a:lnTo>
                  <a:pt x="1928003" y="0"/>
                </a:lnTo>
                <a:lnTo>
                  <a:pt x="0" y="0"/>
                </a:lnTo>
                <a:lnTo>
                  <a:pt x="0" y="237489"/>
                </a:lnTo>
                <a:close/>
              </a:path>
            </a:pathLst>
          </a:custGeom>
          <a:solidFill>
            <a:srgbClr val="EFEDE3"/>
          </a:solidFill>
        </p:spPr>
        <p:txBody>
          <a:bodyPr wrap="square" lIns="0" tIns="0" rIns="0" bIns="0" rtlCol="0"/>
          <a:lstStyle/>
          <a:p>
            <a:endParaRPr/>
          </a:p>
        </p:txBody>
      </p:sp>
      <p:sp>
        <p:nvSpPr>
          <p:cNvPr id="18" name="object 18"/>
          <p:cNvSpPr txBox="1"/>
          <p:nvPr/>
        </p:nvSpPr>
        <p:spPr>
          <a:xfrm>
            <a:off x="1019062" y="1272540"/>
            <a:ext cx="2192655" cy="1887855"/>
          </a:xfrm>
          <a:prstGeom prst="rect">
            <a:avLst/>
          </a:prstGeom>
        </p:spPr>
        <p:txBody>
          <a:bodyPr vert="horz" wrap="square" lIns="0" tIns="86995" rIns="0" bIns="0" rtlCol="0">
            <a:spAutoFit/>
          </a:bodyPr>
          <a:lstStyle/>
          <a:p>
            <a:pPr marL="12700" marR="5080">
              <a:lnSpc>
                <a:spcPct val="88900"/>
              </a:lnSpc>
              <a:spcBef>
                <a:spcPts val="685"/>
              </a:spcBef>
            </a:pPr>
            <a:r>
              <a:rPr sz="4400" spc="-5" dirty="0">
                <a:solidFill>
                  <a:schemeClr val="tx2">
                    <a:lumMod val="60000"/>
                    <a:lumOff val="40000"/>
                  </a:schemeClr>
                </a:solidFill>
                <a:latin typeface="Franklin Gothic Book"/>
                <a:cs typeface="Franklin Gothic Book"/>
              </a:rPr>
              <a:t>Conduct</a:t>
            </a:r>
            <a:r>
              <a:rPr lang="en-US" sz="4400" spc="-5" dirty="0">
                <a:solidFill>
                  <a:schemeClr val="tx2">
                    <a:lumMod val="60000"/>
                    <a:lumOff val="40000"/>
                  </a:schemeClr>
                </a:solidFill>
                <a:latin typeface="Franklin Gothic Book"/>
                <a:cs typeface="Franklin Gothic Book"/>
              </a:rPr>
              <a:t> </a:t>
            </a:r>
            <a:r>
              <a:rPr sz="4400" dirty="0">
                <a:solidFill>
                  <a:schemeClr val="tx2">
                    <a:lumMod val="60000"/>
                    <a:lumOff val="40000"/>
                  </a:schemeClr>
                </a:solidFill>
                <a:latin typeface="Franklin Gothic Book"/>
                <a:cs typeface="Franklin Gothic Book"/>
              </a:rPr>
              <a:t>of</a:t>
            </a:r>
            <a:r>
              <a:rPr lang="en-US" sz="4400" dirty="0">
                <a:solidFill>
                  <a:schemeClr val="tx2">
                    <a:lumMod val="60000"/>
                    <a:lumOff val="40000"/>
                  </a:schemeClr>
                </a:solidFill>
                <a:latin typeface="Franklin Gothic Book"/>
                <a:cs typeface="Franklin Gothic Book"/>
              </a:rPr>
              <a:t> </a:t>
            </a:r>
            <a:r>
              <a:rPr sz="4400" spc="-5" dirty="0">
                <a:solidFill>
                  <a:schemeClr val="tx2">
                    <a:lumMod val="60000"/>
                    <a:lumOff val="40000"/>
                  </a:schemeClr>
                </a:solidFill>
                <a:latin typeface="Franklin Gothic Book"/>
                <a:cs typeface="Franklin Gothic Book"/>
              </a:rPr>
              <a:t>M</a:t>
            </a:r>
            <a:r>
              <a:rPr sz="4400" spc="-10" dirty="0">
                <a:solidFill>
                  <a:schemeClr val="tx2">
                    <a:lumMod val="60000"/>
                    <a:lumOff val="40000"/>
                  </a:schemeClr>
                </a:solidFill>
                <a:latin typeface="Franklin Gothic Book"/>
                <a:cs typeface="Franklin Gothic Book"/>
              </a:rPr>
              <a:t>e</a:t>
            </a:r>
            <a:r>
              <a:rPr sz="4400" spc="-30" dirty="0">
                <a:solidFill>
                  <a:schemeClr val="tx2">
                    <a:lumMod val="60000"/>
                    <a:lumOff val="40000"/>
                  </a:schemeClr>
                </a:solidFill>
                <a:latin typeface="Franklin Gothic Book"/>
                <a:cs typeface="Franklin Gothic Book"/>
              </a:rPr>
              <a:t>e</a:t>
            </a:r>
            <a:r>
              <a:rPr sz="4400" spc="-5" dirty="0">
                <a:solidFill>
                  <a:schemeClr val="tx2">
                    <a:lumMod val="60000"/>
                    <a:lumOff val="40000"/>
                  </a:schemeClr>
                </a:solidFill>
                <a:latin typeface="Franklin Gothic Book"/>
                <a:cs typeface="Franklin Gothic Book"/>
              </a:rPr>
              <a:t>t</a:t>
            </a:r>
            <a:r>
              <a:rPr sz="4400" dirty="0">
                <a:solidFill>
                  <a:schemeClr val="tx2">
                    <a:lumMod val="60000"/>
                    <a:lumOff val="40000"/>
                  </a:schemeClr>
                </a:solidFill>
                <a:latin typeface="Franklin Gothic Book"/>
                <a:cs typeface="Franklin Gothic Book"/>
              </a:rPr>
              <a:t>ings</a:t>
            </a:r>
          </a:p>
        </p:txBody>
      </p:sp>
      <p:sp>
        <p:nvSpPr>
          <p:cNvPr id="19" name="object 19"/>
          <p:cNvSpPr txBox="1"/>
          <p:nvPr/>
        </p:nvSpPr>
        <p:spPr>
          <a:xfrm>
            <a:off x="4653831" y="514095"/>
            <a:ext cx="3499568" cy="1315744"/>
          </a:xfrm>
          <a:prstGeom prst="rect">
            <a:avLst/>
          </a:prstGeom>
        </p:spPr>
        <p:txBody>
          <a:bodyPr vert="horz" wrap="square" lIns="0" tIns="58419" rIns="0" bIns="0" rtlCol="0">
            <a:spAutoFit/>
          </a:bodyPr>
          <a:lstStyle/>
          <a:p>
            <a:pPr marL="241300" marR="267970" indent="-228600">
              <a:lnSpc>
                <a:spcPts val="1920"/>
              </a:lnSpc>
              <a:spcBef>
                <a:spcPts val="459"/>
              </a:spcBef>
              <a:buChar char="■"/>
              <a:tabLst>
                <a:tab pos="241300" algn="l"/>
              </a:tabLst>
            </a:pPr>
            <a:r>
              <a:rPr sz="2000" spc="-5" dirty="0">
                <a:latin typeface="Franklin Gothic Book"/>
                <a:cs typeface="Franklin Gothic Book"/>
              </a:rPr>
              <a:t>Spirit </a:t>
            </a:r>
            <a:r>
              <a:rPr sz="2000" dirty="0">
                <a:latin typeface="Franklin Gothic Book"/>
                <a:cs typeface="Franklin Gothic Book"/>
              </a:rPr>
              <a:t>of </a:t>
            </a:r>
            <a:r>
              <a:rPr sz="2000" spc="-15" dirty="0">
                <a:latin typeface="Franklin Gothic Book"/>
                <a:cs typeface="Franklin Gothic Book"/>
              </a:rPr>
              <a:t>love, </a:t>
            </a:r>
            <a:r>
              <a:rPr sz="2000" spc="-5" dirty="0">
                <a:latin typeface="Franklin Gothic Book"/>
                <a:cs typeface="Franklin Gothic Book"/>
              </a:rPr>
              <a:t>simplicity and</a:t>
            </a:r>
            <a:r>
              <a:rPr lang="en-US" sz="2000" spc="-5" dirty="0">
                <a:latin typeface="Franklin Gothic Book"/>
                <a:cs typeface="Franklin Gothic Book"/>
              </a:rPr>
              <a:t> </a:t>
            </a:r>
            <a:r>
              <a:rPr sz="2000" spc="-5" dirty="0">
                <a:latin typeface="Franklin Gothic Book"/>
                <a:cs typeface="Franklin Gothic Book"/>
              </a:rPr>
              <a:t>Christian</a:t>
            </a:r>
            <a:r>
              <a:rPr sz="2000" spc="-10" dirty="0">
                <a:latin typeface="Franklin Gothic Book"/>
                <a:cs typeface="Franklin Gothic Book"/>
              </a:rPr>
              <a:t> </a:t>
            </a:r>
            <a:r>
              <a:rPr sz="2000" spc="-15" dirty="0">
                <a:latin typeface="Franklin Gothic Book"/>
                <a:cs typeface="Franklin Gothic Book"/>
              </a:rPr>
              <a:t>joy</a:t>
            </a:r>
            <a:endParaRPr sz="2000" dirty="0">
              <a:latin typeface="Franklin Gothic Book"/>
              <a:cs typeface="Franklin Gothic Book"/>
            </a:endParaRPr>
          </a:p>
          <a:p>
            <a:pPr marL="241300" indent="-228600">
              <a:lnSpc>
                <a:spcPct val="100000"/>
              </a:lnSpc>
              <a:spcBef>
                <a:spcPts val="600"/>
              </a:spcBef>
              <a:buChar char="■"/>
              <a:tabLst>
                <a:tab pos="241300" algn="l"/>
              </a:tabLst>
            </a:pPr>
            <a:r>
              <a:rPr sz="2000" spc="-5" dirty="0">
                <a:latin typeface="Franklin Gothic Book"/>
                <a:cs typeface="Franklin Gothic Book"/>
              </a:rPr>
              <a:t>Essentially spiritual</a:t>
            </a:r>
            <a:r>
              <a:rPr sz="2000" spc="10" dirty="0">
                <a:latin typeface="Franklin Gothic Book"/>
                <a:cs typeface="Franklin Gothic Book"/>
              </a:rPr>
              <a:t> </a:t>
            </a:r>
            <a:r>
              <a:rPr sz="2000" spc="-5" dirty="0">
                <a:latin typeface="Franklin Gothic Book"/>
                <a:cs typeface="Franklin Gothic Book"/>
              </a:rPr>
              <a:t>occasions</a:t>
            </a:r>
            <a:endParaRPr sz="2000" dirty="0">
              <a:latin typeface="Franklin Gothic Book"/>
              <a:cs typeface="Franklin Gothic Book"/>
            </a:endParaRPr>
          </a:p>
          <a:p>
            <a:pPr marL="241300" indent="-228600">
              <a:lnSpc>
                <a:spcPct val="100000"/>
              </a:lnSpc>
              <a:spcBef>
                <a:spcPts val="625"/>
              </a:spcBef>
              <a:buChar char="■"/>
              <a:tabLst>
                <a:tab pos="241300" algn="l"/>
              </a:tabLst>
            </a:pPr>
            <a:r>
              <a:rPr sz="2000" spc="-5" dirty="0">
                <a:latin typeface="Franklin Gothic Book"/>
                <a:cs typeface="Franklin Gothic Book"/>
              </a:rPr>
              <a:t>Spiritual </a:t>
            </a:r>
            <a:r>
              <a:rPr sz="2000" spc="-10" dirty="0">
                <a:latin typeface="Franklin Gothic Book"/>
                <a:cs typeface="Franklin Gothic Book"/>
              </a:rPr>
              <a:t>content</a:t>
            </a:r>
            <a:endParaRPr sz="2000" dirty="0">
              <a:latin typeface="Franklin Gothic Book"/>
              <a:cs typeface="Franklin Gothic Book"/>
            </a:endParaRPr>
          </a:p>
        </p:txBody>
      </p:sp>
      <p:sp>
        <p:nvSpPr>
          <p:cNvPr id="20" name="object 20"/>
          <p:cNvSpPr txBox="1"/>
          <p:nvPr/>
        </p:nvSpPr>
        <p:spPr>
          <a:xfrm>
            <a:off x="5111031" y="1797303"/>
            <a:ext cx="2779395" cy="1421765"/>
          </a:xfrm>
          <a:prstGeom prst="rect">
            <a:avLst/>
          </a:prstGeom>
        </p:spPr>
        <p:txBody>
          <a:bodyPr vert="horz" wrap="square" lIns="0" tIns="48260" rIns="0" bIns="0" rtlCol="0">
            <a:spAutoFit/>
          </a:bodyPr>
          <a:lstStyle/>
          <a:p>
            <a:pPr marL="469900" marR="76200" indent="-457200">
              <a:lnSpc>
                <a:spcPts val="2020"/>
              </a:lnSpc>
              <a:spcBef>
                <a:spcPts val="380"/>
              </a:spcBef>
              <a:buFont typeface="Arial"/>
              <a:buChar char="•"/>
              <a:tabLst>
                <a:tab pos="469265" algn="l"/>
                <a:tab pos="469900" algn="l"/>
              </a:tabLst>
            </a:pPr>
            <a:r>
              <a:rPr sz="1900" i="1" spc="-10" dirty="0">
                <a:latin typeface="Franklin Gothic Book"/>
                <a:cs typeface="Franklin Gothic Book"/>
              </a:rPr>
              <a:t>Pray </a:t>
            </a:r>
            <a:r>
              <a:rPr sz="1900" i="1" spc="-5" dirty="0">
                <a:latin typeface="Franklin Gothic Book"/>
                <a:cs typeface="Franklin Gothic Book"/>
              </a:rPr>
              <a:t>at beginning and</a:t>
            </a:r>
            <a:r>
              <a:rPr lang="en-US" sz="1900" i="1" spc="-5" dirty="0">
                <a:latin typeface="Franklin Gothic Book"/>
                <a:cs typeface="Franklin Gothic Book"/>
              </a:rPr>
              <a:t> </a:t>
            </a:r>
            <a:r>
              <a:rPr sz="1900" i="1" spc="-5" dirty="0">
                <a:latin typeface="Franklin Gothic Book"/>
                <a:cs typeface="Franklin Gothic Book"/>
              </a:rPr>
              <a:t>end of </a:t>
            </a:r>
            <a:r>
              <a:rPr i="1" spc="-5" dirty="0">
                <a:latin typeface="Franklin Gothic Book"/>
                <a:cs typeface="Franklin Gothic Book"/>
              </a:rPr>
              <a:t>meeting</a:t>
            </a:r>
            <a:endParaRPr dirty="0">
              <a:latin typeface="Franklin Gothic Book"/>
              <a:cs typeface="Franklin Gothic Book"/>
            </a:endParaRPr>
          </a:p>
          <a:p>
            <a:pPr marL="469900" marR="164465" indent="-457200">
              <a:lnSpc>
                <a:spcPts val="1900"/>
              </a:lnSpc>
              <a:spcBef>
                <a:spcPts val="475"/>
              </a:spcBef>
              <a:buFont typeface="Arial"/>
              <a:buChar char="•"/>
              <a:tabLst>
                <a:tab pos="469265" algn="l"/>
                <a:tab pos="469900" algn="l"/>
              </a:tabLst>
            </a:pPr>
            <a:r>
              <a:rPr sz="1900" i="1" spc="-5" dirty="0">
                <a:latin typeface="Franklin Gothic Book"/>
                <a:cs typeface="Franklin Gothic Book"/>
              </a:rPr>
              <a:t>Spiritual reading and</a:t>
            </a:r>
            <a:r>
              <a:rPr lang="en-US" sz="1900" i="1" spc="-5" dirty="0">
                <a:latin typeface="Franklin Gothic Book"/>
                <a:cs typeface="Franklin Gothic Book"/>
              </a:rPr>
              <a:t> </a:t>
            </a:r>
            <a:r>
              <a:rPr sz="1900" i="1" spc="-5" dirty="0">
                <a:latin typeface="Franklin Gothic Book"/>
                <a:cs typeface="Franklin Gothic Book"/>
              </a:rPr>
              <a:t>Reflection</a:t>
            </a:r>
            <a:endParaRPr sz="1900" dirty="0">
              <a:latin typeface="Franklin Gothic Book"/>
              <a:cs typeface="Franklin Gothic Book"/>
            </a:endParaRPr>
          </a:p>
          <a:p>
            <a:pPr marL="469900" indent="-457200">
              <a:lnSpc>
                <a:spcPct val="100000"/>
              </a:lnSpc>
              <a:spcBef>
                <a:spcPts val="114"/>
              </a:spcBef>
              <a:buFont typeface="Arial"/>
              <a:buChar char="•"/>
              <a:tabLst>
                <a:tab pos="469265" algn="l"/>
                <a:tab pos="469900" algn="l"/>
              </a:tabLst>
            </a:pPr>
            <a:r>
              <a:rPr sz="1900" i="1" spc="-5" dirty="0">
                <a:latin typeface="Franklin Gothic Book"/>
                <a:cs typeface="Franklin Gothic Book"/>
              </a:rPr>
              <a:t>Sacrificial contribution</a:t>
            </a:r>
            <a:endParaRPr sz="1900" dirty="0">
              <a:latin typeface="Franklin Gothic Book"/>
              <a:cs typeface="Franklin Gothic Book"/>
            </a:endParaRPr>
          </a:p>
        </p:txBody>
      </p:sp>
      <p:sp>
        <p:nvSpPr>
          <p:cNvPr id="21" name="object 21"/>
          <p:cNvSpPr txBox="1"/>
          <p:nvPr/>
        </p:nvSpPr>
        <p:spPr>
          <a:xfrm>
            <a:off x="2895600" y="4734076"/>
            <a:ext cx="5110263" cy="1004506"/>
          </a:xfrm>
          <a:prstGeom prst="rect">
            <a:avLst/>
          </a:prstGeom>
        </p:spPr>
        <p:txBody>
          <a:bodyPr vert="horz" wrap="square" lIns="0" tIns="51435" rIns="0" bIns="0" rtlCol="0">
            <a:spAutoFit/>
          </a:bodyPr>
          <a:lstStyle/>
          <a:p>
            <a:pPr marL="12700" marR="229235" algn="ctr">
              <a:lnSpc>
                <a:spcPct val="85300"/>
              </a:lnSpc>
              <a:spcBef>
                <a:spcPts val="405"/>
              </a:spcBef>
              <a:buSzPct val="103030"/>
              <a:tabLst>
                <a:tab pos="469265" algn="l"/>
                <a:tab pos="469900" algn="l"/>
              </a:tabLst>
            </a:pPr>
            <a:r>
              <a:rPr sz="1600" spc="25" dirty="0">
                <a:latin typeface="Franklin Gothic Book"/>
                <a:cs typeface="Franklin Gothic Book"/>
              </a:rPr>
              <a:t>The</a:t>
            </a:r>
            <a:r>
              <a:rPr sz="1600" spc="-65" dirty="0">
                <a:latin typeface="Franklin Gothic Book"/>
                <a:cs typeface="Franklin Gothic Book"/>
              </a:rPr>
              <a:t> </a:t>
            </a:r>
            <a:r>
              <a:rPr sz="1600" spc="20" dirty="0">
                <a:latin typeface="Franklin Gothic Book"/>
                <a:cs typeface="Franklin Gothic Book"/>
              </a:rPr>
              <a:t>Difference</a:t>
            </a:r>
            <a:r>
              <a:rPr lang="en-US" sz="1600" spc="20" dirty="0">
                <a:latin typeface="Franklin Gothic Book"/>
                <a:cs typeface="Franklin Gothic Book"/>
              </a:rPr>
              <a:t> </a:t>
            </a:r>
            <a:r>
              <a:rPr sz="1600" spc="15" dirty="0">
                <a:latin typeface="Franklin Gothic Book"/>
                <a:cs typeface="Franklin Gothic Book"/>
              </a:rPr>
              <a:t>Between Sacrifice </a:t>
            </a:r>
            <a:r>
              <a:rPr sz="1600" spc="25" dirty="0">
                <a:latin typeface="Franklin Gothic Book"/>
                <a:cs typeface="Franklin Gothic Book"/>
              </a:rPr>
              <a:t>and </a:t>
            </a:r>
            <a:r>
              <a:rPr sz="1600" spc="20" dirty="0">
                <a:latin typeface="Franklin Gothic Book"/>
                <a:cs typeface="Franklin Gothic Book"/>
              </a:rPr>
              <a:t>Contribution</a:t>
            </a:r>
            <a:endParaRPr sz="1600" dirty="0">
              <a:latin typeface="Franklin Gothic Book"/>
              <a:cs typeface="Franklin Gothic Book"/>
            </a:endParaRPr>
          </a:p>
          <a:p>
            <a:pPr marL="469900" marR="5080" algn="ctr">
              <a:lnSpc>
                <a:spcPct val="84500"/>
              </a:lnSpc>
              <a:spcBef>
                <a:spcPts val="875"/>
              </a:spcBef>
            </a:pPr>
            <a:r>
              <a:rPr sz="1600" i="1" dirty="0">
                <a:latin typeface="Franklin Gothic Book"/>
                <a:cs typeface="Franklin Gothic Book"/>
              </a:rPr>
              <a:t>“Sacrifice is </a:t>
            </a:r>
            <a:r>
              <a:rPr sz="1600" i="1" spc="-10" dirty="0">
                <a:latin typeface="Franklin Gothic Book"/>
                <a:cs typeface="Franklin Gothic Book"/>
              </a:rPr>
              <a:t>for </a:t>
            </a:r>
            <a:r>
              <a:rPr sz="1600" i="1" spc="-5" dirty="0">
                <a:latin typeface="Franklin Gothic Book"/>
                <a:cs typeface="Franklin Gothic Book"/>
              </a:rPr>
              <a:t>the</a:t>
            </a:r>
            <a:r>
              <a:rPr lang="en-US" sz="1600" i="1" spc="-5" dirty="0">
                <a:latin typeface="Franklin Gothic Book"/>
                <a:cs typeface="Franklin Gothic Book"/>
              </a:rPr>
              <a:t> </a:t>
            </a:r>
            <a:r>
              <a:rPr sz="1600" i="1" dirty="0">
                <a:latin typeface="Franklin Gothic Book"/>
                <a:cs typeface="Franklin Gothic Book"/>
              </a:rPr>
              <a:t>benefit </a:t>
            </a:r>
            <a:r>
              <a:rPr sz="1600" i="1" spc="-5" dirty="0">
                <a:latin typeface="Franklin Gothic Book"/>
                <a:cs typeface="Franklin Gothic Book"/>
              </a:rPr>
              <a:t>of</a:t>
            </a:r>
            <a:r>
              <a:rPr sz="1600" i="1" spc="-90" dirty="0">
                <a:latin typeface="Franklin Gothic Book"/>
                <a:cs typeface="Franklin Gothic Book"/>
              </a:rPr>
              <a:t> </a:t>
            </a:r>
            <a:r>
              <a:rPr sz="1600" i="1" spc="-5" dirty="0">
                <a:latin typeface="Franklin Gothic Book"/>
                <a:cs typeface="Franklin Gothic Book"/>
              </a:rPr>
              <a:t>someone else. Contribution </a:t>
            </a:r>
            <a:r>
              <a:rPr sz="1600" i="1" dirty="0">
                <a:latin typeface="Franklin Gothic Book"/>
                <a:cs typeface="Franklin Gothic Book"/>
              </a:rPr>
              <a:t>is </a:t>
            </a:r>
            <a:r>
              <a:rPr sz="1600" i="1" spc="-10" dirty="0">
                <a:latin typeface="Franklin Gothic Book"/>
                <a:cs typeface="Franklin Gothic Book"/>
              </a:rPr>
              <a:t>for </a:t>
            </a:r>
            <a:r>
              <a:rPr sz="1600" i="1" spc="-5" dirty="0">
                <a:latin typeface="Franklin Gothic Book"/>
                <a:cs typeface="Franklin Gothic Book"/>
              </a:rPr>
              <a:t>the </a:t>
            </a:r>
            <a:r>
              <a:rPr sz="1600" i="1" dirty="0">
                <a:latin typeface="Franklin Gothic Book"/>
                <a:cs typeface="Franklin Gothic Book"/>
              </a:rPr>
              <a:t>benefit </a:t>
            </a:r>
            <a:r>
              <a:rPr sz="1600" i="1" spc="-5" dirty="0">
                <a:latin typeface="Franklin Gothic Book"/>
                <a:cs typeface="Franklin Gothic Book"/>
              </a:rPr>
              <a:t>of</a:t>
            </a:r>
            <a:r>
              <a:rPr lang="en-US" sz="1600" i="1" spc="-5" dirty="0">
                <a:latin typeface="Franklin Gothic Book"/>
                <a:cs typeface="Franklin Gothic Book"/>
              </a:rPr>
              <a:t> </a:t>
            </a:r>
            <a:r>
              <a:rPr sz="1600" i="1" spc="-5" dirty="0">
                <a:latin typeface="Franklin Gothic Book"/>
                <a:cs typeface="Franklin Gothic Book"/>
              </a:rPr>
              <a:t>yourself as well as</a:t>
            </a:r>
            <a:r>
              <a:rPr lang="en-US" sz="1600" i="1" spc="-5" dirty="0">
                <a:latin typeface="Franklin Gothic Book"/>
                <a:cs typeface="Franklin Gothic Book"/>
              </a:rPr>
              <a:t> </a:t>
            </a:r>
            <a:r>
              <a:rPr sz="1600" i="1" spc="-5" dirty="0">
                <a:latin typeface="Franklin Gothic Book"/>
                <a:cs typeface="Franklin Gothic Book"/>
              </a:rPr>
              <a:t>others"</a:t>
            </a:r>
            <a:endParaRPr sz="1600" dirty="0">
              <a:latin typeface="Franklin Gothic Book"/>
              <a:cs typeface="Franklin Gothic Book"/>
            </a:endParaRPr>
          </a:p>
        </p:txBody>
      </p:sp>
      <p:sp>
        <p:nvSpPr>
          <p:cNvPr id="22" name="object 22"/>
          <p:cNvSpPr/>
          <p:nvPr/>
        </p:nvSpPr>
        <p:spPr>
          <a:xfrm>
            <a:off x="1" y="6453385"/>
            <a:ext cx="9144000" cy="405130"/>
          </a:xfrm>
          <a:custGeom>
            <a:avLst/>
            <a:gdLst/>
            <a:ahLst/>
            <a:cxnLst/>
            <a:rect l="l" t="t" r="r" b="b"/>
            <a:pathLst>
              <a:path w="9144000" h="405129">
                <a:moveTo>
                  <a:pt x="0" y="0"/>
                </a:moveTo>
                <a:lnTo>
                  <a:pt x="9143998" y="0"/>
                </a:lnTo>
                <a:lnTo>
                  <a:pt x="9143998" y="404614"/>
                </a:lnTo>
                <a:lnTo>
                  <a:pt x="0" y="404614"/>
                </a:lnTo>
                <a:lnTo>
                  <a:pt x="0" y="0"/>
                </a:lnTo>
                <a:close/>
              </a:path>
            </a:pathLst>
          </a:custGeom>
          <a:noFill/>
        </p:spPr>
        <p:txBody>
          <a:bodyPr wrap="square" lIns="0" tIns="0" rIns="0" bIns="0" rtlCol="0"/>
          <a:lstStyle/>
          <a:p>
            <a:endParaRPr/>
          </a:p>
        </p:txBody>
      </p:sp>
      <p:sp>
        <p:nvSpPr>
          <p:cNvPr id="23" name="object 23"/>
          <p:cNvSpPr/>
          <p:nvPr/>
        </p:nvSpPr>
        <p:spPr>
          <a:xfrm>
            <a:off x="152400" y="163921"/>
            <a:ext cx="838200" cy="826678"/>
          </a:xfrm>
          <a:prstGeom prst="rect">
            <a:avLst/>
          </a:prstGeom>
          <a:blipFill>
            <a:blip r:embed="rId4" cstate="print"/>
            <a:stretch>
              <a:fillRect/>
            </a:stretch>
          </a:blipFill>
        </p:spPr>
        <p:txBody>
          <a:bodyPr wrap="square" lIns="0" tIns="0" rIns="0" bIns="0" rtlCol="0"/>
          <a:lstStyle/>
          <a:p>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solidFill>
                  <a:srgbClr val="FFFFFF"/>
                </a:solidFill>
              </a:rPr>
              <a:t>16</a:t>
            </a:fld>
            <a:endParaRPr dirty="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453505"/>
          </a:xfrm>
          <a:custGeom>
            <a:avLst/>
            <a:gdLst/>
            <a:ahLst/>
            <a:cxnLst/>
            <a:rect l="l" t="t" r="r" b="b"/>
            <a:pathLst>
              <a:path w="9144000" h="6453505">
                <a:moveTo>
                  <a:pt x="0" y="6453386"/>
                </a:moveTo>
                <a:lnTo>
                  <a:pt x="9144000" y="6453386"/>
                </a:lnTo>
                <a:lnTo>
                  <a:pt x="9144000" y="0"/>
                </a:lnTo>
                <a:lnTo>
                  <a:pt x="0" y="0"/>
                </a:lnTo>
                <a:lnTo>
                  <a:pt x="0" y="6453386"/>
                </a:lnTo>
                <a:close/>
              </a:path>
            </a:pathLst>
          </a:custGeom>
          <a:noFill/>
        </p:spPr>
        <p:txBody>
          <a:bodyPr wrap="square" lIns="0" tIns="0" rIns="0" bIns="0" rtlCol="0"/>
          <a:lstStyle/>
          <a:p>
            <a:endParaRPr dirty="0"/>
          </a:p>
        </p:txBody>
      </p:sp>
      <p:sp>
        <p:nvSpPr>
          <p:cNvPr id="3" name="object 3"/>
          <p:cNvSpPr/>
          <p:nvPr/>
        </p:nvSpPr>
        <p:spPr>
          <a:xfrm>
            <a:off x="608565" y="2544007"/>
            <a:ext cx="43180" cy="635"/>
          </a:xfrm>
          <a:custGeom>
            <a:avLst/>
            <a:gdLst/>
            <a:ahLst/>
            <a:cxnLst/>
            <a:rect l="l" t="t" r="r" b="b"/>
            <a:pathLst>
              <a:path w="43179" h="635">
                <a:moveTo>
                  <a:pt x="42735" y="0"/>
                </a:moveTo>
                <a:lnTo>
                  <a:pt x="0" y="0"/>
                </a:lnTo>
                <a:lnTo>
                  <a:pt x="42735" y="274"/>
                </a:lnTo>
                <a:lnTo>
                  <a:pt x="42735" y="0"/>
                </a:lnTo>
                <a:close/>
              </a:path>
            </a:pathLst>
          </a:custGeom>
          <a:solidFill>
            <a:srgbClr val="EFEDE3"/>
          </a:solidFill>
        </p:spPr>
        <p:txBody>
          <a:bodyPr wrap="square" lIns="0" tIns="0" rIns="0" bIns="0" rtlCol="0"/>
          <a:lstStyle/>
          <a:p>
            <a:endParaRPr/>
          </a:p>
        </p:txBody>
      </p:sp>
      <p:sp>
        <p:nvSpPr>
          <p:cNvPr id="4" name="object 4"/>
          <p:cNvSpPr/>
          <p:nvPr/>
        </p:nvSpPr>
        <p:spPr>
          <a:xfrm>
            <a:off x="482600" y="871219"/>
            <a:ext cx="168910" cy="1672589"/>
          </a:xfrm>
          <a:custGeom>
            <a:avLst/>
            <a:gdLst/>
            <a:ahLst/>
            <a:cxnLst/>
            <a:rect l="l" t="t" r="r" b="b"/>
            <a:pathLst>
              <a:path w="168909" h="1672589">
                <a:moveTo>
                  <a:pt x="0" y="1672589"/>
                </a:moveTo>
                <a:lnTo>
                  <a:pt x="168411" y="1672589"/>
                </a:lnTo>
                <a:lnTo>
                  <a:pt x="168411" y="0"/>
                </a:lnTo>
                <a:lnTo>
                  <a:pt x="0" y="0"/>
                </a:lnTo>
                <a:lnTo>
                  <a:pt x="0" y="1672589"/>
                </a:lnTo>
                <a:close/>
              </a:path>
            </a:pathLst>
          </a:custGeom>
          <a:solidFill>
            <a:srgbClr val="EFEDE3"/>
          </a:solidFill>
        </p:spPr>
        <p:txBody>
          <a:bodyPr wrap="square" lIns="0" tIns="0" rIns="0" bIns="0" rtlCol="0"/>
          <a:lstStyle/>
          <a:p>
            <a:endParaRPr/>
          </a:p>
        </p:txBody>
      </p:sp>
      <p:sp>
        <p:nvSpPr>
          <p:cNvPr id="5" name="object 5"/>
          <p:cNvSpPr/>
          <p:nvPr/>
        </p:nvSpPr>
        <p:spPr>
          <a:xfrm>
            <a:off x="482600" y="633730"/>
            <a:ext cx="1928495" cy="237490"/>
          </a:xfrm>
          <a:custGeom>
            <a:avLst/>
            <a:gdLst/>
            <a:ahLst/>
            <a:cxnLst/>
            <a:rect l="l" t="t" r="r" b="b"/>
            <a:pathLst>
              <a:path w="1928495" h="237490">
                <a:moveTo>
                  <a:pt x="0" y="237489"/>
                </a:moveTo>
                <a:lnTo>
                  <a:pt x="1928003" y="237489"/>
                </a:lnTo>
                <a:lnTo>
                  <a:pt x="1928003" y="0"/>
                </a:lnTo>
                <a:lnTo>
                  <a:pt x="0" y="0"/>
                </a:lnTo>
                <a:lnTo>
                  <a:pt x="0" y="237489"/>
                </a:lnTo>
                <a:close/>
              </a:path>
            </a:pathLst>
          </a:custGeom>
          <a:solidFill>
            <a:srgbClr val="EFEDE3"/>
          </a:solidFill>
        </p:spPr>
        <p:txBody>
          <a:bodyPr wrap="square" lIns="0" tIns="0" rIns="0" bIns="0" rtlCol="0"/>
          <a:lstStyle/>
          <a:p>
            <a:endParaRPr/>
          </a:p>
        </p:txBody>
      </p:sp>
      <p:sp>
        <p:nvSpPr>
          <p:cNvPr id="6" name="object 6"/>
          <p:cNvSpPr txBox="1">
            <a:spLocks noGrp="1"/>
          </p:cNvSpPr>
          <p:nvPr>
            <p:ph type="title"/>
          </p:nvPr>
        </p:nvSpPr>
        <p:spPr>
          <a:xfrm>
            <a:off x="1019062" y="1285240"/>
            <a:ext cx="2287905" cy="1089144"/>
          </a:xfrm>
          <a:prstGeom prst="rect">
            <a:avLst/>
          </a:prstGeom>
        </p:spPr>
        <p:txBody>
          <a:bodyPr vert="horz" wrap="square" lIns="0" tIns="74930" rIns="0" bIns="0" rtlCol="0">
            <a:spAutoFit/>
          </a:bodyPr>
          <a:lstStyle/>
          <a:p>
            <a:pPr marL="12700" marR="5080">
              <a:lnSpc>
                <a:spcPct val="88900"/>
              </a:lnSpc>
              <a:spcBef>
                <a:spcPts val="590"/>
              </a:spcBef>
            </a:pPr>
            <a:r>
              <a:rPr sz="3700" spc="-10" dirty="0">
                <a:solidFill>
                  <a:schemeClr val="tx2">
                    <a:lumMod val="60000"/>
                    <a:lumOff val="40000"/>
                  </a:schemeClr>
                </a:solidFill>
              </a:rPr>
              <a:t>C</a:t>
            </a:r>
            <a:r>
              <a:rPr sz="3700" dirty="0">
                <a:solidFill>
                  <a:schemeClr val="tx2">
                    <a:lumMod val="60000"/>
                    <a:lumOff val="40000"/>
                  </a:schemeClr>
                </a:solidFill>
              </a:rPr>
              <a:t>o</a:t>
            </a:r>
            <a:r>
              <a:rPr sz="3700" spc="-5" dirty="0">
                <a:solidFill>
                  <a:schemeClr val="tx2">
                    <a:lumMod val="60000"/>
                    <a:lumOff val="40000"/>
                  </a:schemeClr>
                </a:solidFill>
              </a:rPr>
              <a:t>n</a:t>
            </a:r>
            <a:r>
              <a:rPr sz="3700" spc="-90" dirty="0">
                <a:solidFill>
                  <a:schemeClr val="tx2">
                    <a:lumMod val="60000"/>
                    <a:lumOff val="40000"/>
                  </a:schemeClr>
                </a:solidFill>
              </a:rPr>
              <a:t>f</a:t>
            </a:r>
            <a:r>
              <a:rPr sz="3700" dirty="0">
                <a:solidFill>
                  <a:schemeClr val="tx2">
                    <a:lumMod val="60000"/>
                    <a:lumOff val="40000"/>
                  </a:schemeClr>
                </a:solidFill>
              </a:rPr>
              <a:t>ere</a:t>
            </a:r>
            <a:r>
              <a:rPr sz="3700" spc="-5" dirty="0">
                <a:solidFill>
                  <a:schemeClr val="tx2">
                    <a:lumMod val="60000"/>
                    <a:lumOff val="40000"/>
                  </a:schemeClr>
                </a:solidFill>
              </a:rPr>
              <a:t>n</a:t>
            </a:r>
            <a:r>
              <a:rPr sz="3700" dirty="0">
                <a:solidFill>
                  <a:schemeClr val="tx2">
                    <a:lumMod val="60000"/>
                    <a:lumOff val="40000"/>
                  </a:schemeClr>
                </a:solidFill>
              </a:rPr>
              <a:t>ce</a:t>
            </a:r>
            <a:r>
              <a:rPr lang="en-US" sz="3700" dirty="0">
                <a:solidFill>
                  <a:schemeClr val="tx2">
                    <a:lumMod val="60000"/>
                    <a:lumOff val="40000"/>
                  </a:schemeClr>
                </a:solidFill>
              </a:rPr>
              <a:t> </a:t>
            </a:r>
            <a:r>
              <a:rPr sz="3700" spc="-5" dirty="0">
                <a:solidFill>
                  <a:schemeClr val="tx2">
                    <a:lumMod val="60000"/>
                    <a:lumOff val="40000"/>
                  </a:schemeClr>
                </a:solidFill>
              </a:rPr>
              <a:t>Meeting</a:t>
            </a:r>
            <a:endParaRPr sz="3700" dirty="0">
              <a:solidFill>
                <a:schemeClr val="tx2">
                  <a:lumMod val="60000"/>
                  <a:lumOff val="40000"/>
                </a:schemeClr>
              </a:solidFil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solidFill>
                  <a:srgbClr val="FFFFFF"/>
                </a:solidFill>
              </a:rPr>
              <a:t>17</a:t>
            </a:fld>
            <a:endParaRPr dirty="0">
              <a:solidFill>
                <a:srgbClr val="FFFFFF"/>
              </a:solidFill>
            </a:endParaRPr>
          </a:p>
        </p:txBody>
      </p:sp>
      <p:sp>
        <p:nvSpPr>
          <p:cNvPr id="7" name="object 7"/>
          <p:cNvSpPr txBox="1"/>
          <p:nvPr/>
        </p:nvSpPr>
        <p:spPr>
          <a:xfrm>
            <a:off x="4079515" y="447007"/>
            <a:ext cx="3540485" cy="5933676"/>
          </a:xfrm>
          <a:prstGeom prst="rect">
            <a:avLst/>
          </a:prstGeom>
        </p:spPr>
        <p:txBody>
          <a:bodyPr vert="horz" wrap="square" lIns="0" tIns="74930" rIns="0" bIns="0" rtlCol="0">
            <a:spAutoFit/>
          </a:bodyPr>
          <a:lstStyle/>
          <a:p>
            <a:pPr marL="12700">
              <a:lnSpc>
                <a:spcPct val="100000"/>
              </a:lnSpc>
              <a:spcBef>
                <a:spcPts val="590"/>
              </a:spcBef>
            </a:pPr>
            <a:r>
              <a:rPr sz="2400" b="1" u="sng" spc="20" dirty="0">
                <a:uFill>
                  <a:solidFill>
                    <a:srgbClr val="EFEDE3"/>
                  </a:solidFill>
                </a:uFill>
                <a:latin typeface="Franklin Gothic Book"/>
                <a:cs typeface="Franklin Gothic Book"/>
              </a:rPr>
              <a:t>Meeting</a:t>
            </a:r>
            <a:r>
              <a:rPr sz="2400" b="1" u="sng" spc="-45" dirty="0">
                <a:uFill>
                  <a:solidFill>
                    <a:srgbClr val="EFEDE3"/>
                  </a:solidFill>
                </a:uFill>
                <a:latin typeface="Franklin Gothic Book"/>
                <a:cs typeface="Franklin Gothic Book"/>
              </a:rPr>
              <a:t> </a:t>
            </a:r>
            <a:r>
              <a:rPr sz="2400" b="1" u="sng" spc="15" dirty="0">
                <a:uFill>
                  <a:solidFill>
                    <a:srgbClr val="EFEDE3"/>
                  </a:solidFill>
                </a:uFill>
                <a:latin typeface="Franklin Gothic Book"/>
                <a:cs typeface="Franklin Gothic Book"/>
              </a:rPr>
              <a:t>Process</a:t>
            </a:r>
            <a:endParaRPr sz="2400" b="1" dirty="0">
              <a:latin typeface="Franklin Gothic Book"/>
              <a:cs typeface="Franklin Gothic Book"/>
            </a:endParaRPr>
          </a:p>
          <a:p>
            <a:pPr marL="241300" indent="-228600">
              <a:lnSpc>
                <a:spcPct val="100000"/>
              </a:lnSpc>
              <a:spcBef>
                <a:spcPts val="490"/>
              </a:spcBef>
              <a:buChar char="■"/>
              <a:tabLst>
                <a:tab pos="241300" algn="l"/>
              </a:tabLst>
            </a:pPr>
            <a:r>
              <a:rPr lang="en-US" sz="2000" spc="-5" dirty="0">
                <a:latin typeface="Franklin Gothic Book"/>
                <a:cs typeface="Franklin Gothic Book"/>
              </a:rPr>
              <a:t>Three</a:t>
            </a:r>
            <a:r>
              <a:rPr lang="en-US" sz="2000" spc="-10" dirty="0">
                <a:latin typeface="Franklin Gothic Book"/>
                <a:cs typeface="Franklin Gothic Book"/>
              </a:rPr>
              <a:t> </a:t>
            </a:r>
            <a:r>
              <a:rPr lang="en-US" sz="2000" spc="-5" dirty="0">
                <a:latin typeface="Franklin Gothic Book"/>
                <a:cs typeface="Franklin Gothic Book"/>
              </a:rPr>
              <a:t>S’s</a:t>
            </a:r>
          </a:p>
          <a:p>
            <a:pPr marL="698500" lvl="1" indent="-228600">
              <a:spcBef>
                <a:spcPts val="555"/>
              </a:spcBef>
              <a:buChar char="■"/>
              <a:tabLst>
                <a:tab pos="241300" algn="l"/>
              </a:tabLst>
            </a:pPr>
            <a:r>
              <a:rPr lang="en-US" sz="2000" spc="5" dirty="0">
                <a:latin typeface="Franklin Gothic Book"/>
                <a:cs typeface="Franklin Gothic Book"/>
              </a:rPr>
              <a:t>Start/end on time</a:t>
            </a:r>
            <a:endParaRPr lang="en-US" sz="2000" dirty="0">
              <a:latin typeface="Franklin Gothic Book"/>
              <a:cs typeface="Franklin Gothic Book"/>
            </a:endParaRPr>
          </a:p>
          <a:p>
            <a:pPr marL="698500" marR="410209" lvl="1" indent="-228600">
              <a:lnSpc>
                <a:spcPts val="1700"/>
              </a:lnSpc>
              <a:spcBef>
                <a:spcPts val="795"/>
              </a:spcBef>
              <a:buChar char="■"/>
              <a:tabLst>
                <a:tab pos="241300" algn="l"/>
              </a:tabLst>
            </a:pPr>
            <a:r>
              <a:rPr lang="en-US" sz="2000" spc="5" dirty="0">
                <a:latin typeface="Franklin Gothic Book"/>
                <a:cs typeface="Franklin Gothic Book"/>
              </a:rPr>
              <a:t>Start</a:t>
            </a:r>
            <a:r>
              <a:rPr lang="en-US" sz="2000" spc="-65" dirty="0">
                <a:latin typeface="Franklin Gothic Book"/>
                <a:cs typeface="Franklin Gothic Book"/>
              </a:rPr>
              <a:t> </a:t>
            </a:r>
            <a:r>
              <a:rPr lang="en-US" sz="2000" spc="-5" dirty="0">
                <a:latin typeface="Franklin Gothic Book"/>
                <a:cs typeface="Franklin Gothic Book"/>
              </a:rPr>
              <a:t>with </a:t>
            </a:r>
            <a:r>
              <a:rPr lang="en-US" sz="2000" spc="-15" dirty="0">
                <a:latin typeface="Franklin Gothic Book"/>
                <a:cs typeface="Franklin Gothic Book"/>
              </a:rPr>
              <a:t>Prayer</a:t>
            </a:r>
            <a:endParaRPr lang="en-US" sz="2000" dirty="0">
              <a:latin typeface="Franklin Gothic Book"/>
              <a:cs typeface="Franklin Gothic Book"/>
            </a:endParaRPr>
          </a:p>
          <a:p>
            <a:pPr marL="698500" marR="603250" lvl="1" indent="-228600">
              <a:lnSpc>
                <a:spcPts val="1700"/>
              </a:lnSpc>
              <a:spcBef>
                <a:spcPts val="800"/>
              </a:spcBef>
              <a:buChar char="■"/>
              <a:tabLst>
                <a:tab pos="241300" algn="l"/>
              </a:tabLst>
            </a:pPr>
            <a:r>
              <a:rPr lang="en-US" sz="2000" spc="-5" dirty="0">
                <a:latin typeface="Franklin Gothic Book"/>
                <a:cs typeface="Franklin Gothic Book"/>
              </a:rPr>
              <a:t>Stick </a:t>
            </a:r>
            <a:r>
              <a:rPr lang="en-US" sz="2000" spc="-15" dirty="0">
                <a:latin typeface="Franklin Gothic Book"/>
                <a:cs typeface="Franklin Gothic Book"/>
              </a:rPr>
              <a:t>to Agenda </a:t>
            </a:r>
            <a:endParaRPr lang="en-US" sz="2000" dirty="0">
              <a:latin typeface="Franklin Gothic Book"/>
              <a:cs typeface="Franklin Gothic Book"/>
            </a:endParaRPr>
          </a:p>
          <a:p>
            <a:pPr marL="241300" indent="-228600">
              <a:spcBef>
                <a:spcPts val="490"/>
              </a:spcBef>
              <a:buFontTx/>
              <a:buChar char="■"/>
              <a:tabLst>
                <a:tab pos="241300" algn="l"/>
              </a:tabLst>
            </a:pPr>
            <a:r>
              <a:rPr lang="en-US" sz="2000" spc="-5" dirty="0">
                <a:latin typeface="Franklin Gothic Book"/>
              </a:rPr>
              <a:t>Report of member activities</a:t>
            </a:r>
          </a:p>
          <a:p>
            <a:pPr marL="241300" indent="-228600">
              <a:spcBef>
                <a:spcPts val="490"/>
              </a:spcBef>
              <a:buFontTx/>
              <a:buChar char="■"/>
              <a:tabLst>
                <a:tab pos="241300" algn="l"/>
              </a:tabLst>
            </a:pPr>
            <a:r>
              <a:rPr lang="en-US" sz="2000" spc="-10" dirty="0">
                <a:latin typeface="Franklin Gothic Book"/>
                <a:cs typeface="Franklin Gothic Book"/>
              </a:rPr>
              <a:t>Financial Report</a:t>
            </a:r>
          </a:p>
          <a:p>
            <a:pPr marL="241300" indent="-228600">
              <a:spcBef>
                <a:spcPts val="490"/>
              </a:spcBef>
              <a:buFontTx/>
              <a:buChar char="■"/>
              <a:tabLst>
                <a:tab pos="241300" algn="l"/>
              </a:tabLst>
            </a:pPr>
            <a:r>
              <a:rPr lang="en-US" sz="2000" spc="-5" dirty="0">
                <a:latin typeface="Franklin Gothic Book"/>
              </a:rPr>
              <a:t>Assignment of new cases</a:t>
            </a:r>
          </a:p>
          <a:p>
            <a:pPr marL="241300" indent="-228600">
              <a:spcBef>
                <a:spcPts val="490"/>
              </a:spcBef>
              <a:buFontTx/>
              <a:buChar char="■"/>
              <a:tabLst>
                <a:tab pos="241300" algn="l"/>
              </a:tabLst>
            </a:pPr>
            <a:r>
              <a:rPr lang="en-US" sz="2000" spc="-5" dirty="0">
                <a:latin typeface="Franklin Gothic Book"/>
              </a:rPr>
              <a:t>Capture and review</a:t>
            </a:r>
          </a:p>
          <a:p>
            <a:pPr marL="698500" lvl="1" indent="-228600">
              <a:spcBef>
                <a:spcPts val="484"/>
              </a:spcBef>
              <a:buFontTx/>
              <a:buChar char="■"/>
              <a:tabLst>
                <a:tab pos="241300" algn="l"/>
              </a:tabLst>
            </a:pPr>
            <a:r>
              <a:rPr lang="en-US" sz="2000" spc="-5" dirty="0">
                <a:latin typeface="Franklin Gothic Book"/>
                <a:cs typeface="Franklin Gothic Book"/>
              </a:rPr>
              <a:t>Meeting</a:t>
            </a:r>
            <a:r>
              <a:rPr lang="en-US" sz="2000" spc="-15" dirty="0">
                <a:latin typeface="Franklin Gothic Book"/>
                <a:cs typeface="Franklin Gothic Book"/>
              </a:rPr>
              <a:t> </a:t>
            </a:r>
            <a:r>
              <a:rPr lang="en-US" sz="2000" spc="-5" dirty="0">
                <a:latin typeface="Franklin Gothic Book"/>
                <a:cs typeface="Franklin Gothic Book"/>
              </a:rPr>
              <a:t>minutes</a:t>
            </a:r>
          </a:p>
          <a:p>
            <a:pPr marL="698500" lvl="1" indent="-228600">
              <a:spcBef>
                <a:spcPts val="484"/>
              </a:spcBef>
              <a:buChar char="■"/>
              <a:tabLst>
                <a:tab pos="241300" algn="l"/>
              </a:tabLst>
            </a:pPr>
            <a:r>
              <a:rPr lang="en-US" sz="2000" spc="-5" dirty="0">
                <a:latin typeface="Franklin Gothic Book"/>
                <a:cs typeface="Franklin Gothic Book"/>
              </a:rPr>
              <a:t>Parking Lot </a:t>
            </a:r>
            <a:r>
              <a:rPr lang="en-US" sz="2000" spc="-10" dirty="0">
                <a:latin typeface="Franklin Gothic Book"/>
                <a:cs typeface="Franklin Gothic Book"/>
              </a:rPr>
              <a:t>items</a:t>
            </a:r>
            <a:endParaRPr lang="en-US" sz="2000" dirty="0">
              <a:latin typeface="Franklin Gothic Book"/>
              <a:cs typeface="Franklin Gothic Book"/>
            </a:endParaRPr>
          </a:p>
          <a:p>
            <a:pPr marL="698500" lvl="1" indent="-228600">
              <a:spcBef>
                <a:spcPts val="455"/>
              </a:spcBef>
              <a:buChar char="■"/>
              <a:tabLst>
                <a:tab pos="241300" algn="l"/>
              </a:tabLst>
            </a:pPr>
            <a:r>
              <a:rPr lang="en-US" sz="2000" spc="-5" dirty="0">
                <a:latin typeface="Franklin Gothic Book"/>
                <a:cs typeface="Franklin Gothic Book"/>
              </a:rPr>
              <a:t>Action</a:t>
            </a:r>
            <a:r>
              <a:rPr lang="en-US" sz="2000" spc="-10" dirty="0">
                <a:latin typeface="Franklin Gothic Book"/>
                <a:cs typeface="Franklin Gothic Book"/>
              </a:rPr>
              <a:t> items</a:t>
            </a:r>
          </a:p>
          <a:p>
            <a:pPr marL="698500" lvl="1" indent="-228600">
              <a:spcBef>
                <a:spcPts val="455"/>
              </a:spcBef>
              <a:buChar char="■"/>
              <a:tabLst>
                <a:tab pos="241300" algn="l"/>
              </a:tabLst>
            </a:pPr>
            <a:r>
              <a:rPr lang="en-US" sz="2000" spc="-10" dirty="0">
                <a:latin typeface="Franklin Gothic Book"/>
                <a:cs typeface="Franklin Gothic Book"/>
              </a:rPr>
              <a:t>Agreements</a:t>
            </a:r>
          </a:p>
          <a:p>
            <a:pPr marL="241300" indent="-228600">
              <a:spcBef>
                <a:spcPts val="455"/>
              </a:spcBef>
              <a:buChar char="■"/>
              <a:tabLst>
                <a:tab pos="241300" algn="l"/>
              </a:tabLst>
            </a:pPr>
            <a:r>
              <a:rPr lang="en-US" sz="2000" spc="-10" dirty="0">
                <a:latin typeface="Franklin Gothic Book"/>
                <a:cs typeface="Franklin Gothic Book"/>
              </a:rPr>
              <a:t>Group Discussion</a:t>
            </a:r>
          </a:p>
          <a:p>
            <a:pPr marL="241300" indent="-228600">
              <a:spcBef>
                <a:spcPts val="455"/>
              </a:spcBef>
              <a:buChar char="■"/>
              <a:tabLst>
                <a:tab pos="241300" algn="l"/>
              </a:tabLst>
            </a:pPr>
            <a:r>
              <a:rPr lang="en-US" sz="2000" spc="-10" dirty="0">
                <a:latin typeface="Franklin Gothic Book"/>
                <a:cs typeface="Franklin Gothic Book"/>
              </a:rPr>
              <a:t>Agreements/Consensus</a:t>
            </a:r>
          </a:p>
          <a:p>
            <a:pPr marL="241300" indent="-228600">
              <a:spcBef>
                <a:spcPts val="455"/>
              </a:spcBef>
              <a:buChar char="■"/>
              <a:tabLst>
                <a:tab pos="241300" algn="l"/>
              </a:tabLst>
            </a:pPr>
            <a:endParaRPr lang="en-US" sz="2000" dirty="0">
              <a:latin typeface="Franklin Gothic Book"/>
              <a:cs typeface="Franklin Gothic Book"/>
            </a:endParaRPr>
          </a:p>
        </p:txBody>
      </p:sp>
      <p:sp>
        <p:nvSpPr>
          <p:cNvPr id="10" name="object 10"/>
          <p:cNvSpPr/>
          <p:nvPr/>
        </p:nvSpPr>
        <p:spPr>
          <a:xfrm>
            <a:off x="1" y="6453385"/>
            <a:ext cx="9144000" cy="405130"/>
          </a:xfrm>
          <a:custGeom>
            <a:avLst/>
            <a:gdLst/>
            <a:ahLst/>
            <a:cxnLst/>
            <a:rect l="l" t="t" r="r" b="b"/>
            <a:pathLst>
              <a:path w="9144000" h="405129">
                <a:moveTo>
                  <a:pt x="0" y="0"/>
                </a:moveTo>
                <a:lnTo>
                  <a:pt x="9143998" y="0"/>
                </a:lnTo>
                <a:lnTo>
                  <a:pt x="9143998" y="404614"/>
                </a:lnTo>
                <a:lnTo>
                  <a:pt x="0" y="404614"/>
                </a:lnTo>
                <a:lnTo>
                  <a:pt x="0" y="0"/>
                </a:lnTo>
                <a:close/>
              </a:path>
            </a:pathLst>
          </a:custGeom>
          <a:solidFill>
            <a:srgbClr val="8C8D86"/>
          </a:solidFill>
        </p:spPr>
        <p:txBody>
          <a:bodyPr wrap="square" lIns="0" tIns="0" rIns="0" bIns="0" rtlCol="0"/>
          <a:lstStyle/>
          <a:p>
            <a:endParaRPr/>
          </a:p>
        </p:txBody>
      </p:sp>
      <p:sp>
        <p:nvSpPr>
          <p:cNvPr id="11" name="object 11"/>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EFEDE3"/>
          </a:solidFill>
        </p:spPr>
        <p:txBody>
          <a:bodyPr wrap="square" lIns="0" tIns="0" rIns="0" bIns="0" rtlCol="0"/>
          <a:lstStyle/>
          <a:p>
            <a:endParaRPr/>
          </a:p>
        </p:txBody>
      </p:sp>
      <p:sp>
        <p:nvSpPr>
          <p:cNvPr id="3" name="object 3"/>
          <p:cNvSpPr txBox="1"/>
          <p:nvPr/>
        </p:nvSpPr>
        <p:spPr>
          <a:xfrm>
            <a:off x="617264" y="3089655"/>
            <a:ext cx="2200275" cy="589280"/>
          </a:xfrm>
          <a:prstGeom prst="rect">
            <a:avLst/>
          </a:prstGeom>
        </p:spPr>
        <p:txBody>
          <a:bodyPr vert="horz" wrap="square" lIns="0" tIns="12700" rIns="0" bIns="0" rtlCol="0">
            <a:spAutoFit/>
          </a:bodyPr>
          <a:lstStyle/>
          <a:p>
            <a:pPr marL="12700">
              <a:lnSpc>
                <a:spcPct val="100000"/>
              </a:lnSpc>
              <a:spcBef>
                <a:spcPts val="100"/>
              </a:spcBef>
            </a:pPr>
            <a:r>
              <a:rPr sz="3700" spc="-10" dirty="0">
                <a:solidFill>
                  <a:srgbClr val="191B0E"/>
                </a:solidFill>
                <a:latin typeface="Franklin Gothic Book"/>
                <a:cs typeface="Franklin Gothic Book"/>
              </a:rPr>
              <a:t>C</a:t>
            </a:r>
            <a:r>
              <a:rPr sz="3700" dirty="0">
                <a:solidFill>
                  <a:srgbClr val="191B0E"/>
                </a:solidFill>
                <a:latin typeface="Franklin Gothic Book"/>
                <a:cs typeface="Franklin Gothic Book"/>
              </a:rPr>
              <a:t>o</a:t>
            </a:r>
            <a:r>
              <a:rPr sz="3700" spc="-5" dirty="0">
                <a:solidFill>
                  <a:srgbClr val="191B0E"/>
                </a:solidFill>
                <a:latin typeface="Franklin Gothic Book"/>
                <a:cs typeface="Franklin Gothic Book"/>
              </a:rPr>
              <a:t>nsensus</a:t>
            </a:r>
            <a:endParaRPr sz="3700">
              <a:latin typeface="Franklin Gothic Book"/>
              <a:cs typeface="Franklin Gothic Book"/>
            </a:endParaRPr>
          </a:p>
        </p:txBody>
      </p:sp>
      <p:sp>
        <p:nvSpPr>
          <p:cNvPr id="4" name="object 4"/>
          <p:cNvSpPr/>
          <p:nvPr/>
        </p:nvSpPr>
        <p:spPr>
          <a:xfrm>
            <a:off x="3676103" y="644061"/>
            <a:ext cx="4879975" cy="928369"/>
          </a:xfrm>
          <a:custGeom>
            <a:avLst/>
            <a:gdLst/>
            <a:ahLst/>
            <a:cxnLst/>
            <a:rect l="l" t="t" r="r" b="b"/>
            <a:pathLst>
              <a:path w="4879975" h="928369">
                <a:moveTo>
                  <a:pt x="4786909" y="0"/>
                </a:moveTo>
                <a:lnTo>
                  <a:pt x="92817" y="0"/>
                </a:lnTo>
                <a:lnTo>
                  <a:pt x="56689" y="7294"/>
                </a:lnTo>
                <a:lnTo>
                  <a:pt x="27186" y="27186"/>
                </a:lnTo>
                <a:lnTo>
                  <a:pt x="7294" y="56689"/>
                </a:lnTo>
                <a:lnTo>
                  <a:pt x="0" y="92819"/>
                </a:lnTo>
                <a:lnTo>
                  <a:pt x="0" y="835369"/>
                </a:lnTo>
                <a:lnTo>
                  <a:pt x="7294" y="871498"/>
                </a:lnTo>
                <a:lnTo>
                  <a:pt x="27186" y="901001"/>
                </a:lnTo>
                <a:lnTo>
                  <a:pt x="56689" y="920893"/>
                </a:lnTo>
                <a:lnTo>
                  <a:pt x="92817" y="928187"/>
                </a:lnTo>
                <a:lnTo>
                  <a:pt x="4786909" y="928187"/>
                </a:lnTo>
                <a:lnTo>
                  <a:pt x="4823038" y="920893"/>
                </a:lnTo>
                <a:lnTo>
                  <a:pt x="4852542" y="901001"/>
                </a:lnTo>
                <a:lnTo>
                  <a:pt x="4872434" y="871498"/>
                </a:lnTo>
                <a:lnTo>
                  <a:pt x="4879728" y="835369"/>
                </a:lnTo>
                <a:lnTo>
                  <a:pt x="4879728" y="92819"/>
                </a:lnTo>
                <a:lnTo>
                  <a:pt x="4872434" y="56689"/>
                </a:lnTo>
                <a:lnTo>
                  <a:pt x="4852542" y="27186"/>
                </a:lnTo>
                <a:lnTo>
                  <a:pt x="4823038" y="7294"/>
                </a:lnTo>
                <a:lnTo>
                  <a:pt x="4786909" y="0"/>
                </a:lnTo>
                <a:close/>
              </a:path>
            </a:pathLst>
          </a:custGeom>
          <a:solidFill>
            <a:srgbClr val="E6C069"/>
          </a:solidFill>
        </p:spPr>
        <p:txBody>
          <a:bodyPr wrap="square" lIns="0" tIns="0" rIns="0" bIns="0" rtlCol="0"/>
          <a:lstStyle/>
          <a:p>
            <a:endParaRPr/>
          </a:p>
        </p:txBody>
      </p:sp>
      <p:sp>
        <p:nvSpPr>
          <p:cNvPr id="5" name="object 5"/>
          <p:cNvSpPr/>
          <p:nvPr/>
        </p:nvSpPr>
        <p:spPr>
          <a:xfrm>
            <a:off x="3956303" y="850391"/>
            <a:ext cx="512063" cy="515112"/>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554577" y="126640"/>
            <a:ext cx="8034845" cy="1223773"/>
          </a:xfrm>
          <a:prstGeom prst="rect">
            <a:avLst/>
          </a:prstGeom>
        </p:spPr>
        <p:txBody>
          <a:bodyPr vert="horz" wrap="square" lIns="0" tIns="729338" rIns="0" bIns="0" rtlCol="0">
            <a:spAutoFit/>
          </a:bodyPr>
          <a:lstStyle/>
          <a:p>
            <a:pPr marL="4291330" marR="5080">
              <a:lnSpc>
                <a:spcPts val="1920"/>
              </a:lnSpc>
              <a:spcBef>
                <a:spcPts val="360"/>
              </a:spcBef>
            </a:pPr>
            <a:r>
              <a:rPr spc="-5" dirty="0"/>
              <a:t>The situation reached when </a:t>
            </a:r>
            <a:r>
              <a:rPr dirty="0"/>
              <a:t>all</a:t>
            </a:r>
            <a:r>
              <a:rPr lang="en-US" dirty="0"/>
              <a:t> </a:t>
            </a:r>
            <a:r>
              <a:rPr dirty="0"/>
              <a:t>members </a:t>
            </a:r>
            <a:r>
              <a:rPr spc="-5" dirty="0"/>
              <a:t>of </a:t>
            </a:r>
            <a:r>
              <a:rPr dirty="0"/>
              <a:t>a</a:t>
            </a:r>
            <a:r>
              <a:rPr spc="-15" dirty="0"/>
              <a:t> </a:t>
            </a:r>
            <a:r>
              <a:rPr spc="-10" dirty="0"/>
              <a:t>group:</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t>18</a:t>
            </a:fld>
            <a:endParaRPr dirty="0"/>
          </a:p>
        </p:txBody>
      </p:sp>
      <p:sp>
        <p:nvSpPr>
          <p:cNvPr id="7" name="object 7"/>
          <p:cNvSpPr/>
          <p:nvPr/>
        </p:nvSpPr>
        <p:spPr>
          <a:xfrm>
            <a:off x="3676103" y="1804295"/>
            <a:ext cx="4879975" cy="928369"/>
          </a:xfrm>
          <a:custGeom>
            <a:avLst/>
            <a:gdLst/>
            <a:ahLst/>
            <a:cxnLst/>
            <a:rect l="l" t="t" r="r" b="b"/>
            <a:pathLst>
              <a:path w="4879975" h="928369">
                <a:moveTo>
                  <a:pt x="4786909" y="0"/>
                </a:moveTo>
                <a:lnTo>
                  <a:pt x="92817" y="0"/>
                </a:lnTo>
                <a:lnTo>
                  <a:pt x="56689" y="7294"/>
                </a:lnTo>
                <a:lnTo>
                  <a:pt x="27186" y="27186"/>
                </a:lnTo>
                <a:lnTo>
                  <a:pt x="7294" y="56689"/>
                </a:lnTo>
                <a:lnTo>
                  <a:pt x="0" y="92819"/>
                </a:lnTo>
                <a:lnTo>
                  <a:pt x="0" y="835369"/>
                </a:lnTo>
                <a:lnTo>
                  <a:pt x="7294" y="871498"/>
                </a:lnTo>
                <a:lnTo>
                  <a:pt x="27186" y="901001"/>
                </a:lnTo>
                <a:lnTo>
                  <a:pt x="56689" y="920893"/>
                </a:lnTo>
                <a:lnTo>
                  <a:pt x="92817" y="928187"/>
                </a:lnTo>
                <a:lnTo>
                  <a:pt x="4786909" y="928187"/>
                </a:lnTo>
                <a:lnTo>
                  <a:pt x="4823038" y="920893"/>
                </a:lnTo>
                <a:lnTo>
                  <a:pt x="4852542" y="901001"/>
                </a:lnTo>
                <a:lnTo>
                  <a:pt x="4872434" y="871498"/>
                </a:lnTo>
                <a:lnTo>
                  <a:pt x="4879728" y="835369"/>
                </a:lnTo>
                <a:lnTo>
                  <a:pt x="4879728" y="92819"/>
                </a:lnTo>
                <a:lnTo>
                  <a:pt x="4872434" y="56689"/>
                </a:lnTo>
                <a:lnTo>
                  <a:pt x="4852542" y="27186"/>
                </a:lnTo>
                <a:lnTo>
                  <a:pt x="4823038" y="7294"/>
                </a:lnTo>
                <a:lnTo>
                  <a:pt x="4786909" y="0"/>
                </a:lnTo>
                <a:close/>
              </a:path>
            </a:pathLst>
          </a:custGeom>
          <a:solidFill>
            <a:srgbClr val="897B61"/>
          </a:solidFill>
        </p:spPr>
        <p:txBody>
          <a:bodyPr wrap="square" lIns="0" tIns="0" rIns="0" bIns="0" rtlCol="0"/>
          <a:lstStyle/>
          <a:p>
            <a:endParaRPr/>
          </a:p>
        </p:txBody>
      </p:sp>
      <p:sp>
        <p:nvSpPr>
          <p:cNvPr id="8" name="object 8"/>
          <p:cNvSpPr/>
          <p:nvPr/>
        </p:nvSpPr>
        <p:spPr>
          <a:xfrm>
            <a:off x="3956303" y="2011679"/>
            <a:ext cx="512063" cy="512063"/>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4833692" y="2087371"/>
            <a:ext cx="218757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Franklin Gothic Book"/>
                <a:cs typeface="Franklin Gothic Book"/>
              </a:rPr>
              <a:t>Understand </a:t>
            </a:r>
            <a:r>
              <a:rPr sz="1800" dirty="0">
                <a:solidFill>
                  <a:srgbClr val="FFFFFF"/>
                </a:solidFill>
                <a:latin typeface="Franklin Gothic Book"/>
                <a:cs typeface="Franklin Gothic Book"/>
              </a:rPr>
              <a:t>a</a:t>
            </a:r>
            <a:r>
              <a:rPr sz="1800" spc="-30" dirty="0">
                <a:solidFill>
                  <a:srgbClr val="FFFFFF"/>
                </a:solidFill>
                <a:latin typeface="Franklin Gothic Book"/>
                <a:cs typeface="Franklin Gothic Book"/>
              </a:rPr>
              <a:t> </a:t>
            </a:r>
            <a:r>
              <a:rPr sz="1800" spc="-5" dirty="0">
                <a:solidFill>
                  <a:srgbClr val="FFFFFF"/>
                </a:solidFill>
                <a:latin typeface="Franklin Gothic Book"/>
                <a:cs typeface="Franklin Gothic Book"/>
              </a:rPr>
              <a:t>decision</a:t>
            </a:r>
            <a:endParaRPr sz="1800">
              <a:latin typeface="Franklin Gothic Book"/>
              <a:cs typeface="Franklin Gothic Book"/>
            </a:endParaRPr>
          </a:p>
        </p:txBody>
      </p:sp>
      <p:sp>
        <p:nvSpPr>
          <p:cNvPr id="10" name="object 10"/>
          <p:cNvSpPr/>
          <p:nvPr/>
        </p:nvSpPr>
        <p:spPr>
          <a:xfrm>
            <a:off x="3676103" y="2964530"/>
            <a:ext cx="4879975" cy="928369"/>
          </a:xfrm>
          <a:custGeom>
            <a:avLst/>
            <a:gdLst/>
            <a:ahLst/>
            <a:cxnLst/>
            <a:rect l="l" t="t" r="r" b="b"/>
            <a:pathLst>
              <a:path w="4879975" h="928370">
                <a:moveTo>
                  <a:pt x="4786909" y="0"/>
                </a:moveTo>
                <a:lnTo>
                  <a:pt x="92817" y="0"/>
                </a:lnTo>
                <a:lnTo>
                  <a:pt x="56689" y="7294"/>
                </a:lnTo>
                <a:lnTo>
                  <a:pt x="27186" y="27186"/>
                </a:lnTo>
                <a:lnTo>
                  <a:pt x="7294" y="56689"/>
                </a:lnTo>
                <a:lnTo>
                  <a:pt x="0" y="92819"/>
                </a:lnTo>
                <a:lnTo>
                  <a:pt x="0" y="835369"/>
                </a:lnTo>
                <a:lnTo>
                  <a:pt x="7294" y="871498"/>
                </a:lnTo>
                <a:lnTo>
                  <a:pt x="27186" y="901001"/>
                </a:lnTo>
                <a:lnTo>
                  <a:pt x="56689" y="920893"/>
                </a:lnTo>
                <a:lnTo>
                  <a:pt x="92817" y="928187"/>
                </a:lnTo>
                <a:lnTo>
                  <a:pt x="4786909" y="928187"/>
                </a:lnTo>
                <a:lnTo>
                  <a:pt x="4823038" y="920893"/>
                </a:lnTo>
                <a:lnTo>
                  <a:pt x="4852542" y="901001"/>
                </a:lnTo>
                <a:lnTo>
                  <a:pt x="4872434" y="871498"/>
                </a:lnTo>
                <a:lnTo>
                  <a:pt x="4879728" y="835369"/>
                </a:lnTo>
                <a:lnTo>
                  <a:pt x="4879728" y="92819"/>
                </a:lnTo>
                <a:lnTo>
                  <a:pt x="4872434" y="56689"/>
                </a:lnTo>
                <a:lnTo>
                  <a:pt x="4852542" y="27186"/>
                </a:lnTo>
                <a:lnTo>
                  <a:pt x="4823038" y="7294"/>
                </a:lnTo>
                <a:lnTo>
                  <a:pt x="4786909" y="0"/>
                </a:lnTo>
                <a:close/>
              </a:path>
            </a:pathLst>
          </a:custGeom>
          <a:solidFill>
            <a:srgbClr val="8DAB8E"/>
          </a:solidFill>
        </p:spPr>
        <p:txBody>
          <a:bodyPr wrap="square" lIns="0" tIns="0" rIns="0" bIns="0" rtlCol="0"/>
          <a:lstStyle/>
          <a:p>
            <a:endParaRPr/>
          </a:p>
        </p:txBody>
      </p:sp>
      <p:sp>
        <p:nvSpPr>
          <p:cNvPr id="11" name="object 11"/>
          <p:cNvSpPr/>
          <p:nvPr/>
        </p:nvSpPr>
        <p:spPr>
          <a:xfrm>
            <a:off x="3956303" y="3172967"/>
            <a:ext cx="512063" cy="51206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4833692" y="3132835"/>
            <a:ext cx="3470275" cy="541020"/>
          </a:xfrm>
          <a:prstGeom prst="rect">
            <a:avLst/>
          </a:prstGeom>
        </p:spPr>
        <p:txBody>
          <a:bodyPr vert="horz" wrap="square" lIns="0" tIns="48260" rIns="0" bIns="0" rtlCol="0">
            <a:spAutoFit/>
          </a:bodyPr>
          <a:lstStyle/>
          <a:p>
            <a:pPr marL="12700" marR="5080">
              <a:lnSpc>
                <a:spcPts val="1900"/>
              </a:lnSpc>
              <a:spcBef>
                <a:spcPts val="380"/>
              </a:spcBef>
            </a:pPr>
            <a:r>
              <a:rPr sz="1800" spc="-5" dirty="0">
                <a:solidFill>
                  <a:srgbClr val="FFFFFF"/>
                </a:solidFill>
                <a:latin typeface="Franklin Gothic Book"/>
                <a:cs typeface="Franklin Gothic Book"/>
              </a:rPr>
              <a:t>Understand the conditions and</a:t>
            </a:r>
            <a:r>
              <a:rPr lang="en-US" sz="1800" spc="-5" dirty="0">
                <a:solidFill>
                  <a:srgbClr val="FFFFFF"/>
                </a:solidFill>
                <a:latin typeface="Franklin Gothic Book"/>
                <a:cs typeface="Franklin Gothic Book"/>
              </a:rPr>
              <a:t> </a:t>
            </a:r>
            <a:r>
              <a:rPr sz="1800" spc="-10" dirty="0">
                <a:solidFill>
                  <a:srgbClr val="FFFFFF"/>
                </a:solidFill>
                <a:latin typeface="Franklin Gothic Book"/>
                <a:cs typeface="Franklin Gothic Book"/>
              </a:rPr>
              <a:t>viewpoints </a:t>
            </a:r>
            <a:r>
              <a:rPr sz="1800" spc="-5" dirty="0">
                <a:solidFill>
                  <a:srgbClr val="FFFFFF"/>
                </a:solidFill>
                <a:latin typeface="Franklin Gothic Book"/>
                <a:cs typeface="Franklin Gothic Book"/>
              </a:rPr>
              <a:t>which </a:t>
            </a:r>
            <a:r>
              <a:rPr sz="1800" spc="-20" dirty="0">
                <a:solidFill>
                  <a:srgbClr val="FFFFFF"/>
                </a:solidFill>
                <a:latin typeface="Franklin Gothic Book"/>
                <a:cs typeface="Franklin Gothic Book"/>
              </a:rPr>
              <a:t>drove </a:t>
            </a:r>
            <a:r>
              <a:rPr sz="1800" spc="-5" dirty="0">
                <a:solidFill>
                  <a:srgbClr val="FFFFFF"/>
                </a:solidFill>
                <a:latin typeface="Franklin Gothic Book"/>
                <a:cs typeface="Franklin Gothic Book"/>
              </a:rPr>
              <a:t>the</a:t>
            </a:r>
            <a:r>
              <a:rPr sz="1800" spc="15" dirty="0">
                <a:solidFill>
                  <a:srgbClr val="FFFFFF"/>
                </a:solidFill>
                <a:latin typeface="Franklin Gothic Book"/>
                <a:cs typeface="Franklin Gothic Book"/>
              </a:rPr>
              <a:t> </a:t>
            </a:r>
            <a:r>
              <a:rPr sz="1800" spc="-5" dirty="0">
                <a:solidFill>
                  <a:srgbClr val="FFFFFF"/>
                </a:solidFill>
                <a:latin typeface="Franklin Gothic Book"/>
                <a:cs typeface="Franklin Gothic Book"/>
              </a:rPr>
              <a:t>decision</a:t>
            </a:r>
            <a:endParaRPr sz="1800" dirty="0">
              <a:latin typeface="Franklin Gothic Book"/>
              <a:cs typeface="Franklin Gothic Book"/>
            </a:endParaRPr>
          </a:p>
        </p:txBody>
      </p:sp>
      <p:sp>
        <p:nvSpPr>
          <p:cNvPr id="13" name="object 13"/>
          <p:cNvSpPr/>
          <p:nvPr/>
        </p:nvSpPr>
        <p:spPr>
          <a:xfrm>
            <a:off x="3676103" y="4124765"/>
            <a:ext cx="4879975" cy="928369"/>
          </a:xfrm>
          <a:custGeom>
            <a:avLst/>
            <a:gdLst/>
            <a:ahLst/>
            <a:cxnLst/>
            <a:rect l="l" t="t" r="r" b="b"/>
            <a:pathLst>
              <a:path w="4879975" h="928370">
                <a:moveTo>
                  <a:pt x="4786909" y="0"/>
                </a:moveTo>
                <a:lnTo>
                  <a:pt x="92817" y="0"/>
                </a:lnTo>
                <a:lnTo>
                  <a:pt x="56689" y="7294"/>
                </a:lnTo>
                <a:lnTo>
                  <a:pt x="27186" y="27185"/>
                </a:lnTo>
                <a:lnTo>
                  <a:pt x="7294" y="56688"/>
                </a:lnTo>
                <a:lnTo>
                  <a:pt x="0" y="92817"/>
                </a:lnTo>
                <a:lnTo>
                  <a:pt x="0" y="835367"/>
                </a:lnTo>
                <a:lnTo>
                  <a:pt x="7294" y="871496"/>
                </a:lnTo>
                <a:lnTo>
                  <a:pt x="27186" y="901000"/>
                </a:lnTo>
                <a:lnTo>
                  <a:pt x="56689" y="920891"/>
                </a:lnTo>
                <a:lnTo>
                  <a:pt x="92817" y="928185"/>
                </a:lnTo>
                <a:lnTo>
                  <a:pt x="4786909" y="928185"/>
                </a:lnTo>
                <a:lnTo>
                  <a:pt x="4823038" y="920891"/>
                </a:lnTo>
                <a:lnTo>
                  <a:pt x="4852542" y="901000"/>
                </a:lnTo>
                <a:lnTo>
                  <a:pt x="4872434" y="871496"/>
                </a:lnTo>
                <a:lnTo>
                  <a:pt x="4879728" y="835367"/>
                </a:lnTo>
                <a:lnTo>
                  <a:pt x="4879728" y="92817"/>
                </a:lnTo>
                <a:lnTo>
                  <a:pt x="4872434" y="56688"/>
                </a:lnTo>
                <a:lnTo>
                  <a:pt x="4852542" y="27185"/>
                </a:lnTo>
                <a:lnTo>
                  <a:pt x="4823038" y="7294"/>
                </a:lnTo>
                <a:lnTo>
                  <a:pt x="4786909" y="0"/>
                </a:lnTo>
                <a:close/>
              </a:path>
            </a:pathLst>
          </a:custGeom>
          <a:solidFill>
            <a:srgbClr val="77A2BB"/>
          </a:solidFill>
        </p:spPr>
        <p:txBody>
          <a:bodyPr wrap="square" lIns="0" tIns="0" rIns="0" bIns="0" rtlCol="0"/>
          <a:lstStyle/>
          <a:p>
            <a:endParaRPr/>
          </a:p>
        </p:txBody>
      </p:sp>
      <p:sp>
        <p:nvSpPr>
          <p:cNvPr id="14" name="object 14"/>
          <p:cNvSpPr/>
          <p:nvPr/>
        </p:nvSpPr>
        <p:spPr>
          <a:xfrm>
            <a:off x="3956303" y="4331208"/>
            <a:ext cx="512063" cy="51511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676103" y="5284999"/>
            <a:ext cx="4879975" cy="928369"/>
          </a:xfrm>
          <a:custGeom>
            <a:avLst/>
            <a:gdLst/>
            <a:ahLst/>
            <a:cxnLst/>
            <a:rect l="l" t="t" r="r" b="b"/>
            <a:pathLst>
              <a:path w="4879975" h="928370">
                <a:moveTo>
                  <a:pt x="4786909" y="0"/>
                </a:moveTo>
                <a:lnTo>
                  <a:pt x="92817" y="0"/>
                </a:lnTo>
                <a:lnTo>
                  <a:pt x="56689" y="7294"/>
                </a:lnTo>
                <a:lnTo>
                  <a:pt x="27186" y="27185"/>
                </a:lnTo>
                <a:lnTo>
                  <a:pt x="7294" y="56688"/>
                </a:lnTo>
                <a:lnTo>
                  <a:pt x="0" y="92817"/>
                </a:lnTo>
                <a:lnTo>
                  <a:pt x="0" y="835367"/>
                </a:lnTo>
                <a:lnTo>
                  <a:pt x="7294" y="871496"/>
                </a:lnTo>
                <a:lnTo>
                  <a:pt x="27186" y="901000"/>
                </a:lnTo>
                <a:lnTo>
                  <a:pt x="56689" y="920892"/>
                </a:lnTo>
                <a:lnTo>
                  <a:pt x="92817" y="928186"/>
                </a:lnTo>
                <a:lnTo>
                  <a:pt x="4786909" y="928186"/>
                </a:lnTo>
                <a:lnTo>
                  <a:pt x="4823038" y="920892"/>
                </a:lnTo>
                <a:lnTo>
                  <a:pt x="4852542" y="901000"/>
                </a:lnTo>
                <a:lnTo>
                  <a:pt x="4872434" y="871496"/>
                </a:lnTo>
                <a:lnTo>
                  <a:pt x="4879728" y="835367"/>
                </a:lnTo>
                <a:lnTo>
                  <a:pt x="4879728" y="92817"/>
                </a:lnTo>
                <a:lnTo>
                  <a:pt x="4872434" y="56688"/>
                </a:lnTo>
                <a:lnTo>
                  <a:pt x="4852542" y="27185"/>
                </a:lnTo>
                <a:lnTo>
                  <a:pt x="4823038" y="7294"/>
                </a:lnTo>
                <a:lnTo>
                  <a:pt x="4786909" y="0"/>
                </a:lnTo>
                <a:close/>
              </a:path>
            </a:pathLst>
          </a:custGeom>
          <a:solidFill>
            <a:srgbClr val="E28394"/>
          </a:solidFill>
        </p:spPr>
        <p:txBody>
          <a:bodyPr wrap="square" lIns="0" tIns="0" rIns="0" bIns="0" rtlCol="0"/>
          <a:lstStyle/>
          <a:p>
            <a:endParaRPr/>
          </a:p>
        </p:txBody>
      </p:sp>
      <p:sp>
        <p:nvSpPr>
          <p:cNvPr id="16" name="object 16"/>
          <p:cNvSpPr/>
          <p:nvPr/>
        </p:nvSpPr>
        <p:spPr>
          <a:xfrm>
            <a:off x="3956303" y="5492495"/>
            <a:ext cx="512063" cy="512064"/>
          </a:xfrm>
          <a:prstGeom prst="rect">
            <a:avLst/>
          </a:prstGeom>
          <a:blipFill>
            <a:blip r:embed="rId7" cstate="print"/>
            <a:stretch>
              <a:fillRect/>
            </a:stretch>
          </a:blipFill>
        </p:spPr>
        <p:txBody>
          <a:bodyPr wrap="square" lIns="0" tIns="0" rIns="0" bIns="0" rtlCol="0"/>
          <a:lstStyle/>
          <a:p>
            <a:endParaRPr/>
          </a:p>
        </p:txBody>
      </p:sp>
      <p:sp>
        <p:nvSpPr>
          <p:cNvPr id="17" name="object 17"/>
          <p:cNvSpPr txBox="1"/>
          <p:nvPr/>
        </p:nvSpPr>
        <p:spPr>
          <a:xfrm>
            <a:off x="4833692" y="4291076"/>
            <a:ext cx="3436620" cy="1848263"/>
          </a:xfrm>
          <a:prstGeom prst="rect">
            <a:avLst/>
          </a:prstGeom>
        </p:spPr>
        <p:txBody>
          <a:bodyPr vert="horz" wrap="square" lIns="0" tIns="45720" rIns="0" bIns="0" rtlCol="0">
            <a:spAutoFit/>
          </a:bodyPr>
          <a:lstStyle/>
          <a:p>
            <a:pPr marL="12700" marR="5080">
              <a:lnSpc>
                <a:spcPts val="1920"/>
              </a:lnSpc>
              <a:spcBef>
                <a:spcPts val="360"/>
              </a:spcBef>
            </a:pPr>
            <a:r>
              <a:rPr sz="1800" spc="-20" dirty="0">
                <a:solidFill>
                  <a:srgbClr val="FFFFFF"/>
                </a:solidFill>
                <a:latin typeface="Franklin Gothic Book"/>
                <a:cs typeface="Franklin Gothic Book"/>
              </a:rPr>
              <a:t>Have </a:t>
            </a:r>
            <a:r>
              <a:rPr sz="1800" spc="-5" dirty="0">
                <a:solidFill>
                  <a:srgbClr val="FFFFFF"/>
                </a:solidFill>
                <a:latin typeface="Franklin Gothic Book"/>
                <a:cs typeface="Franklin Gothic Book"/>
              </a:rPr>
              <a:t>had </a:t>
            </a:r>
            <a:r>
              <a:rPr sz="1800" dirty="0">
                <a:solidFill>
                  <a:srgbClr val="FFFFFF"/>
                </a:solidFill>
                <a:latin typeface="Franklin Gothic Book"/>
                <a:cs typeface="Franklin Gothic Book"/>
              </a:rPr>
              <a:t>an opportunity </a:t>
            </a:r>
            <a:r>
              <a:rPr sz="1800" spc="-15" dirty="0">
                <a:solidFill>
                  <a:srgbClr val="FFFFFF"/>
                </a:solidFill>
                <a:latin typeface="Franklin Gothic Book"/>
                <a:cs typeface="Franklin Gothic Book"/>
              </a:rPr>
              <a:t>to </a:t>
            </a:r>
            <a:r>
              <a:rPr sz="1800" spc="-5" dirty="0">
                <a:solidFill>
                  <a:srgbClr val="FFFFFF"/>
                </a:solidFill>
                <a:latin typeface="Franklin Gothic Book"/>
                <a:cs typeface="Franklin Gothic Book"/>
              </a:rPr>
              <a:t>air their</a:t>
            </a:r>
            <a:r>
              <a:rPr lang="en-US" sz="1800" spc="-5" dirty="0">
                <a:solidFill>
                  <a:srgbClr val="FFFFFF"/>
                </a:solidFill>
                <a:latin typeface="Franklin Gothic Book"/>
                <a:cs typeface="Franklin Gothic Book"/>
              </a:rPr>
              <a:t> </a:t>
            </a:r>
            <a:r>
              <a:rPr sz="1800" spc="-5" dirty="0">
                <a:solidFill>
                  <a:srgbClr val="FFFFFF"/>
                </a:solidFill>
                <a:latin typeface="Franklin Gothic Book"/>
                <a:cs typeface="Franklin Gothic Book"/>
              </a:rPr>
              <a:t>opinions and</a:t>
            </a:r>
            <a:r>
              <a:rPr sz="1800" dirty="0">
                <a:solidFill>
                  <a:srgbClr val="FFFFFF"/>
                </a:solidFill>
                <a:latin typeface="Franklin Gothic Book"/>
                <a:cs typeface="Franklin Gothic Book"/>
              </a:rPr>
              <a:t> </a:t>
            </a:r>
            <a:r>
              <a:rPr sz="1800" spc="-10" dirty="0">
                <a:solidFill>
                  <a:srgbClr val="FFFFFF"/>
                </a:solidFill>
                <a:latin typeface="Franklin Gothic Book"/>
                <a:cs typeface="Franklin Gothic Book"/>
              </a:rPr>
              <a:t>viewpoints</a:t>
            </a:r>
            <a:endParaRPr sz="1800" dirty="0">
              <a:latin typeface="Franklin Gothic Book"/>
              <a:cs typeface="Franklin Gothic Book"/>
            </a:endParaRPr>
          </a:p>
          <a:p>
            <a:pPr>
              <a:lnSpc>
                <a:spcPct val="100000"/>
              </a:lnSpc>
            </a:pPr>
            <a:endParaRPr sz="2000" dirty="0">
              <a:latin typeface="Franklin Gothic Book"/>
              <a:cs typeface="Franklin Gothic Book"/>
            </a:endParaRPr>
          </a:p>
          <a:p>
            <a:pPr>
              <a:lnSpc>
                <a:spcPct val="100000"/>
              </a:lnSpc>
              <a:spcBef>
                <a:spcPts val="20"/>
              </a:spcBef>
            </a:pPr>
            <a:endParaRPr sz="1900" dirty="0">
              <a:latin typeface="Franklin Gothic Book"/>
              <a:cs typeface="Franklin Gothic Book"/>
            </a:endParaRPr>
          </a:p>
          <a:p>
            <a:pPr marL="12700" marR="76835">
              <a:lnSpc>
                <a:spcPct val="85600"/>
              </a:lnSpc>
            </a:pPr>
            <a:r>
              <a:rPr sz="1800" spc="-5" dirty="0">
                <a:solidFill>
                  <a:srgbClr val="FFFFFF"/>
                </a:solidFill>
                <a:latin typeface="Franklin Gothic Book"/>
                <a:cs typeface="Franklin Gothic Book"/>
              </a:rPr>
              <a:t>Accept the decision and </a:t>
            </a:r>
            <a:r>
              <a:rPr sz="1800" spc="5" dirty="0">
                <a:solidFill>
                  <a:srgbClr val="FFFFFF"/>
                </a:solidFill>
                <a:latin typeface="Franklin Gothic Book"/>
                <a:cs typeface="Franklin Gothic Book"/>
              </a:rPr>
              <a:t>support </a:t>
            </a:r>
            <a:r>
              <a:rPr sz="1800" spc="-5" dirty="0">
                <a:solidFill>
                  <a:srgbClr val="FFFFFF"/>
                </a:solidFill>
                <a:latin typeface="Franklin Gothic Book"/>
                <a:cs typeface="Franklin Gothic Book"/>
              </a:rPr>
              <a:t>it,</a:t>
            </a:r>
            <a:r>
              <a:rPr lang="en-US" sz="1800" spc="-5" dirty="0">
                <a:solidFill>
                  <a:srgbClr val="FFFFFF"/>
                </a:solidFill>
                <a:latin typeface="Franklin Gothic Book"/>
                <a:cs typeface="Franklin Gothic Book"/>
              </a:rPr>
              <a:t> </a:t>
            </a:r>
            <a:r>
              <a:rPr sz="1800" spc="-20" dirty="0">
                <a:solidFill>
                  <a:srgbClr val="FFFFFF"/>
                </a:solidFill>
                <a:latin typeface="Franklin Gothic Book"/>
                <a:cs typeface="Franklin Gothic Book"/>
              </a:rPr>
              <a:t>even </a:t>
            </a:r>
            <a:r>
              <a:rPr sz="1800" spc="-5" dirty="0">
                <a:solidFill>
                  <a:srgbClr val="FFFFFF"/>
                </a:solidFill>
                <a:latin typeface="Franklin Gothic Book"/>
                <a:cs typeface="Franklin Gothic Book"/>
              </a:rPr>
              <a:t>if </a:t>
            </a:r>
            <a:r>
              <a:rPr sz="1800" spc="-10" dirty="0">
                <a:solidFill>
                  <a:srgbClr val="FFFFFF"/>
                </a:solidFill>
                <a:latin typeface="Franklin Gothic Book"/>
                <a:cs typeface="Franklin Gothic Book"/>
              </a:rPr>
              <a:t>they </a:t>
            </a:r>
            <a:r>
              <a:rPr sz="1800" spc="-5" dirty="0">
                <a:solidFill>
                  <a:srgbClr val="FFFFFF"/>
                </a:solidFill>
                <a:latin typeface="Franklin Gothic Book"/>
                <a:cs typeface="Franklin Gothic Book"/>
              </a:rPr>
              <a:t>don’t </a:t>
            </a:r>
            <a:r>
              <a:rPr sz="1800" dirty="0">
                <a:solidFill>
                  <a:srgbClr val="FFFFFF"/>
                </a:solidFill>
                <a:latin typeface="Franklin Gothic Book"/>
                <a:cs typeface="Franklin Gothic Book"/>
              </a:rPr>
              <a:t>wholeheartedly</a:t>
            </a:r>
            <a:r>
              <a:rPr lang="en-US" sz="1800" dirty="0">
                <a:solidFill>
                  <a:srgbClr val="FFFFFF"/>
                </a:solidFill>
                <a:latin typeface="Franklin Gothic Book"/>
                <a:cs typeface="Franklin Gothic Book"/>
              </a:rPr>
              <a:t> </a:t>
            </a:r>
            <a:r>
              <a:rPr sz="1800" spc="-5" dirty="0">
                <a:solidFill>
                  <a:srgbClr val="FFFFFF"/>
                </a:solidFill>
                <a:latin typeface="Franklin Gothic Book"/>
                <a:cs typeface="Franklin Gothic Book"/>
              </a:rPr>
              <a:t>agree with it</a:t>
            </a:r>
            <a:endParaRPr sz="1800" dirty="0">
              <a:latin typeface="Franklin Gothic Book"/>
              <a:cs typeface="Franklin Gothic Boo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8448" y="2990088"/>
            <a:ext cx="2366645" cy="741680"/>
          </a:xfrm>
          <a:prstGeom prst="rect">
            <a:avLst/>
          </a:prstGeom>
        </p:spPr>
        <p:txBody>
          <a:bodyPr vert="horz" wrap="square" lIns="0" tIns="12700" rIns="0" bIns="0" rtlCol="0">
            <a:spAutoFit/>
          </a:bodyPr>
          <a:lstStyle/>
          <a:p>
            <a:pPr marL="12700">
              <a:lnSpc>
                <a:spcPct val="100000"/>
              </a:lnSpc>
              <a:spcBef>
                <a:spcPts val="100"/>
              </a:spcBef>
            </a:pPr>
            <a:r>
              <a:rPr sz="4700" spc="-70" dirty="0">
                <a:solidFill>
                  <a:schemeClr val="tx2">
                    <a:lumMod val="60000"/>
                    <a:lumOff val="40000"/>
                  </a:schemeClr>
                </a:solidFill>
                <a:latin typeface="Franklin Gothic Book"/>
                <a:cs typeface="Franklin Gothic Book"/>
              </a:rPr>
              <a:t>Your</a:t>
            </a:r>
            <a:r>
              <a:rPr sz="4700" spc="-85" dirty="0">
                <a:solidFill>
                  <a:schemeClr val="tx2">
                    <a:lumMod val="60000"/>
                    <a:lumOff val="40000"/>
                  </a:schemeClr>
                </a:solidFill>
                <a:latin typeface="Franklin Gothic Book"/>
                <a:cs typeface="Franklin Gothic Book"/>
              </a:rPr>
              <a:t> Turn</a:t>
            </a:r>
            <a:endParaRPr sz="4700" dirty="0">
              <a:solidFill>
                <a:schemeClr val="tx2">
                  <a:lumMod val="60000"/>
                  <a:lumOff val="40000"/>
                </a:schemeClr>
              </a:solidFill>
              <a:latin typeface="Franklin Gothic Book"/>
              <a:cs typeface="Franklin Gothic Book"/>
            </a:endParaRPr>
          </a:p>
        </p:txBody>
      </p:sp>
      <p:sp>
        <p:nvSpPr>
          <p:cNvPr id="3" name="object 3"/>
          <p:cNvSpPr/>
          <p:nvPr/>
        </p:nvSpPr>
        <p:spPr>
          <a:xfrm>
            <a:off x="3977640" y="375"/>
            <a:ext cx="171450" cy="6858000"/>
          </a:xfrm>
          <a:custGeom>
            <a:avLst/>
            <a:gdLst/>
            <a:ahLst/>
            <a:cxnLst/>
            <a:rect l="l" t="t" r="r" b="b"/>
            <a:pathLst>
              <a:path w="171450" h="6858000">
                <a:moveTo>
                  <a:pt x="0" y="0"/>
                </a:moveTo>
                <a:lnTo>
                  <a:pt x="171450" y="0"/>
                </a:lnTo>
                <a:lnTo>
                  <a:pt x="171450" y="6857999"/>
                </a:lnTo>
                <a:lnTo>
                  <a:pt x="0" y="6857999"/>
                </a:lnTo>
                <a:lnTo>
                  <a:pt x="0" y="0"/>
                </a:lnTo>
                <a:close/>
              </a:path>
            </a:pathLst>
          </a:custGeom>
          <a:solidFill>
            <a:srgbClr val="696A64"/>
          </a:solidFill>
        </p:spPr>
        <p:txBody>
          <a:bodyPr wrap="square" lIns="0" tIns="0" rIns="0" bIns="0" rtlCol="0"/>
          <a:lstStyle/>
          <a:p>
            <a:endParaRPr/>
          </a:p>
        </p:txBody>
      </p:sp>
      <p:sp>
        <p:nvSpPr>
          <p:cNvPr id="4" name="object 4"/>
          <p:cNvSpPr txBox="1"/>
          <p:nvPr/>
        </p:nvSpPr>
        <p:spPr>
          <a:xfrm>
            <a:off x="4711278" y="2124964"/>
            <a:ext cx="3823121" cy="1894107"/>
          </a:xfrm>
          <a:prstGeom prst="rect">
            <a:avLst/>
          </a:prstGeom>
        </p:spPr>
        <p:txBody>
          <a:bodyPr vert="horz" wrap="square" lIns="0" tIns="33019" rIns="0" bIns="0" rtlCol="0">
            <a:spAutoFit/>
          </a:bodyPr>
          <a:lstStyle/>
          <a:p>
            <a:pPr marL="396875" marR="5080" indent="-384175">
              <a:lnSpc>
                <a:spcPts val="2000"/>
              </a:lnSpc>
              <a:spcBef>
                <a:spcPts val="259"/>
              </a:spcBef>
              <a:buChar char="■"/>
              <a:tabLst>
                <a:tab pos="396240" algn="l"/>
                <a:tab pos="396875" algn="l"/>
              </a:tabLst>
            </a:pPr>
            <a:r>
              <a:rPr sz="2000" spc="-10" dirty="0">
                <a:solidFill>
                  <a:srgbClr val="191B0E"/>
                </a:solidFill>
                <a:latin typeface="Franklin Gothic Book"/>
                <a:cs typeface="Franklin Gothic Book"/>
              </a:rPr>
              <a:t>How </a:t>
            </a:r>
            <a:r>
              <a:rPr sz="2000" dirty="0">
                <a:solidFill>
                  <a:srgbClr val="191B0E"/>
                </a:solidFill>
                <a:latin typeface="Franklin Gothic Book"/>
                <a:cs typeface="Franklin Gothic Book"/>
              </a:rPr>
              <a:t>do </a:t>
            </a:r>
            <a:r>
              <a:rPr sz="2000" spc="-10" dirty="0">
                <a:solidFill>
                  <a:srgbClr val="191B0E"/>
                </a:solidFill>
                <a:latin typeface="Franklin Gothic Book"/>
                <a:cs typeface="Franklin Gothic Book"/>
              </a:rPr>
              <a:t>you know </a:t>
            </a:r>
            <a:r>
              <a:rPr sz="2000" spc="-5" dirty="0">
                <a:solidFill>
                  <a:srgbClr val="191B0E"/>
                </a:solidFill>
                <a:latin typeface="Franklin Gothic Book"/>
                <a:cs typeface="Franklin Gothic Book"/>
              </a:rPr>
              <a:t>when obtaining</a:t>
            </a:r>
            <a:r>
              <a:rPr lang="en-US" sz="2000" spc="-5" dirty="0">
                <a:solidFill>
                  <a:srgbClr val="191B0E"/>
                </a:solidFill>
                <a:latin typeface="Franklin Gothic Book"/>
                <a:cs typeface="Franklin Gothic Book"/>
              </a:rPr>
              <a:t> </a:t>
            </a:r>
            <a:r>
              <a:rPr sz="2000" spc="-5" dirty="0">
                <a:solidFill>
                  <a:srgbClr val="191B0E"/>
                </a:solidFill>
                <a:latin typeface="Franklin Gothic Book"/>
                <a:cs typeface="Franklin Gothic Book"/>
              </a:rPr>
              <a:t>consensus is the best </a:t>
            </a:r>
            <a:r>
              <a:rPr sz="2000" spc="-10" dirty="0">
                <a:solidFill>
                  <a:srgbClr val="191B0E"/>
                </a:solidFill>
                <a:latin typeface="Franklin Gothic Book"/>
                <a:cs typeface="Franklin Gothic Book"/>
              </a:rPr>
              <a:t>strategy </a:t>
            </a:r>
            <a:r>
              <a:rPr sz="2000" spc="-15" dirty="0">
                <a:solidFill>
                  <a:srgbClr val="191B0E"/>
                </a:solidFill>
                <a:latin typeface="Franklin Gothic Book"/>
                <a:cs typeface="Franklin Gothic Book"/>
              </a:rPr>
              <a:t>for </a:t>
            </a:r>
            <a:r>
              <a:rPr sz="2000" dirty="0">
                <a:solidFill>
                  <a:srgbClr val="191B0E"/>
                </a:solidFill>
                <a:latin typeface="Franklin Gothic Book"/>
                <a:cs typeface="Franklin Gothic Book"/>
              </a:rPr>
              <a:t>a </a:t>
            </a:r>
            <a:r>
              <a:rPr sz="2000" spc="-5" dirty="0">
                <a:solidFill>
                  <a:srgbClr val="191B0E"/>
                </a:solidFill>
                <a:latin typeface="Franklin Gothic Book"/>
                <a:cs typeface="Franklin Gothic Book"/>
              </a:rPr>
              <a:t>decision?</a:t>
            </a:r>
            <a:r>
              <a:rPr sz="2000" dirty="0">
                <a:solidFill>
                  <a:srgbClr val="191B0E"/>
                </a:solidFill>
                <a:latin typeface="Franklin Gothic Book"/>
                <a:cs typeface="Franklin Gothic Book"/>
              </a:rPr>
              <a:t> </a:t>
            </a:r>
            <a:r>
              <a:rPr sz="2000" spc="-10" dirty="0">
                <a:solidFill>
                  <a:srgbClr val="191B0E"/>
                </a:solidFill>
                <a:latin typeface="Franklin Gothic Book"/>
                <a:cs typeface="Franklin Gothic Book"/>
              </a:rPr>
              <a:t>Why?</a:t>
            </a:r>
            <a:endParaRPr sz="2000" dirty="0">
              <a:latin typeface="Franklin Gothic Book"/>
              <a:cs typeface="Franklin Gothic Book"/>
            </a:endParaRPr>
          </a:p>
          <a:p>
            <a:pPr marL="396875" marR="52705" indent="-384175">
              <a:lnSpc>
                <a:spcPts val="1800"/>
              </a:lnSpc>
              <a:spcBef>
                <a:spcPts val="1295"/>
              </a:spcBef>
              <a:buChar char="■"/>
              <a:tabLst>
                <a:tab pos="396240" algn="l"/>
                <a:tab pos="396875" algn="l"/>
              </a:tabLst>
            </a:pPr>
            <a:r>
              <a:rPr sz="2000" dirty="0">
                <a:solidFill>
                  <a:srgbClr val="191B0E"/>
                </a:solidFill>
                <a:latin typeface="Franklin Gothic Book"/>
                <a:cs typeface="Franklin Gothic Book"/>
              </a:rPr>
              <a:t>Are </a:t>
            </a:r>
            <a:r>
              <a:rPr sz="2000" spc="-5" dirty="0">
                <a:solidFill>
                  <a:srgbClr val="191B0E"/>
                </a:solidFill>
                <a:latin typeface="Franklin Gothic Book"/>
                <a:cs typeface="Franklin Gothic Book"/>
              </a:rPr>
              <a:t>there times when consensus is</a:t>
            </a:r>
            <a:r>
              <a:rPr lang="en-US" sz="2000" spc="-5" dirty="0">
                <a:solidFill>
                  <a:srgbClr val="191B0E"/>
                </a:solidFill>
                <a:latin typeface="Franklin Gothic Book"/>
                <a:cs typeface="Franklin Gothic Book"/>
              </a:rPr>
              <a:t> </a:t>
            </a:r>
            <a:r>
              <a:rPr sz="2000" spc="-5" dirty="0">
                <a:solidFill>
                  <a:srgbClr val="191B0E"/>
                </a:solidFill>
                <a:latin typeface="Franklin Gothic Book"/>
                <a:cs typeface="Franklin Gothic Book"/>
              </a:rPr>
              <a:t>not the best </a:t>
            </a:r>
            <a:r>
              <a:rPr sz="2000" spc="-10" dirty="0">
                <a:solidFill>
                  <a:srgbClr val="191B0E"/>
                </a:solidFill>
                <a:latin typeface="Franklin Gothic Book"/>
                <a:cs typeface="Franklin Gothic Book"/>
              </a:rPr>
              <a:t>strategy </a:t>
            </a:r>
            <a:r>
              <a:rPr sz="2000" spc="-15" dirty="0">
                <a:solidFill>
                  <a:srgbClr val="191B0E"/>
                </a:solidFill>
                <a:latin typeface="Franklin Gothic Book"/>
                <a:cs typeface="Franklin Gothic Book"/>
              </a:rPr>
              <a:t>for </a:t>
            </a:r>
            <a:r>
              <a:rPr sz="2000" spc="-5" dirty="0">
                <a:solidFill>
                  <a:srgbClr val="191B0E"/>
                </a:solidFill>
                <a:latin typeface="Franklin Gothic Book"/>
                <a:cs typeface="Franklin Gothic Book"/>
              </a:rPr>
              <a:t>making </a:t>
            </a:r>
            <a:r>
              <a:rPr sz="2000" dirty="0">
                <a:solidFill>
                  <a:srgbClr val="191B0E"/>
                </a:solidFill>
                <a:latin typeface="Franklin Gothic Book"/>
                <a:cs typeface="Franklin Gothic Book"/>
              </a:rPr>
              <a:t>a </a:t>
            </a:r>
            <a:r>
              <a:rPr sz="2000" spc="-5" dirty="0">
                <a:solidFill>
                  <a:srgbClr val="191B0E"/>
                </a:solidFill>
                <a:latin typeface="Franklin Gothic Book"/>
                <a:cs typeface="Franklin Gothic Book"/>
              </a:rPr>
              <a:t>decision?</a:t>
            </a:r>
            <a:r>
              <a:rPr sz="2000" dirty="0">
                <a:solidFill>
                  <a:srgbClr val="191B0E"/>
                </a:solidFill>
                <a:latin typeface="Franklin Gothic Book"/>
                <a:cs typeface="Franklin Gothic Book"/>
              </a:rPr>
              <a:t> </a:t>
            </a:r>
            <a:r>
              <a:rPr sz="2000" spc="-10" dirty="0">
                <a:solidFill>
                  <a:srgbClr val="191B0E"/>
                </a:solidFill>
                <a:latin typeface="Franklin Gothic Book"/>
                <a:cs typeface="Franklin Gothic Book"/>
              </a:rPr>
              <a:t>Why?</a:t>
            </a:r>
            <a:endParaRPr sz="2000" dirty="0">
              <a:latin typeface="Franklin Gothic Book"/>
              <a:cs typeface="Franklin Gothic Book"/>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t>19</a:t>
            </a:fld>
            <a:endParaRPr dirty="0"/>
          </a:p>
        </p:txBody>
      </p:sp>
      <p:sp>
        <p:nvSpPr>
          <p:cNvPr id="5" name="object 5"/>
          <p:cNvSpPr txBox="1"/>
          <p:nvPr/>
        </p:nvSpPr>
        <p:spPr>
          <a:xfrm>
            <a:off x="4711278" y="4343400"/>
            <a:ext cx="3065780" cy="546302"/>
          </a:xfrm>
          <a:prstGeom prst="rect">
            <a:avLst/>
          </a:prstGeom>
        </p:spPr>
        <p:txBody>
          <a:bodyPr vert="horz" wrap="square" lIns="0" tIns="33019" rIns="0" bIns="0" rtlCol="0">
            <a:spAutoFit/>
          </a:bodyPr>
          <a:lstStyle/>
          <a:p>
            <a:pPr marL="396875" marR="5080" indent="-384175">
              <a:lnSpc>
                <a:spcPts val="2000"/>
              </a:lnSpc>
              <a:spcBef>
                <a:spcPts val="259"/>
              </a:spcBef>
              <a:buChar char="■"/>
              <a:tabLst>
                <a:tab pos="396240" algn="l"/>
                <a:tab pos="396875" algn="l"/>
              </a:tabLst>
            </a:pPr>
            <a:r>
              <a:rPr sz="2000" spc="-5" dirty="0">
                <a:solidFill>
                  <a:srgbClr val="191B0E"/>
                </a:solidFill>
                <a:latin typeface="Franklin Gothic Book"/>
                <a:cs typeface="Franklin Gothic Book"/>
              </a:rPr>
              <a:t>Share </a:t>
            </a:r>
            <a:r>
              <a:rPr sz="2000" spc="-10" dirty="0">
                <a:solidFill>
                  <a:srgbClr val="191B0E"/>
                </a:solidFill>
                <a:latin typeface="Franklin Gothic Book"/>
                <a:cs typeface="Franklin Gothic Book"/>
              </a:rPr>
              <a:t>your </a:t>
            </a:r>
            <a:r>
              <a:rPr sz="2000" spc="-5" dirty="0">
                <a:solidFill>
                  <a:srgbClr val="191B0E"/>
                </a:solidFill>
                <a:latin typeface="Franklin Gothic Book"/>
                <a:cs typeface="Franklin Gothic Book"/>
              </a:rPr>
              <a:t>thoughts with those </a:t>
            </a:r>
            <a:r>
              <a:rPr sz="2000" spc="-10" dirty="0">
                <a:solidFill>
                  <a:srgbClr val="191B0E"/>
                </a:solidFill>
                <a:latin typeface="Franklin Gothic Book"/>
                <a:cs typeface="Franklin Gothic Book"/>
              </a:rPr>
              <a:t>around</a:t>
            </a:r>
            <a:r>
              <a:rPr sz="2000" spc="-5" dirty="0">
                <a:solidFill>
                  <a:srgbClr val="191B0E"/>
                </a:solidFill>
                <a:latin typeface="Franklin Gothic Book"/>
                <a:cs typeface="Franklin Gothic Book"/>
              </a:rPr>
              <a:t> </a:t>
            </a:r>
            <a:r>
              <a:rPr sz="2000" spc="-10" dirty="0">
                <a:solidFill>
                  <a:srgbClr val="191B0E"/>
                </a:solidFill>
                <a:latin typeface="Franklin Gothic Book"/>
                <a:cs typeface="Franklin Gothic Book"/>
              </a:rPr>
              <a:t>you.</a:t>
            </a:r>
            <a:endParaRPr sz="2000" dirty="0">
              <a:latin typeface="Franklin Gothic Book"/>
              <a:cs typeface="Franklin Gothic 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96631" y="2990088"/>
            <a:ext cx="1918335" cy="741680"/>
          </a:xfrm>
          <a:prstGeom prst="rect">
            <a:avLst/>
          </a:prstGeom>
        </p:spPr>
        <p:txBody>
          <a:bodyPr vert="horz" wrap="square" lIns="0" tIns="12700" rIns="0" bIns="0" rtlCol="0">
            <a:spAutoFit/>
          </a:bodyPr>
          <a:lstStyle/>
          <a:p>
            <a:pPr marL="12700">
              <a:lnSpc>
                <a:spcPct val="100000"/>
              </a:lnSpc>
              <a:spcBef>
                <a:spcPts val="100"/>
              </a:spcBef>
            </a:pPr>
            <a:r>
              <a:rPr sz="4700" spc="5" dirty="0">
                <a:solidFill>
                  <a:schemeClr val="tx2">
                    <a:lumMod val="60000"/>
                    <a:lumOff val="40000"/>
                  </a:schemeClr>
                </a:solidFill>
                <a:latin typeface="Franklin Gothic Book"/>
                <a:cs typeface="Franklin Gothic Book"/>
              </a:rPr>
              <a:t>Agenda</a:t>
            </a:r>
            <a:endParaRPr sz="4700" dirty="0">
              <a:solidFill>
                <a:schemeClr val="tx2">
                  <a:lumMod val="60000"/>
                  <a:lumOff val="40000"/>
                </a:schemeClr>
              </a:solidFill>
              <a:latin typeface="Franklin Gothic Book"/>
              <a:cs typeface="Franklin Gothic Book"/>
            </a:endParaRPr>
          </a:p>
        </p:txBody>
      </p:sp>
      <p:sp>
        <p:nvSpPr>
          <p:cNvPr id="3" name="object 3"/>
          <p:cNvSpPr/>
          <p:nvPr/>
        </p:nvSpPr>
        <p:spPr>
          <a:xfrm>
            <a:off x="3977640" y="375"/>
            <a:ext cx="171450" cy="6858000"/>
          </a:xfrm>
          <a:custGeom>
            <a:avLst/>
            <a:gdLst/>
            <a:ahLst/>
            <a:cxnLst/>
            <a:rect l="l" t="t" r="r" b="b"/>
            <a:pathLst>
              <a:path w="171450" h="6858000">
                <a:moveTo>
                  <a:pt x="0" y="0"/>
                </a:moveTo>
                <a:lnTo>
                  <a:pt x="171450" y="0"/>
                </a:lnTo>
                <a:lnTo>
                  <a:pt x="171450" y="6857999"/>
                </a:lnTo>
                <a:lnTo>
                  <a:pt x="0" y="6857999"/>
                </a:lnTo>
                <a:lnTo>
                  <a:pt x="0" y="0"/>
                </a:lnTo>
                <a:close/>
              </a:path>
            </a:pathLst>
          </a:custGeom>
          <a:solidFill>
            <a:srgbClr val="696A64"/>
          </a:solidFill>
        </p:spPr>
        <p:txBody>
          <a:bodyPr wrap="square" lIns="0" tIns="0" rIns="0" bIns="0" rtlCol="0"/>
          <a:lstStyle/>
          <a:p>
            <a:endParaRPr/>
          </a:p>
        </p:txBody>
      </p:sp>
      <p:sp>
        <p:nvSpPr>
          <p:cNvPr id="4" name="object 4"/>
          <p:cNvSpPr txBox="1"/>
          <p:nvPr/>
        </p:nvSpPr>
        <p:spPr>
          <a:xfrm>
            <a:off x="4711278" y="2149347"/>
            <a:ext cx="3823121" cy="2957219"/>
          </a:xfrm>
          <a:prstGeom prst="rect">
            <a:avLst/>
          </a:prstGeom>
        </p:spPr>
        <p:txBody>
          <a:bodyPr vert="horz" wrap="square" lIns="0" tIns="33019" rIns="0" bIns="0" rtlCol="0">
            <a:spAutoFit/>
          </a:bodyPr>
          <a:lstStyle/>
          <a:p>
            <a:pPr marL="396875" marR="229870" indent="-384175">
              <a:spcBef>
                <a:spcPts val="1200"/>
              </a:spcBef>
              <a:buChar char="■"/>
              <a:tabLst>
                <a:tab pos="396240" algn="l"/>
                <a:tab pos="396875" algn="l"/>
              </a:tabLst>
            </a:pPr>
            <a:r>
              <a:rPr sz="2000" spc="-5" dirty="0">
                <a:solidFill>
                  <a:srgbClr val="191B0E"/>
                </a:solidFill>
                <a:latin typeface="Franklin Gothic Book"/>
                <a:cs typeface="Franklin Gothic Book"/>
              </a:rPr>
              <a:t>Mission and Core </a:t>
            </a:r>
            <a:r>
              <a:rPr sz="2000" spc="-15" dirty="0">
                <a:solidFill>
                  <a:srgbClr val="191B0E"/>
                </a:solidFill>
                <a:latin typeface="Franklin Gothic Book"/>
                <a:cs typeface="Franklin Gothic Book"/>
              </a:rPr>
              <a:t>Values </a:t>
            </a:r>
            <a:r>
              <a:rPr sz="2000" dirty="0">
                <a:solidFill>
                  <a:srgbClr val="191B0E"/>
                </a:solidFill>
                <a:latin typeface="Franklin Gothic Book"/>
                <a:cs typeface="Franklin Gothic Book"/>
              </a:rPr>
              <a:t>of </a:t>
            </a:r>
            <a:r>
              <a:rPr sz="2000" spc="-5" dirty="0">
                <a:solidFill>
                  <a:srgbClr val="191B0E"/>
                </a:solidFill>
                <a:latin typeface="Franklin Gothic Book"/>
                <a:cs typeface="Franklin Gothic Book"/>
              </a:rPr>
              <a:t>the</a:t>
            </a:r>
            <a:r>
              <a:rPr lang="en-US" sz="2000" spc="-5" dirty="0">
                <a:solidFill>
                  <a:srgbClr val="191B0E"/>
                </a:solidFill>
                <a:latin typeface="Franklin Gothic Book"/>
                <a:cs typeface="Franklin Gothic Book"/>
              </a:rPr>
              <a:t> </a:t>
            </a:r>
            <a:r>
              <a:rPr sz="2000" spc="-5" dirty="0">
                <a:solidFill>
                  <a:srgbClr val="191B0E"/>
                </a:solidFill>
                <a:latin typeface="Franklin Gothic Book"/>
                <a:cs typeface="Franklin Gothic Book"/>
              </a:rPr>
              <a:t>Society</a:t>
            </a:r>
            <a:endParaRPr sz="2000" dirty="0">
              <a:latin typeface="Franklin Gothic Book"/>
              <a:cs typeface="Franklin Gothic Book"/>
            </a:endParaRPr>
          </a:p>
          <a:p>
            <a:pPr marL="396875" marR="5080" indent="-384175">
              <a:spcBef>
                <a:spcPts val="1200"/>
              </a:spcBef>
              <a:buChar char="■"/>
              <a:tabLst>
                <a:tab pos="396240" algn="l"/>
                <a:tab pos="396875" algn="l"/>
              </a:tabLst>
            </a:pPr>
            <a:r>
              <a:rPr sz="2000" spc="-5" dirty="0">
                <a:solidFill>
                  <a:srgbClr val="191B0E"/>
                </a:solidFill>
                <a:latin typeface="Franklin Gothic Book"/>
                <a:cs typeface="Franklin Gothic Book"/>
              </a:rPr>
              <a:t>Presidents </a:t>
            </a:r>
            <a:r>
              <a:rPr sz="2000" dirty="0">
                <a:solidFill>
                  <a:srgbClr val="191B0E"/>
                </a:solidFill>
                <a:latin typeface="Franklin Gothic Book"/>
                <a:cs typeface="Franklin Gothic Book"/>
              </a:rPr>
              <a:t>&amp; </a:t>
            </a:r>
            <a:r>
              <a:rPr sz="2000" spc="-5" dirty="0">
                <a:solidFill>
                  <a:srgbClr val="191B0E"/>
                </a:solidFill>
                <a:latin typeface="Franklin Gothic Book"/>
                <a:cs typeface="Franklin Gothic Book"/>
              </a:rPr>
              <a:t>Spiritual Advisors </a:t>
            </a:r>
            <a:r>
              <a:rPr sz="2000" dirty="0">
                <a:solidFill>
                  <a:srgbClr val="191B0E"/>
                </a:solidFill>
                <a:latin typeface="Franklin Gothic Book"/>
                <a:cs typeface="Franklin Gothic Book"/>
              </a:rPr>
              <a:t>as</a:t>
            </a:r>
            <a:r>
              <a:rPr lang="en-US" sz="2000" dirty="0">
                <a:solidFill>
                  <a:srgbClr val="191B0E"/>
                </a:solidFill>
                <a:latin typeface="Franklin Gothic Book"/>
                <a:cs typeface="Franklin Gothic Book"/>
              </a:rPr>
              <a:t> </a:t>
            </a:r>
            <a:r>
              <a:rPr sz="2000" spc="5" dirty="0">
                <a:solidFill>
                  <a:srgbClr val="191B0E"/>
                </a:solidFill>
                <a:latin typeface="Franklin Gothic Book"/>
                <a:cs typeface="Franklin Gothic Book"/>
              </a:rPr>
              <a:t>partners </a:t>
            </a:r>
            <a:r>
              <a:rPr sz="2000" spc="-5" dirty="0">
                <a:solidFill>
                  <a:srgbClr val="191B0E"/>
                </a:solidFill>
                <a:latin typeface="Franklin Gothic Book"/>
                <a:cs typeface="Franklin Gothic Book"/>
              </a:rPr>
              <a:t>in </a:t>
            </a:r>
            <a:r>
              <a:rPr sz="2000" dirty="0">
                <a:solidFill>
                  <a:srgbClr val="191B0E"/>
                </a:solidFill>
                <a:latin typeface="Franklin Gothic Book"/>
                <a:cs typeface="Franklin Gothic Book"/>
              </a:rPr>
              <a:t>Servant</a:t>
            </a:r>
            <a:r>
              <a:rPr sz="2000" spc="-35" dirty="0">
                <a:solidFill>
                  <a:srgbClr val="191B0E"/>
                </a:solidFill>
                <a:latin typeface="Franklin Gothic Book"/>
                <a:cs typeface="Franklin Gothic Book"/>
              </a:rPr>
              <a:t> </a:t>
            </a:r>
            <a:r>
              <a:rPr sz="2000" spc="-5" dirty="0">
                <a:solidFill>
                  <a:srgbClr val="191B0E"/>
                </a:solidFill>
                <a:latin typeface="Franklin Gothic Book"/>
                <a:cs typeface="Franklin Gothic Book"/>
              </a:rPr>
              <a:t>Leadership</a:t>
            </a:r>
            <a:endParaRPr sz="2000" dirty="0">
              <a:latin typeface="Franklin Gothic Book"/>
              <a:cs typeface="Franklin Gothic Book"/>
            </a:endParaRPr>
          </a:p>
          <a:p>
            <a:pPr marL="396875" indent="-384175">
              <a:spcBef>
                <a:spcPts val="1200"/>
              </a:spcBef>
              <a:buChar char="■"/>
              <a:tabLst>
                <a:tab pos="396240" algn="l"/>
                <a:tab pos="396875" algn="l"/>
              </a:tabLst>
            </a:pPr>
            <a:r>
              <a:rPr sz="2000" spc="-5" dirty="0">
                <a:solidFill>
                  <a:srgbClr val="191B0E"/>
                </a:solidFill>
                <a:latin typeface="Franklin Gothic Book"/>
                <a:cs typeface="Franklin Gothic Book"/>
              </a:rPr>
              <a:t>The </a:t>
            </a:r>
            <a:r>
              <a:rPr sz="2000" spc="-10" dirty="0">
                <a:solidFill>
                  <a:srgbClr val="191B0E"/>
                </a:solidFill>
                <a:latin typeface="Franklin Gothic Book"/>
                <a:cs typeface="Franklin Gothic Book"/>
              </a:rPr>
              <a:t>Conference </a:t>
            </a:r>
            <a:r>
              <a:rPr sz="2000" dirty="0">
                <a:solidFill>
                  <a:srgbClr val="191B0E"/>
                </a:solidFill>
                <a:latin typeface="Franklin Gothic Book"/>
                <a:cs typeface="Franklin Gothic Book"/>
              </a:rPr>
              <a:t>&amp; </a:t>
            </a:r>
            <a:r>
              <a:rPr sz="2000" spc="-5" dirty="0">
                <a:solidFill>
                  <a:srgbClr val="191B0E"/>
                </a:solidFill>
                <a:latin typeface="Franklin Gothic Book"/>
                <a:cs typeface="Franklin Gothic Book"/>
              </a:rPr>
              <a:t>Vincentians</a:t>
            </a:r>
            <a:endParaRPr sz="2000" dirty="0">
              <a:latin typeface="Franklin Gothic Book"/>
              <a:cs typeface="Franklin Gothic Book"/>
            </a:endParaRPr>
          </a:p>
          <a:p>
            <a:pPr marL="396875" marR="481965" indent="-384175">
              <a:spcBef>
                <a:spcPts val="1200"/>
              </a:spcBef>
              <a:buChar char="■"/>
              <a:tabLst>
                <a:tab pos="396240" algn="l"/>
                <a:tab pos="396875" algn="l"/>
              </a:tabLst>
            </a:pPr>
            <a:r>
              <a:rPr sz="2000" dirty="0">
                <a:solidFill>
                  <a:srgbClr val="191B0E"/>
                </a:solidFill>
                <a:latin typeface="Franklin Gothic Book"/>
                <a:cs typeface="Franklin Gothic Book"/>
              </a:rPr>
              <a:t>Partnership &amp; </a:t>
            </a:r>
            <a:r>
              <a:rPr sz="2000" spc="-5" dirty="0">
                <a:solidFill>
                  <a:srgbClr val="191B0E"/>
                </a:solidFill>
                <a:latin typeface="Franklin Gothic Book"/>
                <a:cs typeface="Franklin Gothic Book"/>
              </a:rPr>
              <a:t>Leadership in</a:t>
            </a:r>
            <a:r>
              <a:rPr lang="en-US" sz="2000" spc="-5" dirty="0">
                <a:solidFill>
                  <a:srgbClr val="191B0E"/>
                </a:solidFill>
                <a:latin typeface="Franklin Gothic Book"/>
                <a:cs typeface="Franklin Gothic Book"/>
              </a:rPr>
              <a:t> </a:t>
            </a:r>
            <a:r>
              <a:rPr sz="2000" spc="-5" dirty="0">
                <a:solidFill>
                  <a:srgbClr val="191B0E"/>
                </a:solidFill>
                <a:latin typeface="Franklin Gothic Book"/>
                <a:cs typeface="Franklin Gothic Book"/>
              </a:rPr>
              <a:t>Decision</a:t>
            </a:r>
            <a:r>
              <a:rPr sz="2000" spc="-10" dirty="0">
                <a:solidFill>
                  <a:srgbClr val="191B0E"/>
                </a:solidFill>
                <a:latin typeface="Franklin Gothic Book"/>
                <a:cs typeface="Franklin Gothic Book"/>
              </a:rPr>
              <a:t> </a:t>
            </a:r>
            <a:r>
              <a:rPr sz="2000" spc="-5" dirty="0">
                <a:solidFill>
                  <a:srgbClr val="191B0E"/>
                </a:solidFill>
                <a:latin typeface="Franklin Gothic Book"/>
                <a:cs typeface="Franklin Gothic Book"/>
              </a:rPr>
              <a:t>Making</a:t>
            </a:r>
            <a:endParaRPr sz="2000" dirty="0">
              <a:latin typeface="Franklin Gothic Book"/>
              <a:cs typeface="Franklin Gothic Book"/>
            </a:endParaRPr>
          </a:p>
        </p:txBody>
      </p:sp>
      <p:sp>
        <p:nvSpPr>
          <p:cNvPr id="5" name="object 5"/>
          <p:cNvSpPr/>
          <p:nvPr/>
        </p:nvSpPr>
        <p:spPr>
          <a:xfrm>
            <a:off x="138614" y="152400"/>
            <a:ext cx="866895" cy="8382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9089" y="142875"/>
            <a:ext cx="885945" cy="8572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194812" y="148011"/>
            <a:ext cx="838200" cy="826678"/>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8029429" y="6454301"/>
            <a:ext cx="217804" cy="367030"/>
          </a:xfrm>
          <a:prstGeom prst="rect">
            <a:avLst/>
          </a:prstGeom>
        </p:spPr>
        <p:txBody>
          <a:bodyPr vert="horz" wrap="square" lIns="0" tIns="0" rIns="0" bIns="0" rtlCol="0">
            <a:spAutoFit/>
          </a:bodyPr>
          <a:lstStyle/>
          <a:p>
            <a:pPr marL="38100">
              <a:lnSpc>
                <a:spcPts val="2635"/>
              </a:lnSpc>
            </a:pPr>
            <a:fld id="{81D60167-4931-47E6-BA6A-407CBD079E47}" type="slidenum">
              <a:rPr sz="2200" dirty="0">
                <a:solidFill>
                  <a:srgbClr val="002060"/>
                </a:solidFill>
                <a:latin typeface="Calibri"/>
                <a:cs typeface="Calibri"/>
              </a:rPr>
              <a:t>2</a:t>
            </a:fld>
            <a:endParaRPr sz="2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FFFFFF"/>
            </a:solidFill>
          </a:ln>
        </p:spPr>
        <p:txBody>
          <a:bodyPr wrap="square" lIns="0" tIns="0" rIns="0" bIns="0" rtlCol="0"/>
          <a:lstStyle/>
          <a:p>
            <a:endParaRPr/>
          </a:p>
        </p:txBody>
      </p:sp>
      <p:sp>
        <p:nvSpPr>
          <p:cNvPr id="3" name="object 3"/>
          <p:cNvSpPr/>
          <p:nvPr/>
        </p:nvSpPr>
        <p:spPr>
          <a:xfrm>
            <a:off x="0" y="26987"/>
            <a:ext cx="9144000" cy="100330"/>
          </a:xfrm>
          <a:custGeom>
            <a:avLst/>
            <a:gdLst/>
            <a:ahLst/>
            <a:cxnLst/>
            <a:rect l="l" t="t" r="r" b="b"/>
            <a:pathLst>
              <a:path w="9144000" h="100330">
                <a:moveTo>
                  <a:pt x="9144000" y="0"/>
                </a:moveTo>
                <a:lnTo>
                  <a:pt x="0" y="0"/>
                </a:lnTo>
                <a:lnTo>
                  <a:pt x="100000" y="100001"/>
                </a:lnTo>
                <a:lnTo>
                  <a:pt x="9044000" y="100001"/>
                </a:lnTo>
                <a:lnTo>
                  <a:pt x="9144000" y="0"/>
                </a:lnTo>
                <a:close/>
              </a:path>
            </a:pathLst>
          </a:custGeom>
          <a:solidFill>
            <a:srgbClr val="DAD5CB"/>
          </a:solidFill>
        </p:spPr>
        <p:txBody>
          <a:bodyPr wrap="square" lIns="0" tIns="0" rIns="0" bIns="0" rtlCol="0"/>
          <a:lstStyle/>
          <a:p>
            <a:endParaRPr/>
          </a:p>
        </p:txBody>
      </p:sp>
      <p:sp>
        <p:nvSpPr>
          <p:cNvPr id="4" name="object 4"/>
          <p:cNvSpPr/>
          <p:nvPr/>
        </p:nvSpPr>
        <p:spPr>
          <a:xfrm>
            <a:off x="0" y="1031887"/>
            <a:ext cx="9144000" cy="100330"/>
          </a:xfrm>
          <a:custGeom>
            <a:avLst/>
            <a:gdLst/>
            <a:ahLst/>
            <a:cxnLst/>
            <a:rect l="l" t="t" r="r" b="b"/>
            <a:pathLst>
              <a:path w="9144000" h="100330">
                <a:moveTo>
                  <a:pt x="9044000" y="0"/>
                </a:moveTo>
                <a:lnTo>
                  <a:pt x="100000" y="0"/>
                </a:lnTo>
                <a:lnTo>
                  <a:pt x="0" y="99999"/>
                </a:lnTo>
                <a:lnTo>
                  <a:pt x="9144000" y="99999"/>
                </a:lnTo>
                <a:lnTo>
                  <a:pt x="9044000" y="0"/>
                </a:lnTo>
                <a:close/>
              </a:path>
            </a:pathLst>
          </a:custGeom>
          <a:solidFill>
            <a:srgbClr val="A8A399"/>
          </a:solidFill>
        </p:spPr>
        <p:txBody>
          <a:bodyPr wrap="square" lIns="0" tIns="0" rIns="0" bIns="0" rtlCol="0"/>
          <a:lstStyle/>
          <a:p>
            <a:endParaRPr/>
          </a:p>
        </p:txBody>
      </p:sp>
      <p:sp>
        <p:nvSpPr>
          <p:cNvPr id="5" name="object 5"/>
          <p:cNvSpPr/>
          <p:nvPr/>
        </p:nvSpPr>
        <p:spPr>
          <a:xfrm>
            <a:off x="0" y="26987"/>
            <a:ext cx="100330" cy="1104900"/>
          </a:xfrm>
          <a:custGeom>
            <a:avLst/>
            <a:gdLst/>
            <a:ahLst/>
            <a:cxnLst/>
            <a:rect l="l" t="t" r="r" b="b"/>
            <a:pathLst>
              <a:path w="100330" h="1104900">
                <a:moveTo>
                  <a:pt x="0" y="0"/>
                </a:moveTo>
                <a:lnTo>
                  <a:pt x="0" y="1104900"/>
                </a:lnTo>
                <a:lnTo>
                  <a:pt x="100000" y="1004900"/>
                </a:lnTo>
                <a:lnTo>
                  <a:pt x="100000" y="100001"/>
                </a:lnTo>
                <a:lnTo>
                  <a:pt x="0" y="0"/>
                </a:lnTo>
                <a:close/>
              </a:path>
            </a:pathLst>
          </a:custGeom>
          <a:solidFill>
            <a:srgbClr val="E3E0D8"/>
          </a:solidFill>
        </p:spPr>
        <p:txBody>
          <a:bodyPr wrap="square" lIns="0" tIns="0" rIns="0" bIns="0" rtlCol="0"/>
          <a:lstStyle/>
          <a:p>
            <a:endParaRPr/>
          </a:p>
        </p:txBody>
      </p:sp>
      <p:sp>
        <p:nvSpPr>
          <p:cNvPr id="6" name="object 6"/>
          <p:cNvSpPr/>
          <p:nvPr/>
        </p:nvSpPr>
        <p:spPr>
          <a:xfrm>
            <a:off x="9043999" y="26987"/>
            <a:ext cx="100330" cy="1104900"/>
          </a:xfrm>
          <a:custGeom>
            <a:avLst/>
            <a:gdLst/>
            <a:ahLst/>
            <a:cxnLst/>
            <a:rect l="l" t="t" r="r" b="b"/>
            <a:pathLst>
              <a:path w="100329" h="1104900">
                <a:moveTo>
                  <a:pt x="99999" y="0"/>
                </a:moveTo>
                <a:lnTo>
                  <a:pt x="0" y="100001"/>
                </a:lnTo>
                <a:lnTo>
                  <a:pt x="0" y="1004900"/>
                </a:lnTo>
                <a:lnTo>
                  <a:pt x="99999" y="1104900"/>
                </a:lnTo>
                <a:lnTo>
                  <a:pt x="99999" y="0"/>
                </a:lnTo>
                <a:close/>
              </a:path>
            </a:pathLst>
          </a:custGeom>
          <a:solidFill>
            <a:srgbClr val="7D7A72"/>
          </a:solidFill>
        </p:spPr>
        <p:txBody>
          <a:bodyPr wrap="square" lIns="0" tIns="0" rIns="0" bIns="0" rtlCol="0"/>
          <a:lstStyle/>
          <a:p>
            <a:endParaRPr/>
          </a:p>
        </p:txBody>
      </p:sp>
      <p:sp>
        <p:nvSpPr>
          <p:cNvPr id="7" name="object 7"/>
          <p:cNvSpPr/>
          <p:nvPr/>
        </p:nvSpPr>
        <p:spPr>
          <a:xfrm>
            <a:off x="0" y="26987"/>
            <a:ext cx="9144000" cy="1104900"/>
          </a:xfrm>
          <a:custGeom>
            <a:avLst/>
            <a:gdLst/>
            <a:ahLst/>
            <a:cxnLst/>
            <a:rect l="l" t="t" r="r" b="b"/>
            <a:pathLst>
              <a:path w="9144000" h="1104900">
                <a:moveTo>
                  <a:pt x="0" y="0"/>
                </a:moveTo>
                <a:lnTo>
                  <a:pt x="9144000" y="0"/>
                </a:lnTo>
                <a:lnTo>
                  <a:pt x="9144000" y="1104900"/>
                </a:lnTo>
                <a:lnTo>
                  <a:pt x="0" y="1104900"/>
                </a:lnTo>
                <a:lnTo>
                  <a:pt x="0" y="0"/>
                </a:lnTo>
                <a:close/>
              </a:path>
            </a:pathLst>
          </a:custGeom>
          <a:ln w="28575">
            <a:solidFill>
              <a:srgbClr val="0033CC"/>
            </a:solidFill>
          </a:ln>
        </p:spPr>
        <p:txBody>
          <a:bodyPr wrap="square" lIns="0" tIns="0" rIns="0" bIns="0" rtlCol="0"/>
          <a:lstStyle/>
          <a:p>
            <a:endParaRPr/>
          </a:p>
        </p:txBody>
      </p:sp>
      <p:sp>
        <p:nvSpPr>
          <p:cNvPr id="8" name="object 8"/>
          <p:cNvSpPr/>
          <p:nvPr/>
        </p:nvSpPr>
        <p:spPr>
          <a:xfrm>
            <a:off x="100000" y="126987"/>
            <a:ext cx="8944610" cy="905510"/>
          </a:xfrm>
          <a:custGeom>
            <a:avLst/>
            <a:gdLst/>
            <a:ahLst/>
            <a:cxnLst/>
            <a:rect l="l" t="t" r="r" b="b"/>
            <a:pathLst>
              <a:path w="8944610" h="905510">
                <a:moveTo>
                  <a:pt x="0" y="0"/>
                </a:moveTo>
                <a:lnTo>
                  <a:pt x="8944000" y="0"/>
                </a:lnTo>
                <a:lnTo>
                  <a:pt x="8944000" y="904900"/>
                </a:lnTo>
                <a:lnTo>
                  <a:pt x="0" y="904900"/>
                </a:lnTo>
                <a:lnTo>
                  <a:pt x="0" y="0"/>
                </a:lnTo>
                <a:close/>
              </a:path>
            </a:pathLst>
          </a:custGeom>
          <a:ln w="28575">
            <a:solidFill>
              <a:srgbClr val="0033CC"/>
            </a:solidFill>
          </a:ln>
        </p:spPr>
        <p:txBody>
          <a:bodyPr wrap="square" lIns="0" tIns="0" rIns="0" bIns="0" rtlCol="0"/>
          <a:lstStyle/>
          <a:p>
            <a:endParaRPr/>
          </a:p>
        </p:txBody>
      </p:sp>
      <p:sp>
        <p:nvSpPr>
          <p:cNvPr id="9" name="object 9"/>
          <p:cNvSpPr/>
          <p:nvPr/>
        </p:nvSpPr>
        <p:spPr>
          <a:xfrm>
            <a:off x="0" y="26987"/>
            <a:ext cx="100330" cy="100330"/>
          </a:xfrm>
          <a:custGeom>
            <a:avLst/>
            <a:gdLst/>
            <a:ahLst/>
            <a:cxnLst/>
            <a:rect l="l" t="t" r="r" b="b"/>
            <a:pathLst>
              <a:path w="100330" h="100330">
                <a:moveTo>
                  <a:pt x="0" y="0"/>
                </a:moveTo>
                <a:lnTo>
                  <a:pt x="100000" y="100000"/>
                </a:lnTo>
              </a:path>
            </a:pathLst>
          </a:custGeom>
          <a:ln w="28575">
            <a:solidFill>
              <a:srgbClr val="0033CC"/>
            </a:solidFill>
          </a:ln>
        </p:spPr>
        <p:txBody>
          <a:bodyPr wrap="square" lIns="0" tIns="0" rIns="0" bIns="0" rtlCol="0"/>
          <a:lstStyle/>
          <a:p>
            <a:endParaRPr/>
          </a:p>
        </p:txBody>
      </p:sp>
      <p:sp>
        <p:nvSpPr>
          <p:cNvPr id="10" name="object 10"/>
          <p:cNvSpPr/>
          <p:nvPr/>
        </p:nvSpPr>
        <p:spPr>
          <a:xfrm>
            <a:off x="0" y="1031887"/>
            <a:ext cx="100330" cy="100330"/>
          </a:xfrm>
          <a:custGeom>
            <a:avLst/>
            <a:gdLst/>
            <a:ahLst/>
            <a:cxnLst/>
            <a:rect l="l" t="t" r="r" b="b"/>
            <a:pathLst>
              <a:path w="100330" h="100330">
                <a:moveTo>
                  <a:pt x="0" y="100000"/>
                </a:moveTo>
                <a:lnTo>
                  <a:pt x="100000" y="0"/>
                </a:lnTo>
              </a:path>
            </a:pathLst>
          </a:custGeom>
          <a:ln w="28575">
            <a:solidFill>
              <a:srgbClr val="0033CC"/>
            </a:solidFill>
          </a:ln>
        </p:spPr>
        <p:txBody>
          <a:bodyPr wrap="square" lIns="0" tIns="0" rIns="0" bIns="0" rtlCol="0"/>
          <a:lstStyle/>
          <a:p>
            <a:endParaRPr/>
          </a:p>
        </p:txBody>
      </p:sp>
      <p:sp>
        <p:nvSpPr>
          <p:cNvPr id="11" name="object 11"/>
          <p:cNvSpPr/>
          <p:nvPr/>
        </p:nvSpPr>
        <p:spPr>
          <a:xfrm>
            <a:off x="9043999" y="26987"/>
            <a:ext cx="100330" cy="100330"/>
          </a:xfrm>
          <a:custGeom>
            <a:avLst/>
            <a:gdLst/>
            <a:ahLst/>
            <a:cxnLst/>
            <a:rect l="l" t="t" r="r" b="b"/>
            <a:pathLst>
              <a:path w="100329" h="100330">
                <a:moveTo>
                  <a:pt x="100000" y="0"/>
                </a:moveTo>
                <a:lnTo>
                  <a:pt x="0" y="100000"/>
                </a:lnTo>
              </a:path>
            </a:pathLst>
          </a:custGeom>
          <a:ln w="28575">
            <a:solidFill>
              <a:srgbClr val="0033CC"/>
            </a:solidFill>
          </a:ln>
        </p:spPr>
        <p:txBody>
          <a:bodyPr wrap="square" lIns="0" tIns="0" rIns="0" bIns="0" rtlCol="0"/>
          <a:lstStyle/>
          <a:p>
            <a:endParaRPr/>
          </a:p>
        </p:txBody>
      </p:sp>
      <p:sp>
        <p:nvSpPr>
          <p:cNvPr id="12" name="object 12"/>
          <p:cNvSpPr/>
          <p:nvPr/>
        </p:nvSpPr>
        <p:spPr>
          <a:xfrm>
            <a:off x="9043999" y="1031887"/>
            <a:ext cx="100330" cy="100330"/>
          </a:xfrm>
          <a:custGeom>
            <a:avLst/>
            <a:gdLst/>
            <a:ahLst/>
            <a:cxnLst/>
            <a:rect l="l" t="t" r="r" b="b"/>
            <a:pathLst>
              <a:path w="100329" h="100330">
                <a:moveTo>
                  <a:pt x="100000" y="100000"/>
                </a:moveTo>
                <a:lnTo>
                  <a:pt x="0" y="0"/>
                </a:lnTo>
              </a:path>
            </a:pathLst>
          </a:custGeom>
          <a:ln w="28575">
            <a:solidFill>
              <a:srgbClr val="0033CC"/>
            </a:solidFill>
          </a:ln>
        </p:spPr>
        <p:txBody>
          <a:bodyPr wrap="square" lIns="0" tIns="0" rIns="0" bIns="0" rtlCol="0"/>
          <a:lstStyle/>
          <a:p>
            <a:endParaRPr/>
          </a:p>
        </p:txBody>
      </p:sp>
      <p:sp>
        <p:nvSpPr>
          <p:cNvPr id="13" name="object 13"/>
          <p:cNvSpPr/>
          <p:nvPr/>
        </p:nvSpPr>
        <p:spPr>
          <a:xfrm>
            <a:off x="152400" y="141287"/>
            <a:ext cx="838200" cy="838200"/>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0" y="0"/>
            <a:ext cx="9144000" cy="6453505"/>
          </a:xfrm>
          <a:custGeom>
            <a:avLst/>
            <a:gdLst/>
            <a:ahLst/>
            <a:cxnLst/>
            <a:rect l="l" t="t" r="r" b="b"/>
            <a:pathLst>
              <a:path w="9144000" h="6453505">
                <a:moveTo>
                  <a:pt x="0" y="6453386"/>
                </a:moveTo>
                <a:lnTo>
                  <a:pt x="9144000" y="6453386"/>
                </a:lnTo>
                <a:lnTo>
                  <a:pt x="9144000" y="0"/>
                </a:lnTo>
                <a:lnTo>
                  <a:pt x="0" y="0"/>
                </a:lnTo>
                <a:lnTo>
                  <a:pt x="0" y="6453386"/>
                </a:lnTo>
                <a:close/>
              </a:path>
            </a:pathLst>
          </a:custGeom>
          <a:noFill/>
        </p:spPr>
        <p:txBody>
          <a:bodyPr wrap="square" lIns="0" tIns="0" rIns="0" bIns="0" rtlCol="0"/>
          <a:lstStyle/>
          <a:p>
            <a:endParaRPr/>
          </a:p>
        </p:txBody>
      </p:sp>
      <p:sp>
        <p:nvSpPr>
          <p:cNvPr id="15" name="object 15"/>
          <p:cNvSpPr/>
          <p:nvPr/>
        </p:nvSpPr>
        <p:spPr>
          <a:xfrm>
            <a:off x="608565" y="2544007"/>
            <a:ext cx="43180" cy="635"/>
          </a:xfrm>
          <a:custGeom>
            <a:avLst/>
            <a:gdLst/>
            <a:ahLst/>
            <a:cxnLst/>
            <a:rect l="l" t="t" r="r" b="b"/>
            <a:pathLst>
              <a:path w="43179" h="635">
                <a:moveTo>
                  <a:pt x="42735" y="0"/>
                </a:moveTo>
                <a:lnTo>
                  <a:pt x="0" y="0"/>
                </a:lnTo>
                <a:lnTo>
                  <a:pt x="42735" y="274"/>
                </a:lnTo>
                <a:lnTo>
                  <a:pt x="42735" y="0"/>
                </a:lnTo>
                <a:close/>
              </a:path>
            </a:pathLst>
          </a:custGeom>
          <a:solidFill>
            <a:srgbClr val="EFEDE3"/>
          </a:solidFill>
        </p:spPr>
        <p:txBody>
          <a:bodyPr wrap="square" lIns="0" tIns="0" rIns="0" bIns="0" rtlCol="0"/>
          <a:lstStyle/>
          <a:p>
            <a:endParaRPr/>
          </a:p>
        </p:txBody>
      </p:sp>
      <p:sp>
        <p:nvSpPr>
          <p:cNvPr id="16" name="object 16"/>
          <p:cNvSpPr/>
          <p:nvPr/>
        </p:nvSpPr>
        <p:spPr>
          <a:xfrm>
            <a:off x="482600" y="871219"/>
            <a:ext cx="168910" cy="1672589"/>
          </a:xfrm>
          <a:custGeom>
            <a:avLst/>
            <a:gdLst/>
            <a:ahLst/>
            <a:cxnLst/>
            <a:rect l="l" t="t" r="r" b="b"/>
            <a:pathLst>
              <a:path w="168909" h="1672589">
                <a:moveTo>
                  <a:pt x="0" y="1672589"/>
                </a:moveTo>
                <a:lnTo>
                  <a:pt x="168411" y="1672589"/>
                </a:lnTo>
                <a:lnTo>
                  <a:pt x="168411" y="0"/>
                </a:lnTo>
                <a:lnTo>
                  <a:pt x="0" y="0"/>
                </a:lnTo>
                <a:lnTo>
                  <a:pt x="0" y="1672589"/>
                </a:lnTo>
                <a:close/>
              </a:path>
            </a:pathLst>
          </a:custGeom>
          <a:solidFill>
            <a:srgbClr val="EFEDE3"/>
          </a:solidFill>
        </p:spPr>
        <p:txBody>
          <a:bodyPr wrap="square" lIns="0" tIns="0" rIns="0" bIns="0" rtlCol="0"/>
          <a:lstStyle/>
          <a:p>
            <a:endParaRPr/>
          </a:p>
        </p:txBody>
      </p:sp>
      <p:sp>
        <p:nvSpPr>
          <p:cNvPr id="17" name="object 17"/>
          <p:cNvSpPr/>
          <p:nvPr/>
        </p:nvSpPr>
        <p:spPr>
          <a:xfrm>
            <a:off x="482600" y="633730"/>
            <a:ext cx="1928495" cy="237490"/>
          </a:xfrm>
          <a:custGeom>
            <a:avLst/>
            <a:gdLst/>
            <a:ahLst/>
            <a:cxnLst/>
            <a:rect l="l" t="t" r="r" b="b"/>
            <a:pathLst>
              <a:path w="1928495" h="237490">
                <a:moveTo>
                  <a:pt x="0" y="237489"/>
                </a:moveTo>
                <a:lnTo>
                  <a:pt x="1928003" y="237489"/>
                </a:lnTo>
                <a:lnTo>
                  <a:pt x="1928003" y="0"/>
                </a:lnTo>
                <a:lnTo>
                  <a:pt x="0" y="0"/>
                </a:lnTo>
                <a:lnTo>
                  <a:pt x="0" y="237489"/>
                </a:lnTo>
                <a:close/>
              </a:path>
            </a:pathLst>
          </a:custGeom>
          <a:solidFill>
            <a:srgbClr val="EFEDE3"/>
          </a:solidFill>
        </p:spPr>
        <p:txBody>
          <a:bodyPr wrap="square" lIns="0" tIns="0" rIns="0" bIns="0" rtlCol="0"/>
          <a:lstStyle/>
          <a:p>
            <a:endParaRPr/>
          </a:p>
        </p:txBody>
      </p:sp>
      <p:sp>
        <p:nvSpPr>
          <p:cNvPr id="18" name="object 18"/>
          <p:cNvSpPr txBox="1"/>
          <p:nvPr/>
        </p:nvSpPr>
        <p:spPr>
          <a:xfrm>
            <a:off x="1019062" y="1271015"/>
            <a:ext cx="2509520" cy="1208405"/>
          </a:xfrm>
          <a:prstGeom prst="rect">
            <a:avLst/>
          </a:prstGeom>
        </p:spPr>
        <p:txBody>
          <a:bodyPr vert="horz" wrap="square" lIns="0" tIns="86995" rIns="0" bIns="0" rtlCol="0">
            <a:spAutoFit/>
          </a:bodyPr>
          <a:lstStyle/>
          <a:p>
            <a:pPr marL="12700" marR="5080">
              <a:lnSpc>
                <a:spcPts val="4390"/>
              </a:lnSpc>
              <a:spcBef>
                <a:spcPts val="685"/>
              </a:spcBef>
            </a:pPr>
            <a:r>
              <a:rPr sz="4100" spc="-5" dirty="0">
                <a:solidFill>
                  <a:schemeClr val="tx2">
                    <a:lumMod val="60000"/>
                    <a:lumOff val="40000"/>
                  </a:schemeClr>
                </a:solidFill>
                <a:latin typeface="Franklin Gothic Book"/>
                <a:cs typeface="Franklin Gothic Book"/>
              </a:rPr>
              <a:t>Election</a:t>
            </a:r>
            <a:r>
              <a:rPr lang="en-US" sz="4100" spc="-5" dirty="0">
                <a:solidFill>
                  <a:schemeClr val="tx2">
                    <a:lumMod val="60000"/>
                    <a:lumOff val="40000"/>
                  </a:schemeClr>
                </a:solidFill>
                <a:latin typeface="Franklin Gothic Book"/>
                <a:cs typeface="Franklin Gothic Book"/>
              </a:rPr>
              <a:t> </a:t>
            </a:r>
            <a:r>
              <a:rPr sz="4100" spc="-5" dirty="0">
                <a:solidFill>
                  <a:schemeClr val="tx2">
                    <a:lumMod val="60000"/>
                    <a:lumOff val="40000"/>
                  </a:schemeClr>
                </a:solidFill>
                <a:latin typeface="Franklin Gothic Book"/>
                <a:cs typeface="Franklin Gothic Book"/>
              </a:rPr>
              <a:t>P</a:t>
            </a:r>
            <a:r>
              <a:rPr sz="4100" spc="-80" dirty="0">
                <a:solidFill>
                  <a:schemeClr val="tx2">
                    <a:lumMod val="60000"/>
                    <a:lumOff val="40000"/>
                  </a:schemeClr>
                </a:solidFill>
                <a:latin typeface="Franklin Gothic Book"/>
                <a:cs typeface="Franklin Gothic Book"/>
              </a:rPr>
              <a:t>r</a:t>
            </a:r>
            <a:r>
              <a:rPr sz="4100" spc="-10" dirty="0">
                <a:solidFill>
                  <a:schemeClr val="tx2">
                    <a:lumMod val="60000"/>
                    <a:lumOff val="40000"/>
                  </a:schemeClr>
                </a:solidFill>
                <a:latin typeface="Franklin Gothic Book"/>
                <a:cs typeface="Franklin Gothic Book"/>
              </a:rPr>
              <a:t>o</a:t>
            </a:r>
            <a:r>
              <a:rPr sz="4100" dirty="0">
                <a:solidFill>
                  <a:schemeClr val="tx2">
                    <a:lumMod val="60000"/>
                    <a:lumOff val="40000"/>
                  </a:schemeClr>
                </a:solidFill>
                <a:latin typeface="Franklin Gothic Book"/>
                <a:cs typeface="Franklin Gothic Book"/>
              </a:rPr>
              <a:t>ce</a:t>
            </a:r>
            <a:r>
              <a:rPr sz="4100" spc="5" dirty="0">
                <a:solidFill>
                  <a:schemeClr val="tx2">
                    <a:lumMod val="60000"/>
                    <a:lumOff val="40000"/>
                  </a:schemeClr>
                </a:solidFill>
                <a:latin typeface="Franklin Gothic Book"/>
                <a:cs typeface="Franklin Gothic Book"/>
              </a:rPr>
              <a:t>du</a:t>
            </a:r>
            <a:r>
              <a:rPr sz="4100" spc="-5" dirty="0">
                <a:solidFill>
                  <a:schemeClr val="tx2">
                    <a:lumMod val="60000"/>
                    <a:lumOff val="40000"/>
                  </a:schemeClr>
                </a:solidFill>
                <a:latin typeface="Franklin Gothic Book"/>
                <a:cs typeface="Franklin Gothic Book"/>
              </a:rPr>
              <a:t>r</a:t>
            </a:r>
            <a:r>
              <a:rPr sz="4100" dirty="0">
                <a:solidFill>
                  <a:schemeClr val="tx2">
                    <a:lumMod val="60000"/>
                    <a:lumOff val="40000"/>
                  </a:schemeClr>
                </a:solidFill>
                <a:latin typeface="Franklin Gothic Book"/>
                <a:cs typeface="Franklin Gothic Book"/>
              </a:rPr>
              <a:t>es</a:t>
            </a:r>
          </a:p>
        </p:txBody>
      </p:sp>
      <p:sp>
        <p:nvSpPr>
          <p:cNvPr id="19" name="object 19"/>
          <p:cNvSpPr txBox="1"/>
          <p:nvPr/>
        </p:nvSpPr>
        <p:spPr>
          <a:xfrm>
            <a:off x="4653831" y="1293876"/>
            <a:ext cx="3454400" cy="3012440"/>
          </a:xfrm>
          <a:prstGeom prst="rect">
            <a:avLst/>
          </a:prstGeom>
        </p:spPr>
        <p:txBody>
          <a:bodyPr vert="horz" wrap="square" lIns="0" tIns="52069" rIns="0" bIns="0" rtlCol="0">
            <a:spAutoFit/>
          </a:bodyPr>
          <a:lstStyle/>
          <a:p>
            <a:pPr marL="246379" indent="-233679" algn="just">
              <a:lnSpc>
                <a:spcPct val="100000"/>
              </a:lnSpc>
              <a:spcBef>
                <a:spcPts val="409"/>
              </a:spcBef>
              <a:buChar char="■"/>
              <a:tabLst>
                <a:tab pos="246379" algn="l"/>
              </a:tabLst>
            </a:pPr>
            <a:r>
              <a:rPr sz="2000" dirty="0">
                <a:latin typeface="Franklin Gothic Book"/>
                <a:cs typeface="Franklin Gothic Book"/>
              </a:rPr>
              <a:t>Only </a:t>
            </a:r>
            <a:r>
              <a:rPr sz="2000" spc="-5" dirty="0">
                <a:latin typeface="Franklin Gothic Book"/>
                <a:cs typeface="Franklin Gothic Book"/>
              </a:rPr>
              <a:t>President </a:t>
            </a:r>
            <a:r>
              <a:rPr sz="2000" dirty="0">
                <a:latin typeface="Franklin Gothic Book"/>
                <a:cs typeface="Franklin Gothic Book"/>
              </a:rPr>
              <a:t>is</a:t>
            </a:r>
            <a:r>
              <a:rPr sz="2000" spc="-35" dirty="0">
                <a:latin typeface="Franklin Gothic Book"/>
                <a:cs typeface="Franklin Gothic Book"/>
              </a:rPr>
              <a:t> </a:t>
            </a:r>
            <a:r>
              <a:rPr sz="2000" spc="-10" dirty="0">
                <a:latin typeface="Franklin Gothic Book"/>
                <a:cs typeface="Franklin Gothic Book"/>
              </a:rPr>
              <a:t>elected</a:t>
            </a:r>
            <a:endParaRPr sz="2000" dirty="0">
              <a:latin typeface="Franklin Gothic Book"/>
              <a:cs typeface="Franklin Gothic Book"/>
            </a:endParaRPr>
          </a:p>
          <a:p>
            <a:pPr marL="246379" indent="-233679" algn="just">
              <a:lnSpc>
                <a:spcPct val="100000"/>
              </a:lnSpc>
              <a:spcBef>
                <a:spcPts val="310"/>
              </a:spcBef>
              <a:buChar char="■"/>
              <a:tabLst>
                <a:tab pos="246379" algn="l"/>
              </a:tabLst>
            </a:pPr>
            <a:r>
              <a:rPr sz="2000" spc="-5" dirty="0">
                <a:latin typeface="Franklin Gothic Book"/>
                <a:cs typeface="Franklin Gothic Book"/>
              </a:rPr>
              <a:t>Election </a:t>
            </a:r>
            <a:r>
              <a:rPr sz="2000" spc="-10" dirty="0">
                <a:latin typeface="Franklin Gothic Book"/>
                <a:cs typeface="Franklin Gothic Book"/>
              </a:rPr>
              <a:t>committee</a:t>
            </a:r>
            <a:r>
              <a:rPr sz="2000" spc="-20" dirty="0">
                <a:latin typeface="Franklin Gothic Book"/>
                <a:cs typeface="Franklin Gothic Book"/>
              </a:rPr>
              <a:t> </a:t>
            </a:r>
            <a:r>
              <a:rPr sz="2000" spc="-10" dirty="0">
                <a:latin typeface="Franklin Gothic Book"/>
                <a:cs typeface="Franklin Gothic Book"/>
              </a:rPr>
              <a:t>appointed</a:t>
            </a:r>
            <a:endParaRPr sz="2000" dirty="0">
              <a:latin typeface="Franklin Gothic Book"/>
              <a:cs typeface="Franklin Gothic Book"/>
            </a:endParaRPr>
          </a:p>
          <a:p>
            <a:pPr marL="246379" marR="671830" indent="-233679" algn="just">
              <a:lnSpc>
                <a:spcPct val="94000"/>
              </a:lnSpc>
              <a:spcBef>
                <a:spcPts val="340"/>
              </a:spcBef>
              <a:buChar char="■"/>
              <a:tabLst>
                <a:tab pos="246379" algn="l"/>
              </a:tabLst>
            </a:pPr>
            <a:r>
              <a:rPr sz="2000" spc="-5" dirty="0">
                <a:latin typeface="Franklin Gothic Book"/>
                <a:cs typeface="Franklin Gothic Book"/>
              </a:rPr>
              <a:t>Election </a:t>
            </a:r>
            <a:r>
              <a:rPr sz="2000" dirty="0">
                <a:latin typeface="Franklin Gothic Book"/>
                <a:cs typeface="Franklin Gothic Book"/>
              </a:rPr>
              <a:t>can be </a:t>
            </a:r>
            <a:r>
              <a:rPr sz="2000" spc="-5" dirty="0">
                <a:latin typeface="Franklin Gothic Book"/>
                <a:cs typeface="Franklin Gothic Book"/>
              </a:rPr>
              <a:t>held </a:t>
            </a:r>
            <a:r>
              <a:rPr sz="2000" spc="-15" dirty="0">
                <a:latin typeface="Franklin Gothic Book"/>
                <a:cs typeface="Franklin Gothic Book"/>
              </a:rPr>
              <a:t>by</a:t>
            </a:r>
            <a:r>
              <a:rPr lang="en-US" sz="2000" spc="-15" dirty="0">
                <a:latin typeface="Franklin Gothic Book"/>
                <a:cs typeface="Franklin Gothic Book"/>
              </a:rPr>
              <a:t> </a:t>
            </a:r>
            <a:r>
              <a:rPr sz="2000" spc="-5" dirty="0">
                <a:latin typeface="Franklin Gothic Book"/>
                <a:cs typeface="Franklin Gothic Book"/>
              </a:rPr>
              <a:t>special meeting </a:t>
            </a:r>
            <a:r>
              <a:rPr sz="2000" spc="-20" dirty="0">
                <a:latin typeface="Franklin Gothic Book"/>
                <a:cs typeface="Franklin Gothic Book"/>
              </a:rPr>
              <a:t>for </a:t>
            </a:r>
            <a:r>
              <a:rPr sz="2000" spc="-5" dirty="0">
                <a:latin typeface="Franklin Gothic Book"/>
                <a:cs typeface="Franklin Gothic Book"/>
              </a:rPr>
              <a:t>that</a:t>
            </a:r>
            <a:r>
              <a:rPr lang="en-US" sz="2000" spc="-5" dirty="0">
                <a:latin typeface="Franklin Gothic Book"/>
                <a:cs typeface="Franklin Gothic Book"/>
              </a:rPr>
              <a:t> </a:t>
            </a:r>
            <a:r>
              <a:rPr sz="2000" spc="-10" dirty="0">
                <a:latin typeface="Franklin Gothic Book"/>
                <a:cs typeface="Franklin Gothic Book"/>
              </a:rPr>
              <a:t>purpose</a:t>
            </a:r>
            <a:endParaRPr sz="2000" dirty="0">
              <a:latin typeface="Franklin Gothic Book"/>
              <a:cs typeface="Franklin Gothic Book"/>
            </a:endParaRPr>
          </a:p>
          <a:p>
            <a:pPr marL="246379" marR="690880" indent="-233679" algn="just">
              <a:lnSpc>
                <a:spcPts val="2210"/>
              </a:lnSpc>
              <a:spcBef>
                <a:spcPts val="520"/>
              </a:spcBef>
              <a:buChar char="■"/>
              <a:tabLst>
                <a:tab pos="246379" algn="l"/>
              </a:tabLst>
            </a:pPr>
            <a:r>
              <a:rPr sz="2000" spc="-35" dirty="0">
                <a:latin typeface="Franklin Gothic Book"/>
                <a:cs typeface="Franklin Gothic Book"/>
              </a:rPr>
              <a:t>Vote </a:t>
            </a:r>
            <a:r>
              <a:rPr sz="2000" spc="-5" dirty="0">
                <a:latin typeface="Franklin Gothic Book"/>
                <a:cs typeface="Franklin Gothic Book"/>
              </a:rPr>
              <a:t>of </a:t>
            </a:r>
            <a:r>
              <a:rPr sz="2000" spc="-10" dirty="0">
                <a:latin typeface="Franklin Gothic Book"/>
                <a:cs typeface="Franklin Gothic Book"/>
              </a:rPr>
              <a:t>Active </a:t>
            </a:r>
            <a:r>
              <a:rPr sz="2000" spc="-5" dirty="0">
                <a:latin typeface="Franklin Gothic Book"/>
                <a:cs typeface="Franklin Gothic Book"/>
              </a:rPr>
              <a:t>Members</a:t>
            </a:r>
            <a:r>
              <a:rPr lang="en-US" sz="2000" spc="-5" dirty="0">
                <a:latin typeface="Franklin Gothic Book"/>
                <a:cs typeface="Franklin Gothic Book"/>
              </a:rPr>
              <a:t> </a:t>
            </a:r>
            <a:r>
              <a:rPr sz="2000" spc="-10" dirty="0">
                <a:latin typeface="Franklin Gothic Book"/>
                <a:cs typeface="Franklin Gothic Book"/>
              </a:rPr>
              <a:t>attending</a:t>
            </a:r>
            <a:endParaRPr sz="2000" dirty="0">
              <a:latin typeface="Franklin Gothic Book"/>
              <a:cs typeface="Franklin Gothic Book"/>
            </a:endParaRPr>
          </a:p>
          <a:p>
            <a:pPr marL="246379" indent="-233679" algn="just">
              <a:lnSpc>
                <a:spcPct val="100000"/>
              </a:lnSpc>
              <a:spcBef>
                <a:spcPts val="650"/>
              </a:spcBef>
              <a:buChar char="■"/>
              <a:tabLst>
                <a:tab pos="246379" algn="l"/>
              </a:tabLst>
            </a:pPr>
            <a:r>
              <a:rPr sz="2000" spc="-5" dirty="0">
                <a:latin typeface="Franklin Gothic Book"/>
                <a:cs typeface="Franklin Gothic Book"/>
              </a:rPr>
              <a:t>Secret</a:t>
            </a:r>
            <a:r>
              <a:rPr sz="2000" spc="-10" dirty="0">
                <a:latin typeface="Franklin Gothic Book"/>
                <a:cs typeface="Franklin Gothic Book"/>
              </a:rPr>
              <a:t> </a:t>
            </a:r>
            <a:r>
              <a:rPr sz="2000" spc="-5" dirty="0">
                <a:latin typeface="Franklin Gothic Book"/>
                <a:cs typeface="Franklin Gothic Book"/>
              </a:rPr>
              <a:t>ballot</a:t>
            </a:r>
            <a:endParaRPr sz="2000" dirty="0">
              <a:latin typeface="Franklin Gothic Book"/>
              <a:cs typeface="Franklin Gothic Book"/>
            </a:endParaRPr>
          </a:p>
          <a:p>
            <a:pPr marL="246379" indent="-233679" algn="just">
              <a:lnSpc>
                <a:spcPct val="100000"/>
              </a:lnSpc>
              <a:spcBef>
                <a:spcPts val="600"/>
              </a:spcBef>
              <a:buChar char="■"/>
              <a:tabLst>
                <a:tab pos="246379" algn="l"/>
              </a:tabLst>
            </a:pPr>
            <a:r>
              <a:rPr sz="2000" spc="-35" dirty="0">
                <a:latin typeface="Franklin Gothic Book"/>
                <a:cs typeface="Franklin Gothic Book"/>
              </a:rPr>
              <a:t>Term </a:t>
            </a:r>
            <a:r>
              <a:rPr sz="2000" spc="-5" dirty="0">
                <a:latin typeface="Franklin Gothic Book"/>
                <a:cs typeface="Franklin Gothic Book"/>
              </a:rPr>
              <a:t>of</a:t>
            </a:r>
            <a:r>
              <a:rPr sz="2000" spc="20" dirty="0">
                <a:latin typeface="Franklin Gothic Book"/>
                <a:cs typeface="Franklin Gothic Book"/>
              </a:rPr>
              <a:t> </a:t>
            </a:r>
            <a:r>
              <a:rPr sz="2000" spc="10" dirty="0">
                <a:latin typeface="Franklin Gothic Book"/>
                <a:cs typeface="Franklin Gothic Book"/>
              </a:rPr>
              <a:t>office</a:t>
            </a:r>
            <a:endParaRPr sz="2000" dirty="0">
              <a:latin typeface="Franklin Gothic Book"/>
              <a:cs typeface="Franklin Gothic Book"/>
            </a:endParaRPr>
          </a:p>
        </p:txBody>
      </p:sp>
      <p:sp>
        <p:nvSpPr>
          <p:cNvPr id="20" name="object 20"/>
          <p:cNvSpPr txBox="1"/>
          <p:nvPr/>
        </p:nvSpPr>
        <p:spPr>
          <a:xfrm>
            <a:off x="5012607" y="4369308"/>
            <a:ext cx="4031392" cy="936024"/>
          </a:xfrm>
          <a:prstGeom prst="rect">
            <a:avLst/>
          </a:prstGeom>
        </p:spPr>
        <p:txBody>
          <a:bodyPr vert="horz" wrap="square" lIns="0" tIns="33019" rIns="0" bIns="0" rtlCol="0">
            <a:spAutoFit/>
          </a:bodyPr>
          <a:lstStyle/>
          <a:p>
            <a:pPr marL="396240" marR="779780" indent="-384175">
              <a:lnSpc>
                <a:spcPts val="2300"/>
              </a:lnSpc>
              <a:spcBef>
                <a:spcPts val="259"/>
              </a:spcBef>
              <a:buFont typeface="Calibri"/>
              <a:buChar char="–"/>
              <a:tabLst>
                <a:tab pos="396240" algn="l"/>
                <a:tab pos="396875" algn="l"/>
              </a:tabLst>
            </a:pPr>
            <a:r>
              <a:rPr spc="-10" dirty="0">
                <a:latin typeface="Franklin Gothic Book"/>
                <a:cs typeface="Franklin Gothic Book"/>
              </a:rPr>
              <a:t>3-year </a:t>
            </a:r>
            <a:r>
              <a:rPr spc="-15" dirty="0">
                <a:latin typeface="Franklin Gothic Book"/>
                <a:cs typeface="Franklin Gothic Book"/>
              </a:rPr>
              <a:t>term</a:t>
            </a:r>
            <a:r>
              <a:rPr spc="-60" dirty="0">
                <a:latin typeface="Franklin Gothic Book"/>
                <a:cs typeface="Franklin Gothic Book"/>
              </a:rPr>
              <a:t> </a:t>
            </a:r>
            <a:r>
              <a:rPr dirty="0">
                <a:latin typeface="Franklin Gothic Book"/>
                <a:cs typeface="Franklin Gothic Book"/>
              </a:rPr>
              <a:t>(once</a:t>
            </a:r>
            <a:r>
              <a:rPr lang="en-US" dirty="0">
                <a:latin typeface="Franklin Gothic Book"/>
                <a:cs typeface="Franklin Gothic Book"/>
              </a:rPr>
              <a:t> </a:t>
            </a:r>
            <a:r>
              <a:rPr spc="-10" dirty="0">
                <a:latin typeface="Franklin Gothic Book"/>
                <a:cs typeface="Franklin Gothic Book"/>
              </a:rPr>
              <a:t>renewable)</a:t>
            </a:r>
            <a:endParaRPr lang="en-US" spc="-10" dirty="0">
              <a:latin typeface="Franklin Gothic Book"/>
              <a:cs typeface="Franklin Gothic Book"/>
            </a:endParaRPr>
          </a:p>
          <a:p>
            <a:pPr marL="396240" marR="779780" indent="-384175">
              <a:lnSpc>
                <a:spcPts val="2300"/>
              </a:lnSpc>
              <a:spcBef>
                <a:spcPts val="259"/>
              </a:spcBef>
              <a:buFont typeface="Calibri"/>
              <a:buChar char="–"/>
              <a:tabLst>
                <a:tab pos="396240" algn="l"/>
                <a:tab pos="396875" algn="l"/>
              </a:tabLst>
            </a:pPr>
            <a:r>
              <a:rPr spc="-35" dirty="0">
                <a:latin typeface="Franklin Gothic Book"/>
                <a:cs typeface="Franklin Gothic Book"/>
              </a:rPr>
              <a:t>Term </a:t>
            </a:r>
            <a:r>
              <a:rPr spc="5" dirty="0">
                <a:latin typeface="Franklin Gothic Book"/>
                <a:cs typeface="Franklin Gothic Book"/>
              </a:rPr>
              <a:t>starts </a:t>
            </a:r>
            <a:r>
              <a:rPr spc="-5" dirty="0">
                <a:latin typeface="Franklin Gothic Book"/>
                <a:cs typeface="Franklin Gothic Book"/>
              </a:rPr>
              <a:t>on </a:t>
            </a:r>
            <a:r>
              <a:rPr spc="-10" dirty="0">
                <a:latin typeface="Franklin Gothic Book"/>
                <a:cs typeface="Franklin Gothic Book"/>
              </a:rPr>
              <a:t>October </a:t>
            </a:r>
            <a:r>
              <a:rPr dirty="0">
                <a:latin typeface="Franklin Gothic Book"/>
                <a:cs typeface="Franklin Gothic Book"/>
              </a:rPr>
              <a:t>1 and </a:t>
            </a:r>
            <a:r>
              <a:rPr spc="-5" dirty="0">
                <a:latin typeface="Franklin Gothic Book"/>
                <a:cs typeface="Franklin Gothic Book"/>
              </a:rPr>
              <a:t>ends </a:t>
            </a:r>
            <a:r>
              <a:rPr spc="-10" dirty="0">
                <a:latin typeface="Franklin Gothic Book"/>
                <a:cs typeface="Franklin Gothic Book"/>
              </a:rPr>
              <a:t>September</a:t>
            </a:r>
            <a:r>
              <a:rPr spc="-60" dirty="0">
                <a:latin typeface="Franklin Gothic Book"/>
                <a:cs typeface="Franklin Gothic Book"/>
              </a:rPr>
              <a:t> </a:t>
            </a:r>
            <a:r>
              <a:rPr dirty="0">
                <a:latin typeface="Franklin Gothic Book"/>
                <a:cs typeface="Franklin Gothic Book"/>
              </a:rPr>
              <a:t>30</a:t>
            </a:r>
          </a:p>
        </p:txBody>
      </p:sp>
      <p:sp>
        <p:nvSpPr>
          <p:cNvPr id="21" name="object 21"/>
          <p:cNvSpPr/>
          <p:nvPr/>
        </p:nvSpPr>
        <p:spPr>
          <a:xfrm>
            <a:off x="1" y="6453385"/>
            <a:ext cx="9144000" cy="405130"/>
          </a:xfrm>
          <a:custGeom>
            <a:avLst/>
            <a:gdLst/>
            <a:ahLst/>
            <a:cxnLst/>
            <a:rect l="l" t="t" r="r" b="b"/>
            <a:pathLst>
              <a:path w="9144000" h="405129">
                <a:moveTo>
                  <a:pt x="0" y="0"/>
                </a:moveTo>
                <a:lnTo>
                  <a:pt x="9143998" y="0"/>
                </a:lnTo>
                <a:lnTo>
                  <a:pt x="9143998" y="404614"/>
                </a:lnTo>
                <a:lnTo>
                  <a:pt x="0" y="404614"/>
                </a:lnTo>
                <a:lnTo>
                  <a:pt x="0" y="0"/>
                </a:lnTo>
                <a:close/>
              </a:path>
            </a:pathLst>
          </a:custGeom>
          <a:solidFill>
            <a:srgbClr val="8C8D86"/>
          </a:solidFill>
        </p:spPr>
        <p:txBody>
          <a:bodyPr wrap="square" lIns="0" tIns="0" rIns="0" bIns="0" rtlCol="0"/>
          <a:lstStyle/>
          <a:p>
            <a:endParaRPr/>
          </a:p>
        </p:txBody>
      </p:sp>
      <p:sp>
        <p:nvSpPr>
          <p:cNvPr id="22" name="object 22"/>
          <p:cNvSpPr/>
          <p:nvPr/>
        </p:nvSpPr>
        <p:spPr>
          <a:xfrm>
            <a:off x="152400" y="163921"/>
            <a:ext cx="838200" cy="826678"/>
          </a:xfrm>
          <a:prstGeom prst="rect">
            <a:avLst/>
          </a:prstGeom>
          <a:blipFill>
            <a:blip r:embed="rId4" cstate="print"/>
            <a:stretch>
              <a:fillRect/>
            </a:stretch>
          </a:blipFill>
        </p:spPr>
        <p:txBody>
          <a:bodyPr wrap="square" lIns="0" tIns="0" rIns="0" bIns="0" rtlCol="0"/>
          <a:lstStyle/>
          <a:p>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solidFill>
                  <a:srgbClr val="FFFFFF"/>
                </a:solidFill>
              </a:rPr>
              <a:t>20</a:t>
            </a:fld>
            <a:endParaRPr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FFFFFF"/>
            </a:solidFill>
          </a:ln>
        </p:spPr>
        <p:txBody>
          <a:bodyPr wrap="square" lIns="0" tIns="0" rIns="0" bIns="0" rtlCol="0"/>
          <a:lstStyle/>
          <a:p>
            <a:endParaRPr/>
          </a:p>
        </p:txBody>
      </p:sp>
      <p:sp>
        <p:nvSpPr>
          <p:cNvPr id="3" name="object 3"/>
          <p:cNvSpPr/>
          <p:nvPr/>
        </p:nvSpPr>
        <p:spPr>
          <a:xfrm>
            <a:off x="0" y="26987"/>
            <a:ext cx="9144000" cy="100330"/>
          </a:xfrm>
          <a:custGeom>
            <a:avLst/>
            <a:gdLst/>
            <a:ahLst/>
            <a:cxnLst/>
            <a:rect l="l" t="t" r="r" b="b"/>
            <a:pathLst>
              <a:path w="9144000" h="100330">
                <a:moveTo>
                  <a:pt x="9144000" y="0"/>
                </a:moveTo>
                <a:lnTo>
                  <a:pt x="0" y="0"/>
                </a:lnTo>
                <a:lnTo>
                  <a:pt x="100000" y="100001"/>
                </a:lnTo>
                <a:lnTo>
                  <a:pt x="9044000" y="100001"/>
                </a:lnTo>
                <a:lnTo>
                  <a:pt x="9144000" y="0"/>
                </a:lnTo>
                <a:close/>
              </a:path>
            </a:pathLst>
          </a:custGeom>
          <a:solidFill>
            <a:srgbClr val="DAD5CB"/>
          </a:solidFill>
        </p:spPr>
        <p:txBody>
          <a:bodyPr wrap="square" lIns="0" tIns="0" rIns="0" bIns="0" rtlCol="0"/>
          <a:lstStyle/>
          <a:p>
            <a:endParaRPr/>
          </a:p>
        </p:txBody>
      </p:sp>
      <p:sp>
        <p:nvSpPr>
          <p:cNvPr id="4" name="object 4"/>
          <p:cNvSpPr/>
          <p:nvPr/>
        </p:nvSpPr>
        <p:spPr>
          <a:xfrm>
            <a:off x="0" y="1031887"/>
            <a:ext cx="9144000" cy="100330"/>
          </a:xfrm>
          <a:custGeom>
            <a:avLst/>
            <a:gdLst/>
            <a:ahLst/>
            <a:cxnLst/>
            <a:rect l="l" t="t" r="r" b="b"/>
            <a:pathLst>
              <a:path w="9144000" h="100330">
                <a:moveTo>
                  <a:pt x="9044000" y="0"/>
                </a:moveTo>
                <a:lnTo>
                  <a:pt x="100000" y="0"/>
                </a:lnTo>
                <a:lnTo>
                  <a:pt x="0" y="99999"/>
                </a:lnTo>
                <a:lnTo>
                  <a:pt x="9144000" y="99999"/>
                </a:lnTo>
                <a:lnTo>
                  <a:pt x="9044000" y="0"/>
                </a:lnTo>
                <a:close/>
              </a:path>
            </a:pathLst>
          </a:custGeom>
          <a:solidFill>
            <a:srgbClr val="A8A399"/>
          </a:solidFill>
        </p:spPr>
        <p:txBody>
          <a:bodyPr wrap="square" lIns="0" tIns="0" rIns="0" bIns="0" rtlCol="0"/>
          <a:lstStyle/>
          <a:p>
            <a:endParaRPr/>
          </a:p>
        </p:txBody>
      </p:sp>
      <p:sp>
        <p:nvSpPr>
          <p:cNvPr id="5" name="object 5"/>
          <p:cNvSpPr/>
          <p:nvPr/>
        </p:nvSpPr>
        <p:spPr>
          <a:xfrm>
            <a:off x="0" y="26987"/>
            <a:ext cx="100330" cy="1104900"/>
          </a:xfrm>
          <a:custGeom>
            <a:avLst/>
            <a:gdLst/>
            <a:ahLst/>
            <a:cxnLst/>
            <a:rect l="l" t="t" r="r" b="b"/>
            <a:pathLst>
              <a:path w="100330" h="1104900">
                <a:moveTo>
                  <a:pt x="0" y="0"/>
                </a:moveTo>
                <a:lnTo>
                  <a:pt x="0" y="1104900"/>
                </a:lnTo>
                <a:lnTo>
                  <a:pt x="100000" y="1004900"/>
                </a:lnTo>
                <a:lnTo>
                  <a:pt x="100000" y="100001"/>
                </a:lnTo>
                <a:lnTo>
                  <a:pt x="0" y="0"/>
                </a:lnTo>
                <a:close/>
              </a:path>
            </a:pathLst>
          </a:custGeom>
          <a:solidFill>
            <a:srgbClr val="E3E0D8"/>
          </a:solidFill>
        </p:spPr>
        <p:txBody>
          <a:bodyPr wrap="square" lIns="0" tIns="0" rIns="0" bIns="0" rtlCol="0"/>
          <a:lstStyle/>
          <a:p>
            <a:endParaRPr/>
          </a:p>
        </p:txBody>
      </p:sp>
      <p:sp>
        <p:nvSpPr>
          <p:cNvPr id="6" name="object 6"/>
          <p:cNvSpPr/>
          <p:nvPr/>
        </p:nvSpPr>
        <p:spPr>
          <a:xfrm>
            <a:off x="9043999" y="26987"/>
            <a:ext cx="100330" cy="1104900"/>
          </a:xfrm>
          <a:custGeom>
            <a:avLst/>
            <a:gdLst/>
            <a:ahLst/>
            <a:cxnLst/>
            <a:rect l="l" t="t" r="r" b="b"/>
            <a:pathLst>
              <a:path w="100329" h="1104900">
                <a:moveTo>
                  <a:pt x="99999" y="0"/>
                </a:moveTo>
                <a:lnTo>
                  <a:pt x="0" y="100001"/>
                </a:lnTo>
                <a:lnTo>
                  <a:pt x="0" y="1004900"/>
                </a:lnTo>
                <a:lnTo>
                  <a:pt x="99999" y="1104900"/>
                </a:lnTo>
                <a:lnTo>
                  <a:pt x="99999" y="0"/>
                </a:lnTo>
                <a:close/>
              </a:path>
            </a:pathLst>
          </a:custGeom>
          <a:solidFill>
            <a:srgbClr val="7D7A72"/>
          </a:solidFill>
        </p:spPr>
        <p:txBody>
          <a:bodyPr wrap="square" lIns="0" tIns="0" rIns="0" bIns="0" rtlCol="0"/>
          <a:lstStyle/>
          <a:p>
            <a:endParaRPr/>
          </a:p>
        </p:txBody>
      </p:sp>
      <p:sp>
        <p:nvSpPr>
          <p:cNvPr id="7" name="object 7"/>
          <p:cNvSpPr/>
          <p:nvPr/>
        </p:nvSpPr>
        <p:spPr>
          <a:xfrm>
            <a:off x="0" y="26987"/>
            <a:ext cx="9144000" cy="1104900"/>
          </a:xfrm>
          <a:custGeom>
            <a:avLst/>
            <a:gdLst/>
            <a:ahLst/>
            <a:cxnLst/>
            <a:rect l="l" t="t" r="r" b="b"/>
            <a:pathLst>
              <a:path w="9144000" h="1104900">
                <a:moveTo>
                  <a:pt x="0" y="0"/>
                </a:moveTo>
                <a:lnTo>
                  <a:pt x="9144000" y="0"/>
                </a:lnTo>
                <a:lnTo>
                  <a:pt x="9144000" y="1104900"/>
                </a:lnTo>
                <a:lnTo>
                  <a:pt x="0" y="1104900"/>
                </a:lnTo>
                <a:lnTo>
                  <a:pt x="0" y="0"/>
                </a:lnTo>
                <a:close/>
              </a:path>
            </a:pathLst>
          </a:custGeom>
          <a:ln w="28575">
            <a:solidFill>
              <a:srgbClr val="0033CC"/>
            </a:solidFill>
          </a:ln>
        </p:spPr>
        <p:txBody>
          <a:bodyPr wrap="square" lIns="0" tIns="0" rIns="0" bIns="0" rtlCol="0"/>
          <a:lstStyle/>
          <a:p>
            <a:endParaRPr/>
          </a:p>
        </p:txBody>
      </p:sp>
      <p:sp>
        <p:nvSpPr>
          <p:cNvPr id="8" name="object 8"/>
          <p:cNvSpPr/>
          <p:nvPr/>
        </p:nvSpPr>
        <p:spPr>
          <a:xfrm>
            <a:off x="100000" y="126987"/>
            <a:ext cx="8944610" cy="905510"/>
          </a:xfrm>
          <a:custGeom>
            <a:avLst/>
            <a:gdLst/>
            <a:ahLst/>
            <a:cxnLst/>
            <a:rect l="l" t="t" r="r" b="b"/>
            <a:pathLst>
              <a:path w="8944610" h="905510">
                <a:moveTo>
                  <a:pt x="0" y="0"/>
                </a:moveTo>
                <a:lnTo>
                  <a:pt x="8944000" y="0"/>
                </a:lnTo>
                <a:lnTo>
                  <a:pt x="8944000" y="904900"/>
                </a:lnTo>
                <a:lnTo>
                  <a:pt x="0" y="904900"/>
                </a:lnTo>
                <a:lnTo>
                  <a:pt x="0" y="0"/>
                </a:lnTo>
                <a:close/>
              </a:path>
            </a:pathLst>
          </a:custGeom>
          <a:ln w="28575">
            <a:solidFill>
              <a:srgbClr val="0033CC"/>
            </a:solidFill>
          </a:ln>
        </p:spPr>
        <p:txBody>
          <a:bodyPr wrap="square" lIns="0" tIns="0" rIns="0" bIns="0" rtlCol="0"/>
          <a:lstStyle/>
          <a:p>
            <a:endParaRPr/>
          </a:p>
        </p:txBody>
      </p:sp>
      <p:sp>
        <p:nvSpPr>
          <p:cNvPr id="9" name="object 9"/>
          <p:cNvSpPr/>
          <p:nvPr/>
        </p:nvSpPr>
        <p:spPr>
          <a:xfrm>
            <a:off x="0" y="26987"/>
            <a:ext cx="100330" cy="100330"/>
          </a:xfrm>
          <a:custGeom>
            <a:avLst/>
            <a:gdLst/>
            <a:ahLst/>
            <a:cxnLst/>
            <a:rect l="l" t="t" r="r" b="b"/>
            <a:pathLst>
              <a:path w="100330" h="100330">
                <a:moveTo>
                  <a:pt x="0" y="0"/>
                </a:moveTo>
                <a:lnTo>
                  <a:pt x="100000" y="100000"/>
                </a:lnTo>
              </a:path>
            </a:pathLst>
          </a:custGeom>
          <a:ln w="28575">
            <a:solidFill>
              <a:srgbClr val="0033CC"/>
            </a:solidFill>
          </a:ln>
        </p:spPr>
        <p:txBody>
          <a:bodyPr wrap="square" lIns="0" tIns="0" rIns="0" bIns="0" rtlCol="0"/>
          <a:lstStyle/>
          <a:p>
            <a:endParaRPr/>
          </a:p>
        </p:txBody>
      </p:sp>
      <p:sp>
        <p:nvSpPr>
          <p:cNvPr id="10" name="object 10"/>
          <p:cNvSpPr/>
          <p:nvPr/>
        </p:nvSpPr>
        <p:spPr>
          <a:xfrm>
            <a:off x="0" y="1031887"/>
            <a:ext cx="100330" cy="100330"/>
          </a:xfrm>
          <a:custGeom>
            <a:avLst/>
            <a:gdLst/>
            <a:ahLst/>
            <a:cxnLst/>
            <a:rect l="l" t="t" r="r" b="b"/>
            <a:pathLst>
              <a:path w="100330" h="100330">
                <a:moveTo>
                  <a:pt x="0" y="100000"/>
                </a:moveTo>
                <a:lnTo>
                  <a:pt x="100000" y="0"/>
                </a:lnTo>
              </a:path>
            </a:pathLst>
          </a:custGeom>
          <a:ln w="28575">
            <a:solidFill>
              <a:srgbClr val="0033CC"/>
            </a:solidFill>
          </a:ln>
        </p:spPr>
        <p:txBody>
          <a:bodyPr wrap="square" lIns="0" tIns="0" rIns="0" bIns="0" rtlCol="0"/>
          <a:lstStyle/>
          <a:p>
            <a:endParaRPr/>
          </a:p>
        </p:txBody>
      </p:sp>
      <p:sp>
        <p:nvSpPr>
          <p:cNvPr id="11" name="object 11"/>
          <p:cNvSpPr/>
          <p:nvPr/>
        </p:nvSpPr>
        <p:spPr>
          <a:xfrm>
            <a:off x="9043999" y="26987"/>
            <a:ext cx="100330" cy="100330"/>
          </a:xfrm>
          <a:custGeom>
            <a:avLst/>
            <a:gdLst/>
            <a:ahLst/>
            <a:cxnLst/>
            <a:rect l="l" t="t" r="r" b="b"/>
            <a:pathLst>
              <a:path w="100329" h="100330">
                <a:moveTo>
                  <a:pt x="100000" y="0"/>
                </a:moveTo>
                <a:lnTo>
                  <a:pt x="0" y="100000"/>
                </a:lnTo>
              </a:path>
            </a:pathLst>
          </a:custGeom>
          <a:ln w="28575">
            <a:solidFill>
              <a:srgbClr val="0033CC"/>
            </a:solidFill>
          </a:ln>
        </p:spPr>
        <p:txBody>
          <a:bodyPr wrap="square" lIns="0" tIns="0" rIns="0" bIns="0" rtlCol="0"/>
          <a:lstStyle/>
          <a:p>
            <a:endParaRPr/>
          </a:p>
        </p:txBody>
      </p:sp>
      <p:sp>
        <p:nvSpPr>
          <p:cNvPr id="12" name="object 12"/>
          <p:cNvSpPr/>
          <p:nvPr/>
        </p:nvSpPr>
        <p:spPr>
          <a:xfrm>
            <a:off x="9043999" y="1031887"/>
            <a:ext cx="100330" cy="100330"/>
          </a:xfrm>
          <a:custGeom>
            <a:avLst/>
            <a:gdLst/>
            <a:ahLst/>
            <a:cxnLst/>
            <a:rect l="l" t="t" r="r" b="b"/>
            <a:pathLst>
              <a:path w="100329" h="100330">
                <a:moveTo>
                  <a:pt x="100000" y="100000"/>
                </a:moveTo>
                <a:lnTo>
                  <a:pt x="0" y="0"/>
                </a:lnTo>
              </a:path>
            </a:pathLst>
          </a:custGeom>
          <a:ln w="28575">
            <a:solidFill>
              <a:srgbClr val="0033CC"/>
            </a:solidFill>
          </a:ln>
        </p:spPr>
        <p:txBody>
          <a:bodyPr wrap="square" lIns="0" tIns="0" rIns="0" bIns="0" rtlCol="0"/>
          <a:lstStyle/>
          <a:p>
            <a:endParaRPr/>
          </a:p>
        </p:txBody>
      </p:sp>
      <p:sp>
        <p:nvSpPr>
          <p:cNvPr id="13" name="object 13"/>
          <p:cNvSpPr/>
          <p:nvPr/>
        </p:nvSpPr>
        <p:spPr>
          <a:xfrm>
            <a:off x="152400" y="141287"/>
            <a:ext cx="838200" cy="838200"/>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0" y="0"/>
            <a:ext cx="9144000" cy="6453505"/>
          </a:xfrm>
          <a:custGeom>
            <a:avLst/>
            <a:gdLst/>
            <a:ahLst/>
            <a:cxnLst/>
            <a:rect l="l" t="t" r="r" b="b"/>
            <a:pathLst>
              <a:path w="9144000" h="6453505">
                <a:moveTo>
                  <a:pt x="0" y="6453386"/>
                </a:moveTo>
                <a:lnTo>
                  <a:pt x="9144000" y="6453386"/>
                </a:lnTo>
                <a:lnTo>
                  <a:pt x="9144000" y="0"/>
                </a:lnTo>
                <a:lnTo>
                  <a:pt x="0" y="0"/>
                </a:lnTo>
                <a:lnTo>
                  <a:pt x="0" y="6453386"/>
                </a:lnTo>
                <a:close/>
              </a:path>
            </a:pathLst>
          </a:custGeom>
          <a:noFill/>
        </p:spPr>
        <p:txBody>
          <a:bodyPr wrap="square" lIns="0" tIns="0" rIns="0" bIns="0" rtlCol="0"/>
          <a:lstStyle/>
          <a:p>
            <a:endParaRPr/>
          </a:p>
        </p:txBody>
      </p:sp>
      <p:sp>
        <p:nvSpPr>
          <p:cNvPr id="15" name="object 15"/>
          <p:cNvSpPr/>
          <p:nvPr/>
        </p:nvSpPr>
        <p:spPr>
          <a:xfrm>
            <a:off x="608565" y="2544007"/>
            <a:ext cx="43180" cy="635"/>
          </a:xfrm>
          <a:custGeom>
            <a:avLst/>
            <a:gdLst/>
            <a:ahLst/>
            <a:cxnLst/>
            <a:rect l="l" t="t" r="r" b="b"/>
            <a:pathLst>
              <a:path w="43179" h="635">
                <a:moveTo>
                  <a:pt x="42735" y="0"/>
                </a:moveTo>
                <a:lnTo>
                  <a:pt x="0" y="0"/>
                </a:lnTo>
                <a:lnTo>
                  <a:pt x="42735" y="274"/>
                </a:lnTo>
                <a:lnTo>
                  <a:pt x="42735" y="0"/>
                </a:lnTo>
                <a:close/>
              </a:path>
            </a:pathLst>
          </a:custGeom>
          <a:solidFill>
            <a:srgbClr val="EFEDE3"/>
          </a:solidFill>
        </p:spPr>
        <p:txBody>
          <a:bodyPr wrap="square" lIns="0" tIns="0" rIns="0" bIns="0" rtlCol="0"/>
          <a:lstStyle/>
          <a:p>
            <a:endParaRPr/>
          </a:p>
        </p:txBody>
      </p:sp>
      <p:sp>
        <p:nvSpPr>
          <p:cNvPr id="16" name="object 16"/>
          <p:cNvSpPr/>
          <p:nvPr/>
        </p:nvSpPr>
        <p:spPr>
          <a:xfrm>
            <a:off x="482600" y="871219"/>
            <a:ext cx="168910" cy="1672589"/>
          </a:xfrm>
          <a:custGeom>
            <a:avLst/>
            <a:gdLst/>
            <a:ahLst/>
            <a:cxnLst/>
            <a:rect l="l" t="t" r="r" b="b"/>
            <a:pathLst>
              <a:path w="168909" h="1672589">
                <a:moveTo>
                  <a:pt x="0" y="1672589"/>
                </a:moveTo>
                <a:lnTo>
                  <a:pt x="168411" y="1672589"/>
                </a:lnTo>
                <a:lnTo>
                  <a:pt x="168411" y="0"/>
                </a:lnTo>
                <a:lnTo>
                  <a:pt x="0" y="0"/>
                </a:lnTo>
                <a:lnTo>
                  <a:pt x="0" y="1672589"/>
                </a:lnTo>
                <a:close/>
              </a:path>
            </a:pathLst>
          </a:custGeom>
          <a:solidFill>
            <a:srgbClr val="EFEDE3"/>
          </a:solidFill>
        </p:spPr>
        <p:txBody>
          <a:bodyPr wrap="square" lIns="0" tIns="0" rIns="0" bIns="0" rtlCol="0"/>
          <a:lstStyle/>
          <a:p>
            <a:endParaRPr/>
          </a:p>
        </p:txBody>
      </p:sp>
      <p:sp>
        <p:nvSpPr>
          <p:cNvPr id="17" name="object 17"/>
          <p:cNvSpPr/>
          <p:nvPr/>
        </p:nvSpPr>
        <p:spPr>
          <a:xfrm>
            <a:off x="482600" y="633730"/>
            <a:ext cx="1928495" cy="237490"/>
          </a:xfrm>
          <a:custGeom>
            <a:avLst/>
            <a:gdLst/>
            <a:ahLst/>
            <a:cxnLst/>
            <a:rect l="l" t="t" r="r" b="b"/>
            <a:pathLst>
              <a:path w="1928495" h="237490">
                <a:moveTo>
                  <a:pt x="0" y="237489"/>
                </a:moveTo>
                <a:lnTo>
                  <a:pt x="1928003" y="237489"/>
                </a:lnTo>
                <a:lnTo>
                  <a:pt x="1928003" y="0"/>
                </a:lnTo>
                <a:lnTo>
                  <a:pt x="0" y="0"/>
                </a:lnTo>
                <a:lnTo>
                  <a:pt x="0" y="237489"/>
                </a:lnTo>
                <a:close/>
              </a:path>
            </a:pathLst>
          </a:custGeom>
          <a:solidFill>
            <a:srgbClr val="EFEDE3"/>
          </a:solidFill>
        </p:spPr>
        <p:txBody>
          <a:bodyPr wrap="square" lIns="0" tIns="0" rIns="0" bIns="0" rtlCol="0"/>
          <a:lstStyle/>
          <a:p>
            <a:endParaRPr/>
          </a:p>
        </p:txBody>
      </p:sp>
      <p:sp>
        <p:nvSpPr>
          <p:cNvPr id="18" name="object 18"/>
          <p:cNvSpPr txBox="1"/>
          <p:nvPr/>
        </p:nvSpPr>
        <p:spPr>
          <a:xfrm>
            <a:off x="1019062" y="1272540"/>
            <a:ext cx="2138158" cy="1290320"/>
          </a:xfrm>
          <a:prstGeom prst="rect">
            <a:avLst/>
          </a:prstGeom>
        </p:spPr>
        <p:txBody>
          <a:bodyPr vert="horz" wrap="square" lIns="0" tIns="95885" rIns="0" bIns="0" rtlCol="0">
            <a:spAutoFit/>
          </a:bodyPr>
          <a:lstStyle/>
          <a:p>
            <a:pPr marL="12700" marR="5080">
              <a:lnSpc>
                <a:spcPts val="4680"/>
              </a:lnSpc>
              <a:spcBef>
                <a:spcPts val="755"/>
              </a:spcBef>
            </a:pPr>
            <a:r>
              <a:rPr sz="4400" spc="-10" dirty="0">
                <a:solidFill>
                  <a:schemeClr val="tx2">
                    <a:lumMod val="60000"/>
                    <a:lumOff val="40000"/>
                  </a:schemeClr>
                </a:solidFill>
                <a:latin typeface="Franklin Gothic Book"/>
                <a:cs typeface="Franklin Gothic Book"/>
              </a:rPr>
              <a:t>Other</a:t>
            </a:r>
            <a:r>
              <a:rPr lang="en-US" sz="4400" spc="-10" dirty="0">
                <a:solidFill>
                  <a:schemeClr val="tx2">
                    <a:lumMod val="60000"/>
                    <a:lumOff val="40000"/>
                  </a:schemeClr>
                </a:solidFill>
                <a:latin typeface="Franklin Gothic Book"/>
                <a:cs typeface="Franklin Gothic Book"/>
              </a:rPr>
              <a:t> </a:t>
            </a:r>
            <a:r>
              <a:rPr sz="4400" spc="-5" dirty="0">
                <a:solidFill>
                  <a:schemeClr val="tx2">
                    <a:lumMod val="60000"/>
                    <a:lumOff val="40000"/>
                  </a:schemeClr>
                </a:solidFill>
                <a:latin typeface="Franklin Gothic Book"/>
                <a:cs typeface="Franklin Gothic Book"/>
              </a:rPr>
              <a:t>O</a:t>
            </a:r>
            <a:r>
              <a:rPr sz="4400" spc="114" dirty="0">
                <a:solidFill>
                  <a:schemeClr val="tx2">
                    <a:lumMod val="60000"/>
                    <a:lumOff val="40000"/>
                  </a:schemeClr>
                </a:solidFill>
                <a:latin typeface="Franklin Gothic Book"/>
                <a:cs typeface="Franklin Gothic Book"/>
              </a:rPr>
              <a:t>f</a:t>
            </a:r>
            <a:r>
              <a:rPr sz="4400" spc="30" dirty="0">
                <a:solidFill>
                  <a:schemeClr val="tx2">
                    <a:lumMod val="60000"/>
                    <a:lumOff val="40000"/>
                  </a:schemeClr>
                </a:solidFill>
                <a:latin typeface="Franklin Gothic Book"/>
                <a:cs typeface="Franklin Gothic Book"/>
              </a:rPr>
              <a:t>f</a:t>
            </a:r>
            <a:r>
              <a:rPr sz="4400" dirty="0">
                <a:solidFill>
                  <a:schemeClr val="tx2">
                    <a:lumMod val="60000"/>
                    <a:lumOff val="40000"/>
                  </a:schemeClr>
                </a:solidFill>
                <a:latin typeface="Franklin Gothic Book"/>
                <a:cs typeface="Franklin Gothic Book"/>
              </a:rPr>
              <a:t>i</a:t>
            </a:r>
            <a:r>
              <a:rPr sz="4400" spc="-5" dirty="0">
                <a:solidFill>
                  <a:schemeClr val="tx2">
                    <a:lumMod val="60000"/>
                    <a:lumOff val="40000"/>
                  </a:schemeClr>
                </a:solidFill>
                <a:latin typeface="Franklin Gothic Book"/>
                <a:cs typeface="Franklin Gothic Book"/>
              </a:rPr>
              <a:t>ce</a:t>
            </a:r>
            <a:r>
              <a:rPr sz="4400" spc="25" dirty="0">
                <a:solidFill>
                  <a:schemeClr val="tx2">
                    <a:lumMod val="60000"/>
                    <a:lumOff val="40000"/>
                  </a:schemeClr>
                </a:solidFill>
                <a:latin typeface="Franklin Gothic Book"/>
                <a:cs typeface="Franklin Gothic Book"/>
              </a:rPr>
              <a:t>r</a:t>
            </a:r>
            <a:r>
              <a:rPr sz="4400" dirty="0">
                <a:solidFill>
                  <a:schemeClr val="tx2">
                    <a:lumMod val="60000"/>
                    <a:lumOff val="40000"/>
                  </a:schemeClr>
                </a:solidFill>
                <a:latin typeface="Franklin Gothic Book"/>
                <a:cs typeface="Franklin Gothic Book"/>
              </a:rPr>
              <a:t>s</a:t>
            </a:r>
          </a:p>
        </p:txBody>
      </p:sp>
      <p:sp>
        <p:nvSpPr>
          <p:cNvPr id="19" name="object 19"/>
          <p:cNvSpPr txBox="1"/>
          <p:nvPr/>
        </p:nvSpPr>
        <p:spPr>
          <a:xfrm>
            <a:off x="4653831" y="1193291"/>
            <a:ext cx="3349625" cy="3386183"/>
          </a:xfrm>
          <a:prstGeom prst="rect">
            <a:avLst/>
          </a:prstGeom>
        </p:spPr>
        <p:txBody>
          <a:bodyPr vert="horz" wrap="square" lIns="0" tIns="153035" rIns="0" bIns="0" rtlCol="0">
            <a:spAutoFit/>
          </a:bodyPr>
          <a:lstStyle/>
          <a:p>
            <a:pPr marL="246379" indent="-233679">
              <a:lnSpc>
                <a:spcPct val="100000"/>
              </a:lnSpc>
              <a:spcBef>
                <a:spcPts val="1205"/>
              </a:spcBef>
              <a:buChar char="■"/>
              <a:tabLst>
                <a:tab pos="246379" algn="l"/>
              </a:tabLst>
            </a:pPr>
            <a:r>
              <a:rPr sz="2000" spc="-5" dirty="0">
                <a:latin typeface="Franklin Gothic Book"/>
                <a:cs typeface="Franklin Gothic Book"/>
              </a:rPr>
              <a:t>President appoints</a:t>
            </a:r>
            <a:r>
              <a:rPr sz="2000" spc="-25" dirty="0">
                <a:latin typeface="Franklin Gothic Book"/>
                <a:cs typeface="Franklin Gothic Book"/>
              </a:rPr>
              <a:t> </a:t>
            </a:r>
            <a:r>
              <a:rPr sz="2000" spc="5" dirty="0">
                <a:latin typeface="Franklin Gothic Book"/>
                <a:cs typeface="Franklin Gothic Book"/>
              </a:rPr>
              <a:t>officers</a:t>
            </a:r>
            <a:endParaRPr sz="2000" dirty="0">
              <a:latin typeface="Franklin Gothic Book"/>
              <a:cs typeface="Franklin Gothic Book"/>
            </a:endParaRPr>
          </a:p>
          <a:p>
            <a:pPr marL="246379" marR="325755" indent="-233679">
              <a:lnSpc>
                <a:spcPts val="2210"/>
              </a:lnSpc>
              <a:spcBef>
                <a:spcPts val="1335"/>
              </a:spcBef>
              <a:buChar char="■"/>
              <a:tabLst>
                <a:tab pos="246379" algn="l"/>
              </a:tabLst>
            </a:pPr>
            <a:r>
              <a:rPr sz="2000" spc="-5" dirty="0">
                <a:latin typeface="Franklin Gothic Book"/>
                <a:cs typeface="Franklin Gothic Book"/>
              </a:rPr>
              <a:t>President </a:t>
            </a:r>
            <a:r>
              <a:rPr sz="2000" dirty="0">
                <a:latin typeface="Franklin Gothic Book"/>
                <a:cs typeface="Franklin Gothic Book"/>
              </a:rPr>
              <a:t>can </a:t>
            </a:r>
            <a:r>
              <a:rPr sz="2000" spc="-5" dirty="0">
                <a:latin typeface="Franklin Gothic Book"/>
                <a:cs typeface="Franklin Gothic Book"/>
              </a:rPr>
              <a:t>replace </a:t>
            </a:r>
            <a:r>
              <a:rPr sz="2000" spc="-15" dirty="0">
                <a:latin typeface="Franklin Gothic Book"/>
                <a:cs typeface="Franklin Gothic Book"/>
              </a:rPr>
              <a:t>any</a:t>
            </a:r>
            <a:r>
              <a:rPr lang="en-US" sz="2000" spc="-15" dirty="0">
                <a:latin typeface="Franklin Gothic Book"/>
                <a:cs typeface="Franklin Gothic Book"/>
              </a:rPr>
              <a:t> </a:t>
            </a:r>
            <a:r>
              <a:rPr sz="2000" spc="5" dirty="0">
                <a:latin typeface="Franklin Gothic Book"/>
                <a:cs typeface="Franklin Gothic Book"/>
              </a:rPr>
              <a:t>officer</a:t>
            </a:r>
            <a:endParaRPr sz="2000" dirty="0">
              <a:latin typeface="Franklin Gothic Book"/>
              <a:cs typeface="Franklin Gothic Book"/>
            </a:endParaRPr>
          </a:p>
          <a:p>
            <a:pPr marL="246379" marR="434975" indent="-233679">
              <a:lnSpc>
                <a:spcPts val="2180"/>
              </a:lnSpc>
              <a:spcBef>
                <a:spcPts val="1315"/>
              </a:spcBef>
              <a:buChar char="■"/>
              <a:tabLst>
                <a:tab pos="246379" algn="l"/>
              </a:tabLst>
            </a:pPr>
            <a:r>
              <a:rPr sz="2000" spc="5" dirty="0">
                <a:latin typeface="Franklin Gothic Book"/>
                <a:cs typeface="Franklin Gothic Book"/>
              </a:rPr>
              <a:t>Officers </a:t>
            </a:r>
            <a:r>
              <a:rPr sz="2000" dirty="0">
                <a:latin typeface="Franklin Gothic Book"/>
                <a:cs typeface="Franklin Gothic Book"/>
              </a:rPr>
              <a:t>serve </a:t>
            </a:r>
            <a:r>
              <a:rPr sz="2000" spc="-20" dirty="0">
                <a:latin typeface="Franklin Gothic Book"/>
                <a:cs typeface="Franklin Gothic Book"/>
              </a:rPr>
              <a:t>for </a:t>
            </a:r>
            <a:r>
              <a:rPr sz="2000" spc="-15" dirty="0">
                <a:latin typeface="Franklin Gothic Book"/>
                <a:cs typeface="Franklin Gothic Book"/>
              </a:rPr>
              <a:t>term </a:t>
            </a:r>
            <a:r>
              <a:rPr sz="2000" spc="-5" dirty="0">
                <a:latin typeface="Franklin Gothic Book"/>
                <a:cs typeface="Franklin Gothic Book"/>
              </a:rPr>
              <a:t>of</a:t>
            </a:r>
            <a:r>
              <a:rPr lang="en-US" sz="2000" spc="-5" dirty="0">
                <a:latin typeface="Franklin Gothic Book"/>
                <a:cs typeface="Franklin Gothic Book"/>
              </a:rPr>
              <a:t> </a:t>
            </a:r>
            <a:r>
              <a:rPr sz="2000" spc="-5" dirty="0">
                <a:latin typeface="Franklin Gothic Book"/>
                <a:cs typeface="Franklin Gothic Book"/>
              </a:rPr>
              <a:t>President</a:t>
            </a:r>
            <a:endParaRPr sz="2000" dirty="0">
              <a:latin typeface="Franklin Gothic Book"/>
              <a:cs typeface="Franklin Gothic Book"/>
            </a:endParaRPr>
          </a:p>
          <a:p>
            <a:pPr marL="246379" marR="5080" indent="-233679">
              <a:lnSpc>
                <a:spcPts val="2210"/>
              </a:lnSpc>
              <a:spcBef>
                <a:spcPts val="1305"/>
              </a:spcBef>
              <a:buChar char="■"/>
              <a:tabLst>
                <a:tab pos="246379" algn="l"/>
              </a:tabLst>
            </a:pPr>
            <a:r>
              <a:rPr sz="2000" spc="-15" dirty="0">
                <a:latin typeface="Franklin Gothic Book"/>
                <a:cs typeface="Franklin Gothic Book"/>
              </a:rPr>
              <a:t>New </a:t>
            </a:r>
            <a:r>
              <a:rPr sz="2000" spc="-5" dirty="0">
                <a:latin typeface="Franklin Gothic Book"/>
                <a:cs typeface="Franklin Gothic Book"/>
              </a:rPr>
              <a:t>President </a:t>
            </a:r>
            <a:r>
              <a:rPr sz="2000" dirty="0">
                <a:latin typeface="Franklin Gothic Book"/>
                <a:cs typeface="Franklin Gothic Book"/>
              </a:rPr>
              <a:t>can </a:t>
            </a:r>
            <a:r>
              <a:rPr sz="2000" spc="-5" dirty="0">
                <a:latin typeface="Franklin Gothic Book"/>
                <a:cs typeface="Franklin Gothic Book"/>
              </a:rPr>
              <a:t>reappoint</a:t>
            </a:r>
            <a:r>
              <a:rPr lang="en-US" sz="2000" spc="-5" dirty="0">
                <a:latin typeface="Franklin Gothic Book"/>
                <a:cs typeface="Franklin Gothic Book"/>
              </a:rPr>
              <a:t> </a:t>
            </a:r>
            <a:r>
              <a:rPr sz="2000" spc="-5" dirty="0">
                <a:latin typeface="Franklin Gothic Book"/>
                <a:cs typeface="Franklin Gothic Book"/>
              </a:rPr>
              <a:t>same</a:t>
            </a:r>
            <a:r>
              <a:rPr sz="2000" spc="-10" dirty="0">
                <a:latin typeface="Franklin Gothic Book"/>
                <a:cs typeface="Franklin Gothic Book"/>
              </a:rPr>
              <a:t> </a:t>
            </a:r>
            <a:r>
              <a:rPr sz="2000" spc="-5" dirty="0">
                <a:latin typeface="Franklin Gothic Book"/>
                <a:cs typeface="Franklin Gothic Book"/>
              </a:rPr>
              <a:t>individuals</a:t>
            </a:r>
            <a:endParaRPr lang="en-US" sz="2000" spc="-5" dirty="0">
              <a:latin typeface="Franklin Gothic Book"/>
              <a:cs typeface="Franklin Gothic Book"/>
            </a:endParaRPr>
          </a:p>
          <a:p>
            <a:pPr marL="246379" marR="5080" indent="-233679">
              <a:lnSpc>
                <a:spcPts val="2210"/>
              </a:lnSpc>
              <a:spcBef>
                <a:spcPts val="1305"/>
              </a:spcBef>
              <a:buChar char="■"/>
              <a:tabLst>
                <a:tab pos="246379" algn="l"/>
              </a:tabLst>
            </a:pPr>
            <a:r>
              <a:rPr lang="en-US" sz="2000" spc="-5" dirty="0">
                <a:latin typeface="Franklin Gothic Book"/>
                <a:cs typeface="Franklin Gothic Book"/>
              </a:rPr>
              <a:t>Roles for many Vincentians lighten the work for everyone</a:t>
            </a:r>
            <a:endParaRPr sz="2000" dirty="0">
              <a:latin typeface="Franklin Gothic Book"/>
              <a:cs typeface="Franklin Gothic Book"/>
            </a:endParaRPr>
          </a:p>
        </p:txBody>
      </p:sp>
      <p:sp>
        <p:nvSpPr>
          <p:cNvPr id="20" name="object 20"/>
          <p:cNvSpPr/>
          <p:nvPr/>
        </p:nvSpPr>
        <p:spPr>
          <a:xfrm>
            <a:off x="1" y="6453385"/>
            <a:ext cx="9144000" cy="405130"/>
          </a:xfrm>
          <a:custGeom>
            <a:avLst/>
            <a:gdLst/>
            <a:ahLst/>
            <a:cxnLst/>
            <a:rect l="l" t="t" r="r" b="b"/>
            <a:pathLst>
              <a:path w="9144000" h="405129">
                <a:moveTo>
                  <a:pt x="0" y="0"/>
                </a:moveTo>
                <a:lnTo>
                  <a:pt x="9143998" y="0"/>
                </a:lnTo>
                <a:lnTo>
                  <a:pt x="9143998" y="404614"/>
                </a:lnTo>
                <a:lnTo>
                  <a:pt x="0" y="404614"/>
                </a:lnTo>
                <a:lnTo>
                  <a:pt x="0" y="0"/>
                </a:lnTo>
                <a:close/>
              </a:path>
            </a:pathLst>
          </a:custGeom>
          <a:solidFill>
            <a:srgbClr val="8C8D86"/>
          </a:solidFill>
        </p:spPr>
        <p:txBody>
          <a:bodyPr wrap="square" lIns="0" tIns="0" rIns="0" bIns="0" rtlCol="0"/>
          <a:lstStyle/>
          <a:p>
            <a:endParaRPr/>
          </a:p>
        </p:txBody>
      </p:sp>
      <p:sp>
        <p:nvSpPr>
          <p:cNvPr id="21" name="object 21"/>
          <p:cNvSpPr/>
          <p:nvPr/>
        </p:nvSpPr>
        <p:spPr>
          <a:xfrm>
            <a:off x="152400" y="163921"/>
            <a:ext cx="838200" cy="826678"/>
          </a:xfrm>
          <a:prstGeom prst="rect">
            <a:avLst/>
          </a:prstGeom>
          <a:blipFill>
            <a:blip r:embed="rId4" cstate="print"/>
            <a:stretch>
              <a:fillRect/>
            </a:stretch>
          </a:blipFill>
        </p:spPr>
        <p:txBody>
          <a:bodyPr wrap="square" lIns="0" tIns="0" rIns="0" bIns="0" rtlCol="0"/>
          <a:lstStyle/>
          <a:p>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solidFill>
                  <a:srgbClr val="FFFFFF"/>
                </a:solidFill>
              </a:rPr>
              <a:t>21</a:t>
            </a:fld>
            <a:endParaRPr dirty="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380D-A93C-F47F-2285-12B56EC4C3D6}"/>
              </a:ext>
            </a:extLst>
          </p:cNvPr>
          <p:cNvSpPr>
            <a:spLocks noGrp="1"/>
          </p:cNvSpPr>
          <p:nvPr>
            <p:ph type="title"/>
          </p:nvPr>
        </p:nvSpPr>
        <p:spPr>
          <a:xfrm>
            <a:off x="554577" y="126640"/>
            <a:ext cx="8034845" cy="492443"/>
          </a:xfrm>
        </p:spPr>
        <p:txBody>
          <a:bodyPr/>
          <a:lstStyle/>
          <a:p>
            <a:pPr algn="ctr"/>
            <a:r>
              <a:rPr lang="en-US" sz="3200" dirty="0">
                <a:solidFill>
                  <a:schemeClr val="tx2">
                    <a:lumMod val="60000"/>
                    <a:lumOff val="40000"/>
                  </a:schemeClr>
                </a:solidFill>
              </a:rPr>
              <a:t>Example Additional Roles</a:t>
            </a:r>
            <a:endParaRPr lang="en-US" dirty="0">
              <a:solidFill>
                <a:schemeClr val="tx2">
                  <a:lumMod val="60000"/>
                  <a:lumOff val="40000"/>
                </a:schemeClr>
              </a:solidFill>
            </a:endParaRPr>
          </a:p>
        </p:txBody>
      </p:sp>
      <p:graphicFrame>
        <p:nvGraphicFramePr>
          <p:cNvPr id="4" name="Table 4">
            <a:extLst>
              <a:ext uri="{FF2B5EF4-FFF2-40B4-BE49-F238E27FC236}">
                <a16:creationId xmlns:a16="http://schemas.microsoft.com/office/drawing/2014/main" id="{5A360AAF-66B5-4217-3BB7-14608438AA53}"/>
              </a:ext>
            </a:extLst>
          </p:cNvPr>
          <p:cNvGraphicFramePr>
            <a:graphicFrameLocks noGrp="1"/>
          </p:cNvGraphicFramePr>
          <p:nvPr>
            <p:extLst>
              <p:ext uri="{D42A27DB-BD31-4B8C-83A1-F6EECF244321}">
                <p14:modId xmlns:p14="http://schemas.microsoft.com/office/powerpoint/2010/main" val="3746827552"/>
              </p:ext>
            </p:extLst>
          </p:nvPr>
        </p:nvGraphicFramePr>
        <p:xfrm>
          <a:off x="723899" y="860682"/>
          <a:ext cx="7696200" cy="5191760"/>
        </p:xfrm>
        <a:graphic>
          <a:graphicData uri="http://schemas.openxmlformats.org/drawingml/2006/table">
            <a:tbl>
              <a:tblPr firstRow="1" bandRow="1">
                <a:tableStyleId>{5C22544A-7EE6-4342-B048-85BDC9FD1C3A}</a:tableStyleId>
              </a:tblPr>
              <a:tblGrid>
                <a:gridCol w="2650913">
                  <a:extLst>
                    <a:ext uri="{9D8B030D-6E8A-4147-A177-3AD203B41FA5}">
                      <a16:colId xmlns:a16="http://schemas.microsoft.com/office/drawing/2014/main" val="3182510498"/>
                    </a:ext>
                  </a:extLst>
                </a:gridCol>
                <a:gridCol w="5045287">
                  <a:extLst>
                    <a:ext uri="{9D8B030D-6E8A-4147-A177-3AD203B41FA5}">
                      <a16:colId xmlns:a16="http://schemas.microsoft.com/office/drawing/2014/main" val="870434986"/>
                    </a:ext>
                  </a:extLst>
                </a:gridCol>
              </a:tblGrid>
              <a:tr h="370840">
                <a:tc>
                  <a:txBody>
                    <a:bodyPr/>
                    <a:lstStyle/>
                    <a:p>
                      <a:pPr algn="ctr"/>
                      <a:r>
                        <a:rPr lang="en-US" dirty="0"/>
                        <a:t>Title</a:t>
                      </a:r>
                    </a:p>
                  </a:txBody>
                  <a:tcPr/>
                </a:tc>
                <a:tc>
                  <a:txBody>
                    <a:bodyPr/>
                    <a:lstStyle/>
                    <a:p>
                      <a:pPr algn="ctr"/>
                      <a:r>
                        <a:rPr lang="en-US" dirty="0"/>
                        <a:t>Role</a:t>
                      </a:r>
                    </a:p>
                  </a:txBody>
                  <a:tcPr/>
                </a:tc>
                <a:extLst>
                  <a:ext uri="{0D108BD9-81ED-4DB2-BD59-A6C34878D82A}">
                    <a16:rowId xmlns:a16="http://schemas.microsoft.com/office/drawing/2014/main" val="1911578209"/>
                  </a:ext>
                </a:extLst>
              </a:tr>
              <a:tr h="370840">
                <a:tc>
                  <a:txBody>
                    <a:bodyPr/>
                    <a:lstStyle/>
                    <a:p>
                      <a:r>
                        <a:rPr lang="en-US" dirty="0"/>
                        <a:t>President</a:t>
                      </a:r>
                    </a:p>
                  </a:txBody>
                  <a:tcPr/>
                </a:tc>
                <a:tc>
                  <a:txBody>
                    <a:bodyPr/>
                    <a:lstStyle/>
                    <a:p>
                      <a:r>
                        <a:rPr lang="en-US" dirty="0"/>
                        <a:t>Coordinate overall activities of the Conference</a:t>
                      </a:r>
                    </a:p>
                  </a:txBody>
                  <a:tcPr/>
                </a:tc>
                <a:extLst>
                  <a:ext uri="{0D108BD9-81ED-4DB2-BD59-A6C34878D82A}">
                    <a16:rowId xmlns:a16="http://schemas.microsoft.com/office/drawing/2014/main" val="632321794"/>
                  </a:ext>
                </a:extLst>
              </a:tr>
              <a:tr h="370840">
                <a:tc>
                  <a:txBody>
                    <a:bodyPr/>
                    <a:lstStyle/>
                    <a:p>
                      <a:r>
                        <a:rPr lang="en-US" dirty="0"/>
                        <a:t>Vice President</a:t>
                      </a:r>
                    </a:p>
                  </a:txBody>
                  <a:tcPr/>
                </a:tc>
                <a:tc>
                  <a:txBody>
                    <a:bodyPr/>
                    <a:lstStyle/>
                    <a:p>
                      <a:r>
                        <a:rPr lang="en-US" dirty="0"/>
                        <a:t>Assists and duties when President not available</a:t>
                      </a:r>
                    </a:p>
                  </a:txBody>
                  <a:tcPr/>
                </a:tc>
                <a:extLst>
                  <a:ext uri="{0D108BD9-81ED-4DB2-BD59-A6C34878D82A}">
                    <a16:rowId xmlns:a16="http://schemas.microsoft.com/office/drawing/2014/main" val="4020555843"/>
                  </a:ext>
                </a:extLst>
              </a:tr>
              <a:tr h="370840">
                <a:tc>
                  <a:txBody>
                    <a:bodyPr/>
                    <a:lstStyle/>
                    <a:p>
                      <a:r>
                        <a:rPr lang="en-US" dirty="0"/>
                        <a:t>Secretary</a:t>
                      </a:r>
                    </a:p>
                  </a:txBody>
                  <a:tcPr/>
                </a:tc>
                <a:tc>
                  <a:txBody>
                    <a:bodyPr/>
                    <a:lstStyle/>
                    <a:p>
                      <a:r>
                        <a:rPr lang="en-US" dirty="0"/>
                        <a:t>Meeting notices, minutes, correspondence</a:t>
                      </a:r>
                    </a:p>
                  </a:txBody>
                  <a:tcPr/>
                </a:tc>
                <a:extLst>
                  <a:ext uri="{0D108BD9-81ED-4DB2-BD59-A6C34878D82A}">
                    <a16:rowId xmlns:a16="http://schemas.microsoft.com/office/drawing/2014/main" val="1294145889"/>
                  </a:ext>
                </a:extLst>
              </a:tr>
              <a:tr h="370840">
                <a:tc>
                  <a:txBody>
                    <a:bodyPr/>
                    <a:lstStyle/>
                    <a:p>
                      <a:r>
                        <a:rPr lang="en-US" dirty="0"/>
                        <a:t>Treasurer</a:t>
                      </a:r>
                    </a:p>
                  </a:txBody>
                  <a:tcPr/>
                </a:tc>
                <a:tc>
                  <a:txBody>
                    <a:bodyPr/>
                    <a:lstStyle/>
                    <a:p>
                      <a:r>
                        <a:rPr lang="en-US" dirty="0"/>
                        <a:t>Handles finances and reporting</a:t>
                      </a:r>
                    </a:p>
                  </a:txBody>
                  <a:tcPr/>
                </a:tc>
                <a:extLst>
                  <a:ext uri="{0D108BD9-81ED-4DB2-BD59-A6C34878D82A}">
                    <a16:rowId xmlns:a16="http://schemas.microsoft.com/office/drawing/2014/main" val="3492671203"/>
                  </a:ext>
                </a:extLst>
              </a:tr>
              <a:tr h="370840">
                <a:tc>
                  <a:txBody>
                    <a:bodyPr/>
                    <a:lstStyle/>
                    <a:p>
                      <a:r>
                        <a:rPr lang="en-US" dirty="0"/>
                        <a:t>Food distribution</a:t>
                      </a:r>
                    </a:p>
                  </a:txBody>
                  <a:tcPr/>
                </a:tc>
                <a:tc>
                  <a:txBody>
                    <a:bodyPr/>
                    <a:lstStyle/>
                    <a:p>
                      <a:r>
                        <a:rPr lang="en-US" dirty="0"/>
                        <a:t>Responsible for deliveries to neighbors in need</a:t>
                      </a:r>
                    </a:p>
                  </a:txBody>
                  <a:tcPr/>
                </a:tc>
                <a:extLst>
                  <a:ext uri="{0D108BD9-81ED-4DB2-BD59-A6C34878D82A}">
                    <a16:rowId xmlns:a16="http://schemas.microsoft.com/office/drawing/2014/main" val="899458644"/>
                  </a:ext>
                </a:extLst>
              </a:tr>
              <a:tr h="370840">
                <a:tc>
                  <a:txBody>
                    <a:bodyPr/>
                    <a:lstStyle/>
                    <a:p>
                      <a:r>
                        <a:rPr lang="en-US" dirty="0"/>
                        <a:t>Food organizer</a:t>
                      </a:r>
                    </a:p>
                  </a:txBody>
                  <a:tcPr/>
                </a:tc>
                <a:tc>
                  <a:txBody>
                    <a:bodyPr/>
                    <a:lstStyle/>
                    <a:p>
                      <a:r>
                        <a:rPr lang="en-US" dirty="0"/>
                        <a:t>Coordinates/maintains stock of food </a:t>
                      </a:r>
                    </a:p>
                  </a:txBody>
                  <a:tcPr/>
                </a:tc>
                <a:extLst>
                  <a:ext uri="{0D108BD9-81ED-4DB2-BD59-A6C34878D82A}">
                    <a16:rowId xmlns:a16="http://schemas.microsoft.com/office/drawing/2014/main" val="3761278268"/>
                  </a:ext>
                </a:extLst>
              </a:tr>
              <a:tr h="370840">
                <a:tc>
                  <a:txBody>
                    <a:bodyPr/>
                    <a:lstStyle/>
                    <a:p>
                      <a:r>
                        <a:rPr lang="en-US" dirty="0"/>
                        <a:t>Home visit coordinator</a:t>
                      </a:r>
                    </a:p>
                  </a:txBody>
                  <a:tcPr/>
                </a:tc>
                <a:tc>
                  <a:txBody>
                    <a:bodyPr/>
                    <a:lstStyle/>
                    <a:p>
                      <a:r>
                        <a:rPr lang="en-US" dirty="0"/>
                        <a:t>Schedules assigns visits</a:t>
                      </a:r>
                    </a:p>
                  </a:txBody>
                  <a:tcPr/>
                </a:tc>
                <a:extLst>
                  <a:ext uri="{0D108BD9-81ED-4DB2-BD59-A6C34878D82A}">
                    <a16:rowId xmlns:a16="http://schemas.microsoft.com/office/drawing/2014/main" val="600538616"/>
                  </a:ext>
                </a:extLst>
              </a:tr>
              <a:tr h="370840">
                <a:tc>
                  <a:txBody>
                    <a:bodyPr/>
                    <a:lstStyle/>
                    <a:p>
                      <a:r>
                        <a:rPr lang="en-US" dirty="0"/>
                        <a:t>Project Chair(s)</a:t>
                      </a:r>
                    </a:p>
                  </a:txBody>
                  <a:tcPr/>
                </a:tc>
                <a:tc>
                  <a:txBody>
                    <a:bodyPr/>
                    <a:lstStyle/>
                    <a:p>
                      <a:r>
                        <a:rPr lang="en-US" dirty="0"/>
                        <a:t>Thanksgiving, Christmas, and Easter programs</a:t>
                      </a:r>
                    </a:p>
                  </a:txBody>
                  <a:tcPr/>
                </a:tc>
                <a:extLst>
                  <a:ext uri="{0D108BD9-81ED-4DB2-BD59-A6C34878D82A}">
                    <a16:rowId xmlns:a16="http://schemas.microsoft.com/office/drawing/2014/main" val="320851473"/>
                  </a:ext>
                </a:extLst>
              </a:tr>
              <a:tr h="370840">
                <a:tc>
                  <a:txBody>
                    <a:bodyPr/>
                    <a:lstStyle/>
                    <a:p>
                      <a:r>
                        <a:rPr lang="en-US" dirty="0"/>
                        <a:t>Data Base Coordinator</a:t>
                      </a:r>
                    </a:p>
                  </a:txBody>
                  <a:tcPr/>
                </a:tc>
                <a:tc>
                  <a:txBody>
                    <a:bodyPr/>
                    <a:lstStyle/>
                    <a:p>
                      <a:r>
                        <a:rPr lang="en-US" dirty="0"/>
                        <a:t>Trains/review data entry and monitors reporting</a:t>
                      </a:r>
                    </a:p>
                  </a:txBody>
                  <a:tcPr/>
                </a:tc>
                <a:extLst>
                  <a:ext uri="{0D108BD9-81ED-4DB2-BD59-A6C34878D82A}">
                    <a16:rowId xmlns:a16="http://schemas.microsoft.com/office/drawing/2014/main" val="2647048260"/>
                  </a:ext>
                </a:extLst>
              </a:tr>
              <a:tr h="370840">
                <a:tc>
                  <a:txBody>
                    <a:bodyPr/>
                    <a:lstStyle/>
                    <a:p>
                      <a:r>
                        <a:rPr lang="en-US" dirty="0"/>
                        <a:t>Membership Coordinator</a:t>
                      </a:r>
                    </a:p>
                  </a:txBody>
                  <a:tcPr/>
                </a:tc>
                <a:tc>
                  <a:txBody>
                    <a:bodyPr/>
                    <a:lstStyle/>
                    <a:p>
                      <a:r>
                        <a:rPr lang="en-US" dirty="0"/>
                        <a:t>Maintains lists and contacts</a:t>
                      </a:r>
                    </a:p>
                  </a:txBody>
                  <a:tcPr/>
                </a:tc>
                <a:extLst>
                  <a:ext uri="{0D108BD9-81ED-4DB2-BD59-A6C34878D82A}">
                    <a16:rowId xmlns:a16="http://schemas.microsoft.com/office/drawing/2014/main" val="2790530300"/>
                  </a:ext>
                </a:extLst>
              </a:tr>
              <a:tr h="370840">
                <a:tc>
                  <a:txBody>
                    <a:bodyPr/>
                    <a:lstStyle/>
                    <a:p>
                      <a:r>
                        <a:rPr lang="en-US" dirty="0"/>
                        <a:t>Pot Luck Coordinator</a:t>
                      </a:r>
                    </a:p>
                  </a:txBody>
                  <a:tcPr/>
                </a:tc>
                <a:tc>
                  <a:txBody>
                    <a:bodyPr/>
                    <a:lstStyle/>
                    <a:p>
                      <a:r>
                        <a:rPr lang="en-US" dirty="0"/>
                        <a:t>Plans for events</a:t>
                      </a:r>
                    </a:p>
                  </a:txBody>
                  <a:tcPr/>
                </a:tc>
                <a:extLst>
                  <a:ext uri="{0D108BD9-81ED-4DB2-BD59-A6C34878D82A}">
                    <a16:rowId xmlns:a16="http://schemas.microsoft.com/office/drawing/2014/main" val="2714267190"/>
                  </a:ext>
                </a:extLst>
              </a:tr>
              <a:tr h="370840">
                <a:tc>
                  <a:txBody>
                    <a:bodyPr/>
                    <a:lstStyle/>
                    <a:p>
                      <a:r>
                        <a:rPr lang="en-US" dirty="0"/>
                        <a:t>Feast Day Coordinator</a:t>
                      </a:r>
                    </a:p>
                  </a:txBody>
                  <a:tcPr/>
                </a:tc>
                <a:tc>
                  <a:txBody>
                    <a:bodyPr/>
                    <a:lstStyle/>
                    <a:p>
                      <a:r>
                        <a:rPr lang="en-US" dirty="0"/>
                        <a:t>Prepare with Parish and Vincentians</a:t>
                      </a:r>
                    </a:p>
                  </a:txBody>
                  <a:tcPr/>
                </a:tc>
                <a:extLst>
                  <a:ext uri="{0D108BD9-81ED-4DB2-BD59-A6C34878D82A}">
                    <a16:rowId xmlns:a16="http://schemas.microsoft.com/office/drawing/2014/main" val="497507171"/>
                  </a:ext>
                </a:extLst>
              </a:tr>
              <a:tr h="370840">
                <a:tc>
                  <a:txBody>
                    <a:bodyPr/>
                    <a:lstStyle/>
                    <a:p>
                      <a:r>
                        <a:rPr lang="en-US" dirty="0"/>
                        <a:t>Resource Coordinator</a:t>
                      </a:r>
                    </a:p>
                  </a:txBody>
                  <a:tcPr/>
                </a:tc>
                <a:tc>
                  <a:txBody>
                    <a:bodyPr/>
                    <a:lstStyle/>
                    <a:p>
                      <a:r>
                        <a:rPr lang="en-US" dirty="0"/>
                        <a:t>Maintains resources and contacts / collaborators</a:t>
                      </a:r>
                    </a:p>
                  </a:txBody>
                  <a:tcPr/>
                </a:tc>
                <a:extLst>
                  <a:ext uri="{0D108BD9-81ED-4DB2-BD59-A6C34878D82A}">
                    <a16:rowId xmlns:a16="http://schemas.microsoft.com/office/drawing/2014/main" val="917214649"/>
                  </a:ext>
                </a:extLst>
              </a:tr>
            </a:tbl>
          </a:graphicData>
        </a:graphic>
      </p:graphicFrame>
    </p:spTree>
    <p:extLst>
      <p:ext uri="{BB962C8B-B14F-4D97-AF65-F5344CB8AC3E}">
        <p14:creationId xmlns:p14="http://schemas.microsoft.com/office/powerpoint/2010/main" val="77621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8448" y="2990088"/>
            <a:ext cx="2366645" cy="741680"/>
          </a:xfrm>
          <a:prstGeom prst="rect">
            <a:avLst/>
          </a:prstGeom>
        </p:spPr>
        <p:txBody>
          <a:bodyPr vert="horz" wrap="square" lIns="0" tIns="12700" rIns="0" bIns="0" rtlCol="0">
            <a:spAutoFit/>
          </a:bodyPr>
          <a:lstStyle/>
          <a:p>
            <a:pPr marL="12700">
              <a:lnSpc>
                <a:spcPct val="100000"/>
              </a:lnSpc>
              <a:spcBef>
                <a:spcPts val="100"/>
              </a:spcBef>
            </a:pPr>
            <a:r>
              <a:rPr sz="4700" spc="-70" dirty="0">
                <a:solidFill>
                  <a:schemeClr val="tx2">
                    <a:lumMod val="60000"/>
                    <a:lumOff val="40000"/>
                  </a:schemeClr>
                </a:solidFill>
                <a:latin typeface="Franklin Gothic Book"/>
                <a:cs typeface="Franklin Gothic Book"/>
              </a:rPr>
              <a:t>Your</a:t>
            </a:r>
            <a:r>
              <a:rPr sz="4700" spc="-85" dirty="0">
                <a:solidFill>
                  <a:schemeClr val="tx2">
                    <a:lumMod val="60000"/>
                    <a:lumOff val="40000"/>
                  </a:schemeClr>
                </a:solidFill>
                <a:latin typeface="Franklin Gothic Book"/>
                <a:cs typeface="Franklin Gothic Book"/>
              </a:rPr>
              <a:t> Turn</a:t>
            </a:r>
            <a:endParaRPr sz="4700" dirty="0">
              <a:solidFill>
                <a:schemeClr val="tx2">
                  <a:lumMod val="60000"/>
                  <a:lumOff val="40000"/>
                </a:schemeClr>
              </a:solidFill>
              <a:latin typeface="Franklin Gothic Book"/>
              <a:cs typeface="Franklin Gothic Book"/>
            </a:endParaRPr>
          </a:p>
        </p:txBody>
      </p:sp>
      <p:sp>
        <p:nvSpPr>
          <p:cNvPr id="3" name="object 3"/>
          <p:cNvSpPr/>
          <p:nvPr/>
        </p:nvSpPr>
        <p:spPr>
          <a:xfrm>
            <a:off x="3977640" y="375"/>
            <a:ext cx="171450" cy="6858000"/>
          </a:xfrm>
          <a:custGeom>
            <a:avLst/>
            <a:gdLst/>
            <a:ahLst/>
            <a:cxnLst/>
            <a:rect l="l" t="t" r="r" b="b"/>
            <a:pathLst>
              <a:path w="171450" h="6858000">
                <a:moveTo>
                  <a:pt x="0" y="0"/>
                </a:moveTo>
                <a:lnTo>
                  <a:pt x="171450" y="0"/>
                </a:lnTo>
                <a:lnTo>
                  <a:pt x="171450" y="6857999"/>
                </a:lnTo>
                <a:lnTo>
                  <a:pt x="0" y="6857999"/>
                </a:lnTo>
                <a:lnTo>
                  <a:pt x="0" y="0"/>
                </a:lnTo>
                <a:close/>
              </a:path>
            </a:pathLst>
          </a:custGeom>
          <a:solidFill>
            <a:srgbClr val="696A64"/>
          </a:solidFill>
        </p:spPr>
        <p:txBody>
          <a:bodyPr wrap="square" lIns="0" tIns="0" rIns="0" bIns="0" rtlCol="0"/>
          <a:lstStyle/>
          <a:p>
            <a:endParaRPr/>
          </a:p>
        </p:txBody>
      </p:sp>
      <p:sp>
        <p:nvSpPr>
          <p:cNvPr id="4" name="object 4"/>
          <p:cNvSpPr txBox="1"/>
          <p:nvPr/>
        </p:nvSpPr>
        <p:spPr>
          <a:xfrm>
            <a:off x="4711278" y="1436115"/>
            <a:ext cx="3670721" cy="727121"/>
          </a:xfrm>
          <a:prstGeom prst="rect">
            <a:avLst/>
          </a:prstGeom>
        </p:spPr>
        <p:txBody>
          <a:bodyPr vert="horz" wrap="square" lIns="0" tIns="33019" rIns="0" bIns="0" rtlCol="0">
            <a:spAutoFit/>
          </a:bodyPr>
          <a:lstStyle/>
          <a:p>
            <a:pPr marL="396875" marR="5080" indent="-384175">
              <a:lnSpc>
                <a:spcPts val="1800"/>
              </a:lnSpc>
              <a:spcBef>
                <a:spcPts val="259"/>
              </a:spcBef>
              <a:buChar char="■"/>
              <a:tabLst>
                <a:tab pos="396240" algn="l"/>
                <a:tab pos="396875" algn="l"/>
              </a:tabLst>
            </a:pPr>
            <a:r>
              <a:rPr sz="2000" spc="-5" dirty="0">
                <a:solidFill>
                  <a:srgbClr val="191B0E"/>
                </a:solidFill>
                <a:latin typeface="Franklin Gothic Book"/>
                <a:cs typeface="Franklin Gothic Book"/>
              </a:rPr>
              <a:t>Presidents </a:t>
            </a:r>
            <a:r>
              <a:rPr sz="2000" dirty="0">
                <a:solidFill>
                  <a:srgbClr val="191B0E"/>
                </a:solidFill>
                <a:latin typeface="Franklin Gothic Book"/>
                <a:cs typeface="Franklin Gothic Book"/>
              </a:rPr>
              <a:t>- </a:t>
            </a:r>
            <a:r>
              <a:rPr sz="2000" spc="-5" dirty="0">
                <a:solidFill>
                  <a:srgbClr val="191B0E"/>
                </a:solidFill>
                <a:latin typeface="Franklin Gothic Book"/>
                <a:cs typeface="Franklin Gothic Book"/>
              </a:rPr>
              <a:t>What aspects </a:t>
            </a:r>
            <a:r>
              <a:rPr sz="2000" dirty="0">
                <a:solidFill>
                  <a:srgbClr val="191B0E"/>
                </a:solidFill>
                <a:latin typeface="Franklin Gothic Book"/>
                <a:cs typeface="Franklin Gothic Book"/>
              </a:rPr>
              <a:t>of</a:t>
            </a:r>
            <a:r>
              <a:rPr lang="en-US" sz="2000" dirty="0">
                <a:solidFill>
                  <a:srgbClr val="191B0E"/>
                </a:solidFill>
                <a:latin typeface="Franklin Gothic Book"/>
                <a:cs typeface="Franklin Gothic Book"/>
              </a:rPr>
              <a:t> </a:t>
            </a:r>
            <a:r>
              <a:rPr sz="2000" spc="-5" dirty="0">
                <a:solidFill>
                  <a:srgbClr val="191B0E"/>
                </a:solidFill>
                <a:latin typeface="Franklin Gothic Book"/>
                <a:cs typeface="Franklin Gothic Book"/>
              </a:rPr>
              <a:t>running </a:t>
            </a:r>
            <a:r>
              <a:rPr sz="2000" dirty="0">
                <a:solidFill>
                  <a:srgbClr val="191B0E"/>
                </a:solidFill>
                <a:latin typeface="Franklin Gothic Book"/>
                <a:cs typeface="Franklin Gothic Book"/>
              </a:rPr>
              <a:t>a </a:t>
            </a:r>
            <a:r>
              <a:rPr sz="2000" spc="-10" dirty="0">
                <a:solidFill>
                  <a:srgbClr val="191B0E"/>
                </a:solidFill>
                <a:latin typeface="Franklin Gothic Book"/>
                <a:cs typeface="Franklin Gothic Book"/>
              </a:rPr>
              <a:t>conference </a:t>
            </a:r>
            <a:r>
              <a:rPr sz="2000" spc="-5" dirty="0">
                <a:solidFill>
                  <a:srgbClr val="191B0E"/>
                </a:solidFill>
                <a:latin typeface="Franklin Gothic Book"/>
                <a:cs typeface="Franklin Gothic Book"/>
              </a:rPr>
              <a:t>meeting </a:t>
            </a:r>
            <a:r>
              <a:rPr sz="2000" dirty="0">
                <a:solidFill>
                  <a:srgbClr val="191B0E"/>
                </a:solidFill>
                <a:latin typeface="Franklin Gothic Book"/>
                <a:cs typeface="Franklin Gothic Book"/>
              </a:rPr>
              <a:t>do</a:t>
            </a:r>
            <a:r>
              <a:rPr lang="en-US" sz="2000" dirty="0">
                <a:solidFill>
                  <a:srgbClr val="191B0E"/>
                </a:solidFill>
                <a:latin typeface="Franklin Gothic Book"/>
                <a:cs typeface="Franklin Gothic Book"/>
              </a:rPr>
              <a:t> </a:t>
            </a:r>
            <a:r>
              <a:rPr sz="2000" spc="-10" dirty="0">
                <a:solidFill>
                  <a:srgbClr val="191B0E"/>
                </a:solidFill>
                <a:latin typeface="Franklin Gothic Book"/>
                <a:cs typeface="Franklin Gothic Book"/>
              </a:rPr>
              <a:t>you enjoy </a:t>
            </a:r>
            <a:r>
              <a:rPr sz="2000" spc="-5" dirty="0">
                <a:solidFill>
                  <a:srgbClr val="191B0E"/>
                </a:solidFill>
                <a:latin typeface="Franklin Gothic Book"/>
                <a:cs typeface="Franklin Gothic Book"/>
              </a:rPr>
              <a:t>the most?</a:t>
            </a:r>
            <a:r>
              <a:rPr sz="2000" dirty="0">
                <a:solidFill>
                  <a:srgbClr val="191B0E"/>
                </a:solidFill>
                <a:latin typeface="Franklin Gothic Book"/>
                <a:cs typeface="Franklin Gothic Book"/>
              </a:rPr>
              <a:t> </a:t>
            </a:r>
            <a:r>
              <a:rPr sz="2000" spc="-10" dirty="0">
                <a:solidFill>
                  <a:srgbClr val="191B0E"/>
                </a:solidFill>
                <a:latin typeface="Franklin Gothic Book"/>
                <a:cs typeface="Franklin Gothic Book"/>
              </a:rPr>
              <a:t>Why?</a:t>
            </a:r>
            <a:endParaRPr sz="2000" dirty="0">
              <a:latin typeface="Franklin Gothic Book"/>
              <a:cs typeface="Franklin Gothic Book"/>
            </a:endParaRPr>
          </a:p>
        </p:txBody>
      </p:sp>
      <p:sp>
        <p:nvSpPr>
          <p:cNvPr id="5" name="object 5"/>
          <p:cNvSpPr txBox="1"/>
          <p:nvPr/>
        </p:nvSpPr>
        <p:spPr>
          <a:xfrm>
            <a:off x="4711279" y="2670555"/>
            <a:ext cx="3975521" cy="727121"/>
          </a:xfrm>
          <a:prstGeom prst="rect">
            <a:avLst/>
          </a:prstGeom>
        </p:spPr>
        <p:txBody>
          <a:bodyPr vert="horz" wrap="square" lIns="0" tIns="33019" rIns="0" bIns="0" rtlCol="0">
            <a:spAutoFit/>
          </a:bodyPr>
          <a:lstStyle/>
          <a:p>
            <a:pPr marL="396875" marR="5080" indent="-384175">
              <a:lnSpc>
                <a:spcPts val="1800"/>
              </a:lnSpc>
              <a:spcBef>
                <a:spcPts val="259"/>
              </a:spcBef>
              <a:buChar char="■"/>
              <a:tabLst>
                <a:tab pos="396240" algn="l"/>
                <a:tab pos="396875" algn="l"/>
              </a:tabLst>
            </a:pPr>
            <a:r>
              <a:rPr sz="2000" spc="-5" dirty="0">
                <a:solidFill>
                  <a:srgbClr val="191B0E"/>
                </a:solidFill>
                <a:latin typeface="Franklin Gothic Book"/>
                <a:cs typeface="Franklin Gothic Book"/>
              </a:rPr>
              <a:t>Spiritual Advisors </a:t>
            </a:r>
            <a:r>
              <a:rPr sz="2000" dirty="0">
                <a:solidFill>
                  <a:srgbClr val="191B0E"/>
                </a:solidFill>
                <a:latin typeface="Franklin Gothic Book"/>
                <a:cs typeface="Franklin Gothic Book"/>
              </a:rPr>
              <a:t>- </a:t>
            </a:r>
            <a:r>
              <a:rPr sz="2000" spc="-5" dirty="0">
                <a:solidFill>
                  <a:srgbClr val="191B0E"/>
                </a:solidFill>
                <a:latin typeface="Franklin Gothic Book"/>
                <a:cs typeface="Franklin Gothic Book"/>
              </a:rPr>
              <a:t>What aspects </a:t>
            </a:r>
            <a:r>
              <a:rPr sz="2000" dirty="0">
                <a:solidFill>
                  <a:srgbClr val="191B0E"/>
                </a:solidFill>
                <a:latin typeface="Franklin Gothic Book"/>
                <a:cs typeface="Franklin Gothic Book"/>
              </a:rPr>
              <a:t>of</a:t>
            </a:r>
            <a:r>
              <a:rPr lang="en-US" sz="2000" dirty="0">
                <a:solidFill>
                  <a:srgbClr val="191B0E"/>
                </a:solidFill>
                <a:latin typeface="Franklin Gothic Book"/>
                <a:cs typeface="Franklin Gothic Book"/>
              </a:rPr>
              <a:t> </a:t>
            </a:r>
            <a:r>
              <a:rPr sz="2000" spc="-5" dirty="0">
                <a:solidFill>
                  <a:srgbClr val="191B0E"/>
                </a:solidFill>
                <a:latin typeface="Franklin Gothic Book"/>
                <a:cs typeface="Franklin Gothic Book"/>
              </a:rPr>
              <a:t>running </a:t>
            </a:r>
            <a:r>
              <a:rPr sz="2000" dirty="0">
                <a:solidFill>
                  <a:srgbClr val="191B0E"/>
                </a:solidFill>
                <a:latin typeface="Franklin Gothic Book"/>
                <a:cs typeface="Franklin Gothic Book"/>
              </a:rPr>
              <a:t>a </a:t>
            </a:r>
            <a:r>
              <a:rPr sz="2000" spc="-10" dirty="0">
                <a:solidFill>
                  <a:srgbClr val="191B0E"/>
                </a:solidFill>
                <a:latin typeface="Franklin Gothic Book"/>
                <a:cs typeface="Franklin Gothic Book"/>
              </a:rPr>
              <a:t>conference </a:t>
            </a:r>
            <a:r>
              <a:rPr sz="2000" spc="-5" dirty="0">
                <a:solidFill>
                  <a:srgbClr val="191B0E"/>
                </a:solidFill>
                <a:latin typeface="Franklin Gothic Book"/>
                <a:cs typeface="Franklin Gothic Book"/>
              </a:rPr>
              <a:t>meeting </a:t>
            </a:r>
            <a:r>
              <a:rPr sz="2000" dirty="0">
                <a:solidFill>
                  <a:srgbClr val="191B0E"/>
                </a:solidFill>
                <a:latin typeface="Franklin Gothic Book"/>
                <a:cs typeface="Franklin Gothic Book"/>
              </a:rPr>
              <a:t>do</a:t>
            </a:r>
            <a:r>
              <a:rPr lang="en-US" sz="2000" dirty="0">
                <a:solidFill>
                  <a:srgbClr val="191B0E"/>
                </a:solidFill>
                <a:latin typeface="Franklin Gothic Book"/>
                <a:cs typeface="Franklin Gothic Book"/>
              </a:rPr>
              <a:t> </a:t>
            </a:r>
            <a:r>
              <a:rPr sz="2000" spc="-10" dirty="0">
                <a:solidFill>
                  <a:srgbClr val="191B0E"/>
                </a:solidFill>
                <a:latin typeface="Franklin Gothic Book"/>
                <a:cs typeface="Franklin Gothic Book"/>
              </a:rPr>
              <a:t>you enjoy </a:t>
            </a:r>
            <a:r>
              <a:rPr sz="2000" spc="-5" dirty="0">
                <a:solidFill>
                  <a:srgbClr val="191B0E"/>
                </a:solidFill>
                <a:latin typeface="Franklin Gothic Book"/>
                <a:cs typeface="Franklin Gothic Book"/>
              </a:rPr>
              <a:t>the most?</a:t>
            </a:r>
            <a:r>
              <a:rPr sz="2000" spc="5" dirty="0">
                <a:solidFill>
                  <a:srgbClr val="191B0E"/>
                </a:solidFill>
                <a:latin typeface="Franklin Gothic Book"/>
                <a:cs typeface="Franklin Gothic Book"/>
              </a:rPr>
              <a:t> </a:t>
            </a:r>
            <a:r>
              <a:rPr sz="2000" spc="-10" dirty="0">
                <a:solidFill>
                  <a:srgbClr val="191B0E"/>
                </a:solidFill>
                <a:latin typeface="Franklin Gothic Book"/>
                <a:cs typeface="Franklin Gothic Book"/>
              </a:rPr>
              <a:t>Why?</a:t>
            </a:r>
            <a:endParaRPr sz="2000" dirty="0">
              <a:latin typeface="Franklin Gothic Book"/>
              <a:cs typeface="Franklin Gothic Book"/>
            </a:endParaRPr>
          </a:p>
        </p:txBody>
      </p:sp>
      <p:sp>
        <p:nvSpPr>
          <p:cNvPr id="6" name="object 6"/>
          <p:cNvSpPr txBox="1"/>
          <p:nvPr/>
        </p:nvSpPr>
        <p:spPr>
          <a:xfrm>
            <a:off x="4711279" y="3889755"/>
            <a:ext cx="3746921" cy="1573507"/>
          </a:xfrm>
          <a:prstGeom prst="rect">
            <a:avLst/>
          </a:prstGeom>
        </p:spPr>
        <p:txBody>
          <a:bodyPr vert="horz" wrap="square" lIns="0" tIns="33019" rIns="0" bIns="0" rtlCol="0">
            <a:spAutoFit/>
          </a:bodyPr>
          <a:lstStyle/>
          <a:p>
            <a:pPr marL="396875" marR="5080" indent="-384175">
              <a:lnSpc>
                <a:spcPts val="1800"/>
              </a:lnSpc>
              <a:spcBef>
                <a:spcPts val="259"/>
              </a:spcBef>
              <a:buChar char="■"/>
              <a:tabLst>
                <a:tab pos="396240" algn="l"/>
                <a:tab pos="396875" algn="l"/>
              </a:tabLst>
            </a:pPr>
            <a:r>
              <a:rPr sz="2000" spc="-5" dirty="0">
                <a:solidFill>
                  <a:srgbClr val="191B0E"/>
                </a:solidFill>
                <a:latin typeface="Franklin Gothic Book"/>
                <a:cs typeface="Franklin Gothic Book"/>
              </a:rPr>
              <a:t>Presidents </a:t>
            </a:r>
            <a:r>
              <a:rPr sz="2000" dirty="0">
                <a:solidFill>
                  <a:srgbClr val="191B0E"/>
                </a:solidFill>
                <a:latin typeface="Franklin Gothic Book"/>
                <a:cs typeface="Franklin Gothic Book"/>
              </a:rPr>
              <a:t>– </a:t>
            </a:r>
            <a:r>
              <a:rPr sz="2000" spc="-15" dirty="0">
                <a:solidFill>
                  <a:srgbClr val="191B0E"/>
                </a:solidFill>
                <a:latin typeface="Franklin Gothic Book"/>
                <a:cs typeface="Franklin Gothic Book"/>
              </a:rPr>
              <a:t>Why </a:t>
            </a:r>
            <a:r>
              <a:rPr sz="2000" spc="-5" dirty="0">
                <a:solidFill>
                  <a:srgbClr val="191B0E"/>
                </a:solidFill>
                <a:latin typeface="Franklin Gothic Book"/>
                <a:cs typeface="Franklin Gothic Book"/>
              </a:rPr>
              <a:t>are Spiritual</a:t>
            </a:r>
            <a:r>
              <a:rPr lang="en-US" sz="2000" spc="-5" dirty="0">
                <a:solidFill>
                  <a:srgbClr val="191B0E"/>
                </a:solidFill>
                <a:latin typeface="Franklin Gothic Book"/>
                <a:cs typeface="Franklin Gothic Book"/>
              </a:rPr>
              <a:t> </a:t>
            </a:r>
            <a:r>
              <a:rPr sz="2000" spc="-5" dirty="0">
                <a:solidFill>
                  <a:srgbClr val="191B0E"/>
                </a:solidFill>
                <a:latin typeface="Franklin Gothic Book"/>
                <a:cs typeface="Franklin Gothic Book"/>
              </a:rPr>
              <a:t>Advisors</a:t>
            </a:r>
            <a:r>
              <a:rPr sz="2000" spc="-10" dirty="0">
                <a:solidFill>
                  <a:srgbClr val="191B0E"/>
                </a:solidFill>
                <a:latin typeface="Franklin Gothic Book"/>
                <a:cs typeface="Franklin Gothic Book"/>
              </a:rPr>
              <a:t> </a:t>
            </a:r>
            <a:r>
              <a:rPr sz="2000" dirty="0">
                <a:solidFill>
                  <a:srgbClr val="191B0E"/>
                </a:solidFill>
                <a:latin typeface="Franklin Gothic Book"/>
                <a:cs typeface="Franklin Gothic Book"/>
              </a:rPr>
              <a:t>Important?</a:t>
            </a:r>
            <a:endParaRPr sz="2000" dirty="0">
              <a:latin typeface="Franklin Gothic Book"/>
              <a:cs typeface="Franklin Gothic Book"/>
            </a:endParaRPr>
          </a:p>
          <a:p>
            <a:pPr>
              <a:lnSpc>
                <a:spcPct val="100000"/>
              </a:lnSpc>
              <a:buClr>
                <a:srgbClr val="191B0E"/>
              </a:buClr>
              <a:buFont typeface="Franklin Gothic Book"/>
              <a:buChar char="■"/>
            </a:pPr>
            <a:endParaRPr sz="2000" dirty="0">
              <a:latin typeface="Franklin Gothic Book"/>
              <a:cs typeface="Franklin Gothic Book"/>
            </a:endParaRPr>
          </a:p>
          <a:p>
            <a:pPr>
              <a:lnSpc>
                <a:spcPct val="100000"/>
              </a:lnSpc>
              <a:spcBef>
                <a:spcPts val="5"/>
              </a:spcBef>
              <a:buClr>
                <a:srgbClr val="191B0E"/>
              </a:buClr>
              <a:buFont typeface="Franklin Gothic Book"/>
              <a:buChar char="■"/>
            </a:pPr>
            <a:endParaRPr sz="2000" dirty="0">
              <a:latin typeface="Franklin Gothic Book"/>
              <a:cs typeface="Franklin Gothic Book"/>
            </a:endParaRPr>
          </a:p>
          <a:p>
            <a:pPr marL="396875" marR="197485" indent="-384175">
              <a:lnSpc>
                <a:spcPts val="1800"/>
              </a:lnSpc>
              <a:buChar char="■"/>
              <a:tabLst>
                <a:tab pos="396240" algn="l"/>
                <a:tab pos="396875" algn="l"/>
              </a:tabLst>
            </a:pPr>
            <a:r>
              <a:rPr sz="2000" spc="-5" dirty="0">
                <a:solidFill>
                  <a:srgbClr val="191B0E"/>
                </a:solidFill>
                <a:latin typeface="Franklin Gothic Book"/>
                <a:cs typeface="Franklin Gothic Book"/>
              </a:rPr>
              <a:t>Spiritual Advisors </a:t>
            </a:r>
            <a:r>
              <a:rPr sz="2000" dirty="0">
                <a:solidFill>
                  <a:srgbClr val="191B0E"/>
                </a:solidFill>
                <a:latin typeface="Franklin Gothic Book"/>
                <a:cs typeface="Franklin Gothic Book"/>
              </a:rPr>
              <a:t>– </a:t>
            </a:r>
            <a:r>
              <a:rPr sz="2000" spc="-15" dirty="0">
                <a:solidFill>
                  <a:srgbClr val="191B0E"/>
                </a:solidFill>
                <a:latin typeface="Franklin Gothic Book"/>
                <a:cs typeface="Franklin Gothic Book"/>
              </a:rPr>
              <a:t>Why </a:t>
            </a:r>
            <a:r>
              <a:rPr sz="2000" spc="-5" dirty="0">
                <a:solidFill>
                  <a:srgbClr val="191B0E"/>
                </a:solidFill>
                <a:latin typeface="Franklin Gothic Book"/>
                <a:cs typeface="Franklin Gothic Book"/>
              </a:rPr>
              <a:t>are</a:t>
            </a:r>
            <a:r>
              <a:rPr lang="en-US" sz="2000" spc="-5" dirty="0">
                <a:solidFill>
                  <a:srgbClr val="191B0E"/>
                </a:solidFill>
                <a:latin typeface="Franklin Gothic Book"/>
                <a:cs typeface="Franklin Gothic Book"/>
              </a:rPr>
              <a:t> </a:t>
            </a:r>
            <a:r>
              <a:rPr sz="2000" spc="-5" dirty="0">
                <a:solidFill>
                  <a:srgbClr val="191B0E"/>
                </a:solidFill>
                <a:latin typeface="Franklin Gothic Book"/>
                <a:cs typeface="Franklin Gothic Book"/>
              </a:rPr>
              <a:t>Presidents</a:t>
            </a:r>
            <a:r>
              <a:rPr sz="2000" spc="-15" dirty="0">
                <a:solidFill>
                  <a:srgbClr val="191B0E"/>
                </a:solidFill>
                <a:latin typeface="Franklin Gothic Book"/>
                <a:cs typeface="Franklin Gothic Book"/>
              </a:rPr>
              <a:t> </a:t>
            </a:r>
            <a:r>
              <a:rPr sz="2000" dirty="0">
                <a:solidFill>
                  <a:srgbClr val="191B0E"/>
                </a:solidFill>
                <a:latin typeface="Franklin Gothic Book"/>
                <a:cs typeface="Franklin Gothic Book"/>
              </a:rPr>
              <a:t>Important?</a:t>
            </a:r>
            <a:endParaRPr sz="2000" dirty="0">
              <a:latin typeface="Franklin Gothic Book"/>
              <a:cs typeface="Franklin Gothic Book"/>
            </a:endParaRPr>
          </a:p>
        </p:txBody>
      </p:sp>
      <p:sp>
        <p:nvSpPr>
          <p:cNvPr id="7" name="object 7"/>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2635"/>
              </a:lnSpc>
            </a:pPr>
            <a:fld id="{81D60167-4931-47E6-BA6A-407CBD079E47}" type="slidenum">
              <a:rPr dirty="0">
                <a:solidFill>
                  <a:srgbClr val="FFFFFF"/>
                </a:solidFill>
              </a:rPr>
              <a:t>23</a:t>
            </a:fld>
            <a:endParaRPr dirty="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FFFFFF"/>
            </a:solidFill>
          </a:ln>
        </p:spPr>
        <p:txBody>
          <a:bodyPr wrap="square" lIns="0" tIns="0" rIns="0" bIns="0" rtlCol="0"/>
          <a:lstStyle/>
          <a:p>
            <a:endParaRPr/>
          </a:p>
        </p:txBody>
      </p:sp>
      <p:sp>
        <p:nvSpPr>
          <p:cNvPr id="3" name="object 3"/>
          <p:cNvSpPr/>
          <p:nvPr/>
        </p:nvSpPr>
        <p:spPr>
          <a:xfrm>
            <a:off x="0" y="26987"/>
            <a:ext cx="9144000" cy="100330"/>
          </a:xfrm>
          <a:custGeom>
            <a:avLst/>
            <a:gdLst/>
            <a:ahLst/>
            <a:cxnLst/>
            <a:rect l="l" t="t" r="r" b="b"/>
            <a:pathLst>
              <a:path w="9144000" h="100330">
                <a:moveTo>
                  <a:pt x="9144000" y="0"/>
                </a:moveTo>
                <a:lnTo>
                  <a:pt x="0" y="0"/>
                </a:lnTo>
                <a:lnTo>
                  <a:pt x="100000" y="100001"/>
                </a:lnTo>
                <a:lnTo>
                  <a:pt x="9044000" y="100001"/>
                </a:lnTo>
                <a:lnTo>
                  <a:pt x="9144000" y="0"/>
                </a:lnTo>
                <a:close/>
              </a:path>
            </a:pathLst>
          </a:custGeom>
          <a:solidFill>
            <a:srgbClr val="DAD5CB"/>
          </a:solidFill>
        </p:spPr>
        <p:txBody>
          <a:bodyPr wrap="square" lIns="0" tIns="0" rIns="0" bIns="0" rtlCol="0"/>
          <a:lstStyle/>
          <a:p>
            <a:endParaRPr/>
          </a:p>
        </p:txBody>
      </p:sp>
      <p:sp>
        <p:nvSpPr>
          <p:cNvPr id="5" name="object 5"/>
          <p:cNvSpPr/>
          <p:nvPr/>
        </p:nvSpPr>
        <p:spPr>
          <a:xfrm>
            <a:off x="0" y="26987"/>
            <a:ext cx="100330" cy="1104900"/>
          </a:xfrm>
          <a:custGeom>
            <a:avLst/>
            <a:gdLst/>
            <a:ahLst/>
            <a:cxnLst/>
            <a:rect l="l" t="t" r="r" b="b"/>
            <a:pathLst>
              <a:path w="100330" h="1104900">
                <a:moveTo>
                  <a:pt x="0" y="0"/>
                </a:moveTo>
                <a:lnTo>
                  <a:pt x="0" y="1104900"/>
                </a:lnTo>
                <a:lnTo>
                  <a:pt x="100000" y="1004900"/>
                </a:lnTo>
                <a:lnTo>
                  <a:pt x="100000" y="100001"/>
                </a:lnTo>
                <a:lnTo>
                  <a:pt x="0" y="0"/>
                </a:lnTo>
                <a:close/>
              </a:path>
            </a:pathLst>
          </a:custGeom>
          <a:solidFill>
            <a:srgbClr val="E3E0D8"/>
          </a:solidFill>
        </p:spPr>
        <p:txBody>
          <a:bodyPr wrap="square" lIns="0" tIns="0" rIns="0" bIns="0" rtlCol="0"/>
          <a:lstStyle/>
          <a:p>
            <a:endParaRPr/>
          </a:p>
        </p:txBody>
      </p:sp>
      <p:sp>
        <p:nvSpPr>
          <p:cNvPr id="6" name="object 6"/>
          <p:cNvSpPr/>
          <p:nvPr/>
        </p:nvSpPr>
        <p:spPr>
          <a:xfrm>
            <a:off x="9043999" y="26987"/>
            <a:ext cx="100330" cy="1104900"/>
          </a:xfrm>
          <a:custGeom>
            <a:avLst/>
            <a:gdLst/>
            <a:ahLst/>
            <a:cxnLst/>
            <a:rect l="l" t="t" r="r" b="b"/>
            <a:pathLst>
              <a:path w="100329" h="1104900">
                <a:moveTo>
                  <a:pt x="99999" y="0"/>
                </a:moveTo>
                <a:lnTo>
                  <a:pt x="0" y="100001"/>
                </a:lnTo>
                <a:lnTo>
                  <a:pt x="0" y="1004900"/>
                </a:lnTo>
                <a:lnTo>
                  <a:pt x="99999" y="1104900"/>
                </a:lnTo>
                <a:lnTo>
                  <a:pt x="99999" y="0"/>
                </a:lnTo>
                <a:close/>
              </a:path>
            </a:pathLst>
          </a:custGeom>
          <a:solidFill>
            <a:srgbClr val="7D7A72"/>
          </a:solidFill>
        </p:spPr>
        <p:txBody>
          <a:bodyPr wrap="square" lIns="0" tIns="0" rIns="0" bIns="0" rtlCol="0"/>
          <a:lstStyle/>
          <a:p>
            <a:endParaRPr/>
          </a:p>
        </p:txBody>
      </p:sp>
      <p:sp>
        <p:nvSpPr>
          <p:cNvPr id="9" name="object 9"/>
          <p:cNvSpPr/>
          <p:nvPr/>
        </p:nvSpPr>
        <p:spPr>
          <a:xfrm>
            <a:off x="0" y="26987"/>
            <a:ext cx="100330" cy="100330"/>
          </a:xfrm>
          <a:custGeom>
            <a:avLst/>
            <a:gdLst/>
            <a:ahLst/>
            <a:cxnLst/>
            <a:rect l="l" t="t" r="r" b="b"/>
            <a:pathLst>
              <a:path w="100330" h="100330">
                <a:moveTo>
                  <a:pt x="0" y="0"/>
                </a:moveTo>
                <a:lnTo>
                  <a:pt x="100000" y="100000"/>
                </a:lnTo>
              </a:path>
            </a:pathLst>
          </a:custGeom>
          <a:ln w="28575">
            <a:solidFill>
              <a:srgbClr val="0033CC"/>
            </a:solidFill>
          </a:ln>
        </p:spPr>
        <p:txBody>
          <a:bodyPr wrap="square" lIns="0" tIns="0" rIns="0" bIns="0" rtlCol="0"/>
          <a:lstStyle/>
          <a:p>
            <a:endParaRPr/>
          </a:p>
        </p:txBody>
      </p:sp>
      <p:sp>
        <p:nvSpPr>
          <p:cNvPr id="10" name="object 10"/>
          <p:cNvSpPr/>
          <p:nvPr/>
        </p:nvSpPr>
        <p:spPr>
          <a:xfrm>
            <a:off x="0" y="1031887"/>
            <a:ext cx="100330" cy="100330"/>
          </a:xfrm>
          <a:custGeom>
            <a:avLst/>
            <a:gdLst/>
            <a:ahLst/>
            <a:cxnLst/>
            <a:rect l="l" t="t" r="r" b="b"/>
            <a:pathLst>
              <a:path w="100330" h="100330">
                <a:moveTo>
                  <a:pt x="0" y="100000"/>
                </a:moveTo>
                <a:lnTo>
                  <a:pt x="100000" y="0"/>
                </a:lnTo>
              </a:path>
            </a:pathLst>
          </a:custGeom>
          <a:ln w="28575">
            <a:solidFill>
              <a:srgbClr val="0033CC"/>
            </a:solidFill>
          </a:ln>
        </p:spPr>
        <p:txBody>
          <a:bodyPr wrap="square" lIns="0" tIns="0" rIns="0" bIns="0" rtlCol="0"/>
          <a:lstStyle/>
          <a:p>
            <a:endParaRPr/>
          </a:p>
        </p:txBody>
      </p:sp>
      <p:sp>
        <p:nvSpPr>
          <p:cNvPr id="11" name="object 11"/>
          <p:cNvSpPr/>
          <p:nvPr/>
        </p:nvSpPr>
        <p:spPr>
          <a:xfrm>
            <a:off x="9043999" y="26987"/>
            <a:ext cx="100330" cy="100330"/>
          </a:xfrm>
          <a:custGeom>
            <a:avLst/>
            <a:gdLst/>
            <a:ahLst/>
            <a:cxnLst/>
            <a:rect l="l" t="t" r="r" b="b"/>
            <a:pathLst>
              <a:path w="100329" h="100330">
                <a:moveTo>
                  <a:pt x="100000" y="0"/>
                </a:moveTo>
                <a:lnTo>
                  <a:pt x="0" y="100000"/>
                </a:lnTo>
              </a:path>
            </a:pathLst>
          </a:custGeom>
          <a:ln w="28575">
            <a:solidFill>
              <a:srgbClr val="0033CC"/>
            </a:solidFill>
          </a:ln>
        </p:spPr>
        <p:txBody>
          <a:bodyPr wrap="square" lIns="0" tIns="0" rIns="0" bIns="0" rtlCol="0"/>
          <a:lstStyle/>
          <a:p>
            <a:endParaRPr/>
          </a:p>
        </p:txBody>
      </p:sp>
      <p:sp>
        <p:nvSpPr>
          <p:cNvPr id="12" name="object 12"/>
          <p:cNvSpPr/>
          <p:nvPr/>
        </p:nvSpPr>
        <p:spPr>
          <a:xfrm>
            <a:off x="9043999" y="1031887"/>
            <a:ext cx="100330" cy="100330"/>
          </a:xfrm>
          <a:custGeom>
            <a:avLst/>
            <a:gdLst/>
            <a:ahLst/>
            <a:cxnLst/>
            <a:rect l="l" t="t" r="r" b="b"/>
            <a:pathLst>
              <a:path w="100329" h="100330">
                <a:moveTo>
                  <a:pt x="100000" y="100000"/>
                </a:moveTo>
                <a:lnTo>
                  <a:pt x="0" y="0"/>
                </a:lnTo>
              </a:path>
            </a:pathLst>
          </a:custGeom>
          <a:ln w="28575">
            <a:solidFill>
              <a:srgbClr val="0033CC"/>
            </a:solidFill>
          </a:ln>
        </p:spPr>
        <p:txBody>
          <a:bodyPr wrap="square" lIns="0" tIns="0" rIns="0" bIns="0" rtlCol="0"/>
          <a:lstStyle/>
          <a:p>
            <a:endParaRPr/>
          </a:p>
        </p:txBody>
      </p:sp>
      <p:sp>
        <p:nvSpPr>
          <p:cNvPr id="13" name="object 13"/>
          <p:cNvSpPr/>
          <p:nvPr/>
        </p:nvSpPr>
        <p:spPr>
          <a:xfrm>
            <a:off x="152400" y="141287"/>
            <a:ext cx="838200" cy="838200"/>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0" y="0"/>
            <a:ext cx="5237480" cy="6858000"/>
          </a:xfrm>
          <a:custGeom>
            <a:avLst/>
            <a:gdLst/>
            <a:ahLst/>
            <a:cxnLst/>
            <a:rect l="l" t="t" r="r" b="b"/>
            <a:pathLst>
              <a:path w="5237480" h="6858000">
                <a:moveTo>
                  <a:pt x="0" y="6857999"/>
                </a:moveTo>
                <a:lnTo>
                  <a:pt x="5237180" y="6857999"/>
                </a:lnTo>
                <a:lnTo>
                  <a:pt x="5237180" y="0"/>
                </a:lnTo>
                <a:lnTo>
                  <a:pt x="0" y="0"/>
                </a:lnTo>
                <a:lnTo>
                  <a:pt x="0" y="6857999"/>
                </a:lnTo>
                <a:close/>
              </a:path>
            </a:pathLst>
          </a:custGeom>
          <a:noFill/>
        </p:spPr>
        <p:txBody>
          <a:bodyPr wrap="square" lIns="0" tIns="0" rIns="0" bIns="0" rtlCol="0"/>
          <a:lstStyle/>
          <a:p>
            <a:endParaRPr/>
          </a:p>
        </p:txBody>
      </p:sp>
      <p:sp>
        <p:nvSpPr>
          <p:cNvPr id="15" name="object 15"/>
          <p:cNvSpPr txBox="1"/>
          <p:nvPr/>
        </p:nvSpPr>
        <p:spPr>
          <a:xfrm>
            <a:off x="817912" y="3349619"/>
            <a:ext cx="3788410" cy="985519"/>
          </a:xfrm>
          <a:prstGeom prst="rect">
            <a:avLst/>
          </a:prstGeom>
        </p:spPr>
        <p:txBody>
          <a:bodyPr vert="horz" wrap="square" lIns="0" tIns="12700" rIns="0" bIns="0" rtlCol="0">
            <a:spAutoFit/>
          </a:bodyPr>
          <a:lstStyle/>
          <a:p>
            <a:pPr marL="12700">
              <a:lnSpc>
                <a:spcPct val="100000"/>
              </a:lnSpc>
              <a:spcBef>
                <a:spcPts val="100"/>
              </a:spcBef>
            </a:pPr>
            <a:r>
              <a:rPr sz="6300" dirty="0">
                <a:solidFill>
                  <a:schemeClr val="tx2">
                    <a:lumMod val="60000"/>
                    <a:lumOff val="40000"/>
                  </a:schemeClr>
                </a:solidFill>
                <a:latin typeface="Franklin Gothic Book"/>
                <a:cs typeface="Franklin Gothic Book"/>
              </a:rPr>
              <a:t>Leadership</a:t>
            </a:r>
          </a:p>
        </p:txBody>
      </p:sp>
      <p:sp>
        <p:nvSpPr>
          <p:cNvPr id="16" name="object 16"/>
          <p:cNvSpPr/>
          <p:nvPr/>
        </p:nvSpPr>
        <p:spPr>
          <a:xfrm>
            <a:off x="5408630" y="0"/>
            <a:ext cx="3735704" cy="6858000"/>
          </a:xfrm>
          <a:custGeom>
            <a:avLst/>
            <a:gdLst/>
            <a:ahLst/>
            <a:cxnLst/>
            <a:rect l="l" t="t" r="r" b="b"/>
            <a:pathLst>
              <a:path w="3735704" h="6858000">
                <a:moveTo>
                  <a:pt x="0" y="0"/>
                </a:moveTo>
                <a:lnTo>
                  <a:pt x="3735369" y="0"/>
                </a:lnTo>
                <a:lnTo>
                  <a:pt x="3735369" y="6857999"/>
                </a:lnTo>
                <a:lnTo>
                  <a:pt x="0" y="6857999"/>
                </a:lnTo>
                <a:lnTo>
                  <a:pt x="0" y="0"/>
                </a:lnTo>
                <a:close/>
              </a:path>
            </a:pathLst>
          </a:custGeom>
          <a:noFill/>
        </p:spPr>
        <p:txBody>
          <a:bodyPr wrap="square" lIns="0" tIns="0" rIns="0" bIns="0" rtlCol="0"/>
          <a:lstStyle/>
          <a:p>
            <a:endParaRPr/>
          </a:p>
        </p:txBody>
      </p:sp>
      <p:sp>
        <p:nvSpPr>
          <p:cNvPr id="17" name="object 17"/>
          <p:cNvSpPr txBox="1"/>
          <p:nvPr/>
        </p:nvSpPr>
        <p:spPr>
          <a:xfrm>
            <a:off x="6020038" y="5992516"/>
            <a:ext cx="2712561" cy="323807"/>
          </a:xfrm>
          <a:prstGeom prst="rect">
            <a:avLst/>
          </a:prstGeom>
        </p:spPr>
        <p:txBody>
          <a:bodyPr vert="horz" wrap="square" lIns="0" tIns="15875" rIns="0" bIns="0" rtlCol="0">
            <a:spAutoFit/>
          </a:bodyPr>
          <a:lstStyle/>
          <a:p>
            <a:pPr marL="12700">
              <a:lnSpc>
                <a:spcPts val="1230"/>
              </a:lnSpc>
              <a:spcBef>
                <a:spcPts val="125"/>
              </a:spcBef>
            </a:pPr>
            <a:r>
              <a:rPr sz="1200" spc="25" dirty="0">
                <a:latin typeface="Franklin Gothic Book"/>
                <a:cs typeface="Franklin Gothic Book"/>
              </a:rPr>
              <a:t>12 </a:t>
            </a:r>
            <a:r>
              <a:rPr sz="1200" spc="15" dirty="0">
                <a:latin typeface="Franklin Gothic Book"/>
                <a:cs typeface="Franklin Gothic Book"/>
              </a:rPr>
              <a:t>Attributes </a:t>
            </a:r>
            <a:r>
              <a:rPr sz="1200" spc="20" dirty="0">
                <a:latin typeface="Franklin Gothic Book"/>
                <a:cs typeface="Franklin Gothic Book"/>
              </a:rPr>
              <a:t>of Great </a:t>
            </a:r>
            <a:r>
              <a:rPr sz="1200" spc="15" dirty="0">
                <a:latin typeface="Franklin Gothic Book"/>
                <a:cs typeface="Franklin Gothic Book"/>
              </a:rPr>
              <a:t>Nonprofit </a:t>
            </a:r>
            <a:r>
              <a:rPr sz="1200" spc="20" dirty="0">
                <a:latin typeface="Franklin Gothic Book"/>
                <a:cs typeface="Franklin Gothic Book"/>
              </a:rPr>
              <a:t>Leaders</a:t>
            </a:r>
            <a:r>
              <a:rPr sz="1200" spc="-25" dirty="0">
                <a:latin typeface="Franklin Gothic Book"/>
                <a:cs typeface="Franklin Gothic Book"/>
              </a:rPr>
              <a:t> </a:t>
            </a:r>
            <a:r>
              <a:rPr lang="en-US" sz="1200" spc="10" dirty="0">
                <a:latin typeface="Franklin Gothic Book"/>
                <a:cs typeface="Franklin Gothic Book"/>
              </a:rPr>
              <a:t>–</a:t>
            </a:r>
            <a:r>
              <a:rPr sz="1200" spc="15" dirty="0">
                <a:latin typeface="Franklin Gothic Book"/>
                <a:cs typeface="Franklin Gothic Book"/>
              </a:rPr>
              <a:t>William J.</a:t>
            </a:r>
            <a:r>
              <a:rPr sz="1200" spc="-10" dirty="0">
                <a:latin typeface="Franklin Gothic Book"/>
                <a:cs typeface="Franklin Gothic Book"/>
              </a:rPr>
              <a:t> </a:t>
            </a:r>
            <a:r>
              <a:rPr sz="1200" spc="20" dirty="0">
                <a:latin typeface="Franklin Gothic Book"/>
                <a:cs typeface="Franklin Gothic Book"/>
              </a:rPr>
              <a:t>Moran,</a:t>
            </a:r>
            <a:r>
              <a:rPr lang="en-US" sz="1200" dirty="0">
                <a:latin typeface="Franklin Gothic Book"/>
                <a:cs typeface="Franklin Gothic Book"/>
              </a:rPr>
              <a:t> </a:t>
            </a:r>
            <a:r>
              <a:rPr sz="1200" spc="15" dirty="0">
                <a:latin typeface="Franklin Gothic Book"/>
                <a:cs typeface="Franklin Gothic Book"/>
              </a:rPr>
              <a:t>J.D.,</a:t>
            </a:r>
            <a:r>
              <a:rPr sz="1200" spc="5" dirty="0">
                <a:latin typeface="Franklin Gothic Book"/>
                <a:cs typeface="Franklin Gothic Book"/>
              </a:rPr>
              <a:t> </a:t>
            </a:r>
            <a:r>
              <a:rPr sz="1200" spc="20" dirty="0">
                <a:latin typeface="Franklin Gothic Book"/>
                <a:cs typeface="Franklin Gothic Book"/>
              </a:rPr>
              <a:t>M.S.Ed.</a:t>
            </a:r>
            <a:endParaRPr sz="1200" dirty="0">
              <a:latin typeface="Franklin Gothic Book"/>
              <a:cs typeface="Franklin Gothic Book"/>
            </a:endParaRPr>
          </a:p>
        </p:txBody>
      </p:sp>
      <p:sp>
        <p:nvSpPr>
          <p:cNvPr id="18" name="object 18"/>
          <p:cNvSpPr txBox="1"/>
          <p:nvPr/>
        </p:nvSpPr>
        <p:spPr>
          <a:xfrm>
            <a:off x="5939487" y="723545"/>
            <a:ext cx="2573655" cy="3736920"/>
          </a:xfrm>
          <a:prstGeom prst="rect">
            <a:avLst/>
          </a:prstGeom>
        </p:spPr>
        <p:txBody>
          <a:bodyPr vert="horz" wrap="square" lIns="0" tIns="12700" rIns="0" bIns="0" rtlCol="0">
            <a:spAutoFit/>
          </a:bodyPr>
          <a:lstStyle/>
          <a:p>
            <a:pPr marL="396875" indent="-384175">
              <a:lnSpc>
                <a:spcPct val="100000"/>
              </a:lnSpc>
              <a:spcBef>
                <a:spcPts val="100"/>
              </a:spcBef>
              <a:buChar char="■"/>
              <a:tabLst>
                <a:tab pos="396240" algn="l"/>
                <a:tab pos="396875" algn="l"/>
              </a:tabLst>
            </a:pPr>
            <a:r>
              <a:rPr sz="1400" spc="-5" dirty="0">
                <a:latin typeface="Franklin Gothic Book"/>
                <a:cs typeface="Franklin Gothic Book"/>
              </a:rPr>
              <a:t>Self</a:t>
            </a:r>
            <a:r>
              <a:rPr sz="1400" spc="-10" dirty="0">
                <a:latin typeface="Franklin Gothic Book"/>
                <a:cs typeface="Franklin Gothic Book"/>
              </a:rPr>
              <a:t> </a:t>
            </a:r>
            <a:r>
              <a:rPr sz="1400" spc="-5" dirty="0">
                <a:latin typeface="Franklin Gothic Book"/>
                <a:cs typeface="Franklin Gothic Book"/>
              </a:rPr>
              <a:t>Starter</a:t>
            </a:r>
            <a:endParaRPr sz="1400" dirty="0">
              <a:latin typeface="Franklin Gothic Book"/>
              <a:cs typeface="Franklin Gothic Book"/>
            </a:endParaRPr>
          </a:p>
          <a:p>
            <a:pPr>
              <a:lnSpc>
                <a:spcPct val="100000"/>
              </a:lnSpc>
              <a:spcBef>
                <a:spcPts val="5"/>
              </a:spcBef>
              <a:buClr>
                <a:srgbClr val="FFFFFF"/>
              </a:buClr>
              <a:buFont typeface="Franklin Gothic Book"/>
              <a:buChar char="■"/>
            </a:pPr>
            <a:endParaRPr sz="1400" dirty="0">
              <a:latin typeface="Franklin Gothic Book"/>
              <a:cs typeface="Franklin Gothic Book"/>
            </a:endParaRPr>
          </a:p>
          <a:p>
            <a:pPr marL="396875" marR="404495" indent="-384175">
              <a:lnSpc>
                <a:spcPts val="1300"/>
              </a:lnSpc>
              <a:buChar char="■"/>
              <a:tabLst>
                <a:tab pos="396240" algn="l"/>
                <a:tab pos="396875" algn="l"/>
              </a:tabLst>
            </a:pPr>
            <a:r>
              <a:rPr sz="1400" spc="-5" dirty="0">
                <a:latin typeface="Franklin Gothic Book"/>
                <a:cs typeface="Franklin Gothic Book"/>
              </a:rPr>
              <a:t>Passion for </a:t>
            </a:r>
            <a:r>
              <a:rPr sz="1400" dirty="0">
                <a:latin typeface="Franklin Gothic Book"/>
                <a:cs typeface="Franklin Gothic Book"/>
              </a:rPr>
              <a:t>the </a:t>
            </a:r>
            <a:r>
              <a:rPr sz="1400" spc="-5" dirty="0">
                <a:latin typeface="Franklin Gothic Book"/>
                <a:cs typeface="Franklin Gothic Book"/>
              </a:rPr>
              <a:t>Organization’s</a:t>
            </a:r>
            <a:r>
              <a:rPr lang="en-US" sz="1400" spc="-5" dirty="0">
                <a:latin typeface="Franklin Gothic Book"/>
                <a:cs typeface="Franklin Gothic Book"/>
              </a:rPr>
              <a:t> </a:t>
            </a:r>
            <a:r>
              <a:rPr sz="1400" spc="-5" dirty="0">
                <a:latin typeface="Franklin Gothic Book"/>
                <a:cs typeface="Franklin Gothic Book"/>
              </a:rPr>
              <a:t>Mission</a:t>
            </a:r>
            <a:endParaRPr sz="1400" dirty="0">
              <a:latin typeface="Franklin Gothic Book"/>
              <a:cs typeface="Franklin Gothic Book"/>
            </a:endParaRPr>
          </a:p>
          <a:p>
            <a:pPr marL="396875" indent="-384175">
              <a:lnSpc>
                <a:spcPct val="100000"/>
              </a:lnSpc>
              <a:spcBef>
                <a:spcPts val="1035"/>
              </a:spcBef>
              <a:buChar char="■"/>
              <a:tabLst>
                <a:tab pos="396240" algn="l"/>
                <a:tab pos="396875" algn="l"/>
              </a:tabLst>
            </a:pPr>
            <a:r>
              <a:rPr sz="1400" spc="-5" dirty="0">
                <a:latin typeface="Franklin Gothic Book"/>
                <a:cs typeface="Franklin Gothic Book"/>
              </a:rPr>
              <a:t>Ability to Accept </a:t>
            </a:r>
            <a:r>
              <a:rPr sz="1400" dirty="0">
                <a:latin typeface="Franklin Gothic Book"/>
                <a:cs typeface="Franklin Gothic Book"/>
              </a:rPr>
              <a:t>and </a:t>
            </a:r>
            <a:r>
              <a:rPr sz="1400" spc="-5" dirty="0">
                <a:latin typeface="Franklin Gothic Book"/>
                <a:cs typeface="Franklin Gothic Book"/>
              </a:rPr>
              <a:t>Motivate</a:t>
            </a:r>
            <a:r>
              <a:rPr sz="1400" spc="-30" dirty="0">
                <a:latin typeface="Franklin Gothic Book"/>
                <a:cs typeface="Franklin Gothic Book"/>
              </a:rPr>
              <a:t> </a:t>
            </a:r>
            <a:r>
              <a:rPr sz="1400" dirty="0">
                <a:latin typeface="Franklin Gothic Book"/>
                <a:cs typeface="Franklin Gothic Book"/>
              </a:rPr>
              <a:t>Others</a:t>
            </a:r>
          </a:p>
          <a:p>
            <a:pPr>
              <a:lnSpc>
                <a:spcPct val="100000"/>
              </a:lnSpc>
              <a:spcBef>
                <a:spcPts val="10"/>
              </a:spcBef>
              <a:buClr>
                <a:srgbClr val="FFFFFF"/>
              </a:buClr>
              <a:buFont typeface="Franklin Gothic Book"/>
              <a:buChar char="■"/>
            </a:pPr>
            <a:endParaRPr sz="1400" dirty="0">
              <a:latin typeface="Franklin Gothic Book"/>
              <a:cs typeface="Franklin Gothic Book"/>
            </a:endParaRPr>
          </a:p>
          <a:p>
            <a:pPr marL="396875" indent="-384175">
              <a:lnSpc>
                <a:spcPct val="100000"/>
              </a:lnSpc>
              <a:buChar char="■"/>
              <a:tabLst>
                <a:tab pos="396240" algn="l"/>
                <a:tab pos="396875" algn="l"/>
              </a:tabLst>
            </a:pPr>
            <a:r>
              <a:rPr sz="1400" dirty="0">
                <a:latin typeface="Franklin Gothic Book"/>
                <a:cs typeface="Franklin Gothic Book"/>
              </a:rPr>
              <a:t>They are </a:t>
            </a:r>
            <a:r>
              <a:rPr sz="1400" spc="-5" dirty="0">
                <a:latin typeface="Franklin Gothic Book"/>
                <a:cs typeface="Franklin Gothic Book"/>
              </a:rPr>
              <a:t>“Servant</a:t>
            </a:r>
            <a:r>
              <a:rPr sz="1400" spc="-10" dirty="0">
                <a:latin typeface="Franklin Gothic Book"/>
                <a:cs typeface="Franklin Gothic Book"/>
              </a:rPr>
              <a:t> </a:t>
            </a:r>
            <a:r>
              <a:rPr sz="1400" spc="-5" dirty="0">
                <a:latin typeface="Franklin Gothic Book"/>
                <a:cs typeface="Franklin Gothic Book"/>
              </a:rPr>
              <a:t>Leaders”</a:t>
            </a:r>
            <a:endParaRPr sz="1400" dirty="0">
              <a:latin typeface="Franklin Gothic Book"/>
              <a:cs typeface="Franklin Gothic Book"/>
            </a:endParaRPr>
          </a:p>
          <a:p>
            <a:pPr>
              <a:lnSpc>
                <a:spcPct val="100000"/>
              </a:lnSpc>
              <a:buClr>
                <a:srgbClr val="FFFFFF"/>
              </a:buClr>
              <a:buFont typeface="Franklin Gothic Book"/>
              <a:buChar char="■"/>
            </a:pPr>
            <a:endParaRPr sz="1400" dirty="0">
              <a:latin typeface="Franklin Gothic Book"/>
              <a:cs typeface="Franklin Gothic Book"/>
            </a:endParaRPr>
          </a:p>
          <a:p>
            <a:pPr marL="396875" indent="-384175">
              <a:lnSpc>
                <a:spcPct val="100000"/>
              </a:lnSpc>
              <a:spcBef>
                <a:spcPts val="5"/>
              </a:spcBef>
              <a:buChar char="■"/>
              <a:tabLst>
                <a:tab pos="396240" algn="l"/>
                <a:tab pos="396875" algn="l"/>
              </a:tabLst>
            </a:pPr>
            <a:r>
              <a:rPr sz="1400" dirty="0">
                <a:latin typeface="Franklin Gothic Book"/>
                <a:cs typeface="Franklin Gothic Book"/>
              </a:rPr>
              <a:t>Deals </a:t>
            </a:r>
            <a:r>
              <a:rPr sz="1400" spc="-5" dirty="0">
                <a:latin typeface="Franklin Gothic Book"/>
                <a:cs typeface="Franklin Gothic Book"/>
              </a:rPr>
              <a:t>Well with Conflict</a:t>
            </a:r>
            <a:endParaRPr sz="1400" dirty="0">
              <a:latin typeface="Franklin Gothic Book"/>
              <a:cs typeface="Franklin Gothic Book"/>
            </a:endParaRPr>
          </a:p>
          <a:p>
            <a:pPr>
              <a:lnSpc>
                <a:spcPct val="100000"/>
              </a:lnSpc>
              <a:spcBef>
                <a:spcPts val="5"/>
              </a:spcBef>
              <a:buClr>
                <a:srgbClr val="FFFFFF"/>
              </a:buClr>
              <a:buFont typeface="Franklin Gothic Book"/>
              <a:buChar char="■"/>
            </a:pPr>
            <a:endParaRPr sz="1400" dirty="0">
              <a:latin typeface="Franklin Gothic Book"/>
              <a:cs typeface="Franklin Gothic Book"/>
            </a:endParaRPr>
          </a:p>
          <a:p>
            <a:pPr marL="396875" marR="156845" indent="-384175">
              <a:lnSpc>
                <a:spcPts val="1300"/>
              </a:lnSpc>
              <a:buChar char="■"/>
              <a:tabLst>
                <a:tab pos="396240" algn="l"/>
                <a:tab pos="396875" algn="l"/>
              </a:tabLst>
            </a:pPr>
            <a:r>
              <a:rPr sz="1400" dirty="0">
                <a:latin typeface="Franklin Gothic Book"/>
                <a:cs typeface="Franklin Gothic Book"/>
              </a:rPr>
              <a:t>Think </a:t>
            </a:r>
            <a:r>
              <a:rPr sz="1400" spc="-5" dirty="0">
                <a:latin typeface="Franklin Gothic Book"/>
                <a:cs typeface="Franklin Gothic Book"/>
              </a:rPr>
              <a:t>Strategically, but Implement Tactically</a:t>
            </a:r>
            <a:endParaRPr sz="1400" dirty="0">
              <a:latin typeface="Franklin Gothic Book"/>
              <a:cs typeface="Franklin Gothic Book"/>
            </a:endParaRPr>
          </a:p>
          <a:p>
            <a:pPr marL="396875" indent="-384175">
              <a:lnSpc>
                <a:spcPct val="100000"/>
              </a:lnSpc>
              <a:spcBef>
                <a:spcPts val="1035"/>
              </a:spcBef>
              <a:buChar char="■"/>
              <a:tabLst>
                <a:tab pos="396240" algn="l"/>
                <a:tab pos="396875" algn="l"/>
              </a:tabLst>
            </a:pPr>
            <a:r>
              <a:rPr sz="1400" dirty="0">
                <a:latin typeface="Franklin Gothic Book"/>
                <a:cs typeface="Franklin Gothic Book"/>
              </a:rPr>
              <a:t>Financial</a:t>
            </a:r>
            <a:r>
              <a:rPr sz="1400" spc="-10" dirty="0">
                <a:latin typeface="Franklin Gothic Book"/>
                <a:cs typeface="Franklin Gothic Book"/>
              </a:rPr>
              <a:t> </a:t>
            </a:r>
            <a:r>
              <a:rPr sz="1400" spc="-5" dirty="0">
                <a:latin typeface="Franklin Gothic Book"/>
                <a:cs typeface="Franklin Gothic Book"/>
              </a:rPr>
              <a:t>Acumen</a:t>
            </a:r>
            <a:endParaRPr sz="1400" dirty="0">
              <a:latin typeface="Franklin Gothic Book"/>
              <a:cs typeface="Franklin Gothic Book"/>
            </a:endParaRPr>
          </a:p>
          <a:p>
            <a:pPr>
              <a:lnSpc>
                <a:spcPct val="100000"/>
              </a:lnSpc>
              <a:spcBef>
                <a:spcPts val="40"/>
              </a:spcBef>
              <a:buClr>
                <a:srgbClr val="FFFFFF"/>
              </a:buClr>
              <a:buFont typeface="Franklin Gothic Book"/>
              <a:buChar char="■"/>
            </a:pPr>
            <a:endParaRPr sz="1400" dirty="0">
              <a:latin typeface="Franklin Gothic Book"/>
              <a:cs typeface="Franklin Gothic Book"/>
            </a:endParaRPr>
          </a:p>
          <a:p>
            <a:pPr marL="396875" indent="-384175">
              <a:lnSpc>
                <a:spcPct val="100000"/>
              </a:lnSpc>
              <a:spcBef>
                <a:spcPts val="5"/>
              </a:spcBef>
              <a:buChar char="■"/>
              <a:tabLst>
                <a:tab pos="396240" algn="l"/>
                <a:tab pos="396875" algn="l"/>
              </a:tabLst>
            </a:pPr>
            <a:r>
              <a:rPr sz="1400" spc="-5" dirty="0">
                <a:latin typeface="Franklin Gothic Book"/>
                <a:cs typeface="Franklin Gothic Book"/>
              </a:rPr>
              <a:t>Ability to</a:t>
            </a:r>
            <a:r>
              <a:rPr sz="1400" spc="5" dirty="0">
                <a:latin typeface="Franklin Gothic Book"/>
                <a:cs typeface="Franklin Gothic Book"/>
              </a:rPr>
              <a:t> </a:t>
            </a:r>
            <a:r>
              <a:rPr sz="1400" spc="-5" dirty="0">
                <a:latin typeface="Franklin Gothic Book"/>
                <a:cs typeface="Franklin Gothic Book"/>
              </a:rPr>
              <a:t>listen</a:t>
            </a:r>
            <a:endParaRPr lang="en-US" sz="1400" spc="-5" dirty="0">
              <a:latin typeface="Franklin Gothic Book"/>
              <a:cs typeface="Franklin Gothic Book"/>
            </a:endParaRPr>
          </a:p>
          <a:p>
            <a:pPr marL="396875" indent="-384175">
              <a:lnSpc>
                <a:spcPct val="100000"/>
              </a:lnSpc>
              <a:spcBef>
                <a:spcPts val="5"/>
              </a:spcBef>
              <a:buChar char="■"/>
              <a:tabLst>
                <a:tab pos="396240" algn="l"/>
                <a:tab pos="396875" algn="l"/>
              </a:tabLst>
            </a:pPr>
            <a:endParaRPr sz="1400" dirty="0">
              <a:latin typeface="Franklin Gothic Book"/>
              <a:cs typeface="Franklin Gothic Book"/>
            </a:endParaRPr>
          </a:p>
        </p:txBody>
      </p:sp>
      <p:sp>
        <p:nvSpPr>
          <p:cNvPr id="19" name="object 19"/>
          <p:cNvSpPr txBox="1"/>
          <p:nvPr/>
        </p:nvSpPr>
        <p:spPr>
          <a:xfrm>
            <a:off x="5924822" y="4462433"/>
            <a:ext cx="1771378" cy="228268"/>
          </a:xfrm>
          <a:prstGeom prst="rect">
            <a:avLst/>
          </a:prstGeom>
        </p:spPr>
        <p:txBody>
          <a:bodyPr vert="horz" wrap="square" lIns="0" tIns="12700" rIns="0" bIns="0" rtlCol="0">
            <a:spAutoFit/>
          </a:bodyPr>
          <a:lstStyle/>
          <a:p>
            <a:pPr marL="396875" indent="-384175">
              <a:lnSpc>
                <a:spcPct val="100000"/>
              </a:lnSpc>
              <a:spcBef>
                <a:spcPts val="100"/>
              </a:spcBef>
              <a:buChar char="■"/>
              <a:tabLst>
                <a:tab pos="396240" algn="l"/>
                <a:tab pos="396875" algn="l"/>
              </a:tabLst>
            </a:pPr>
            <a:r>
              <a:rPr sz="1400" spc="-5" dirty="0">
                <a:latin typeface="Franklin Gothic Book"/>
                <a:cs typeface="Franklin Gothic Book"/>
              </a:rPr>
              <a:t>Sound</a:t>
            </a:r>
            <a:r>
              <a:rPr sz="1400" spc="-40" dirty="0">
                <a:latin typeface="Franklin Gothic Book"/>
                <a:cs typeface="Franklin Gothic Book"/>
              </a:rPr>
              <a:t> </a:t>
            </a:r>
            <a:r>
              <a:rPr sz="1400" spc="-5" dirty="0">
                <a:latin typeface="Franklin Gothic Book"/>
                <a:cs typeface="Franklin Gothic Book"/>
              </a:rPr>
              <a:t>Judgment</a:t>
            </a:r>
            <a:endParaRPr sz="1400" dirty="0">
              <a:latin typeface="Franklin Gothic Book"/>
              <a:cs typeface="Franklin Gothic Book"/>
            </a:endParaRPr>
          </a:p>
        </p:txBody>
      </p:sp>
      <p:sp>
        <p:nvSpPr>
          <p:cNvPr id="20" name="object 20"/>
          <p:cNvSpPr txBox="1"/>
          <p:nvPr/>
        </p:nvSpPr>
        <p:spPr>
          <a:xfrm>
            <a:off x="5924822" y="4960173"/>
            <a:ext cx="1542778" cy="228268"/>
          </a:xfrm>
          <a:prstGeom prst="rect">
            <a:avLst/>
          </a:prstGeom>
        </p:spPr>
        <p:txBody>
          <a:bodyPr vert="horz" wrap="square" lIns="0" tIns="12700" rIns="0" bIns="0" rtlCol="0">
            <a:spAutoFit/>
          </a:bodyPr>
          <a:lstStyle/>
          <a:p>
            <a:pPr marL="396875" indent="-384175">
              <a:lnSpc>
                <a:spcPct val="100000"/>
              </a:lnSpc>
              <a:spcBef>
                <a:spcPts val="100"/>
              </a:spcBef>
              <a:buChar char="■"/>
              <a:tabLst>
                <a:tab pos="396240" algn="l"/>
                <a:tab pos="396875" algn="l"/>
              </a:tabLst>
            </a:pPr>
            <a:r>
              <a:rPr sz="1400" spc="-5" dirty="0">
                <a:latin typeface="Franklin Gothic Book"/>
                <a:cs typeface="Franklin Gothic Book"/>
              </a:rPr>
              <a:t>Persistence</a:t>
            </a:r>
            <a:endParaRPr sz="1400" dirty="0">
              <a:latin typeface="Franklin Gothic Book"/>
              <a:cs typeface="Franklin Gothic Book"/>
            </a:endParaRPr>
          </a:p>
        </p:txBody>
      </p:sp>
      <p:sp>
        <p:nvSpPr>
          <p:cNvPr id="21" name="object 21"/>
          <p:cNvSpPr txBox="1"/>
          <p:nvPr/>
        </p:nvSpPr>
        <p:spPr>
          <a:xfrm>
            <a:off x="5936367" y="5383116"/>
            <a:ext cx="1455033" cy="228268"/>
          </a:xfrm>
          <a:prstGeom prst="rect">
            <a:avLst/>
          </a:prstGeom>
        </p:spPr>
        <p:txBody>
          <a:bodyPr vert="horz" wrap="square" lIns="0" tIns="12700" rIns="0" bIns="0" rtlCol="0">
            <a:spAutoFit/>
          </a:bodyPr>
          <a:lstStyle/>
          <a:p>
            <a:pPr marL="396875" indent="-384175">
              <a:lnSpc>
                <a:spcPct val="100000"/>
              </a:lnSpc>
              <a:spcBef>
                <a:spcPts val="100"/>
              </a:spcBef>
              <a:buChar char="■"/>
              <a:tabLst>
                <a:tab pos="396240" algn="l"/>
                <a:tab pos="396875" algn="l"/>
              </a:tabLst>
            </a:pPr>
            <a:r>
              <a:rPr sz="1400" spc="-5" dirty="0">
                <a:latin typeface="Franklin Gothic Book"/>
                <a:cs typeface="Franklin Gothic Book"/>
              </a:rPr>
              <a:t>Stamina</a:t>
            </a:r>
            <a:endParaRPr sz="1400" dirty="0">
              <a:latin typeface="Franklin Gothic Book"/>
              <a:cs typeface="Franklin Gothic Book"/>
            </a:endParaRPr>
          </a:p>
        </p:txBody>
      </p:sp>
      <p:sp>
        <p:nvSpPr>
          <p:cNvPr id="22" name="object 22"/>
          <p:cNvSpPr/>
          <p:nvPr/>
        </p:nvSpPr>
        <p:spPr>
          <a:xfrm>
            <a:off x="5237180" y="375"/>
            <a:ext cx="171450" cy="6858000"/>
          </a:xfrm>
          <a:custGeom>
            <a:avLst/>
            <a:gdLst/>
            <a:ahLst/>
            <a:cxnLst/>
            <a:rect l="l" t="t" r="r" b="b"/>
            <a:pathLst>
              <a:path w="171450" h="6858000">
                <a:moveTo>
                  <a:pt x="0" y="0"/>
                </a:moveTo>
                <a:lnTo>
                  <a:pt x="171450" y="0"/>
                </a:lnTo>
                <a:lnTo>
                  <a:pt x="171450" y="6857999"/>
                </a:lnTo>
                <a:lnTo>
                  <a:pt x="0" y="6857999"/>
                </a:lnTo>
                <a:lnTo>
                  <a:pt x="0" y="0"/>
                </a:lnTo>
                <a:close/>
              </a:path>
            </a:pathLst>
          </a:custGeom>
          <a:solidFill>
            <a:srgbClr val="696A64"/>
          </a:solidFill>
        </p:spPr>
        <p:txBody>
          <a:bodyPr wrap="square" lIns="0" tIns="0" rIns="0" bIns="0" rtlCol="0"/>
          <a:lstStyle/>
          <a:p>
            <a:endParaRPr/>
          </a:p>
        </p:txBody>
      </p:sp>
      <p:sp>
        <p:nvSpPr>
          <p:cNvPr id="23" name="object 23"/>
          <p:cNvSpPr/>
          <p:nvPr/>
        </p:nvSpPr>
        <p:spPr>
          <a:xfrm>
            <a:off x="152400" y="163921"/>
            <a:ext cx="838200" cy="826678"/>
          </a:xfrm>
          <a:prstGeom prst="rect">
            <a:avLst/>
          </a:prstGeom>
          <a:blipFill>
            <a:blip r:embed="rId4" cstate="print"/>
            <a:stretch>
              <a:fillRect/>
            </a:stretch>
          </a:blipFill>
        </p:spPr>
        <p:txBody>
          <a:bodyPr wrap="square" lIns="0" tIns="0" rIns="0" bIns="0" rtlCol="0"/>
          <a:lstStyle/>
          <a:p>
            <a:endParaRPr/>
          </a:p>
        </p:txBody>
      </p:sp>
      <p:sp>
        <p:nvSpPr>
          <p:cNvPr id="24" name="object 24"/>
          <p:cNvSpPr txBox="1"/>
          <p:nvPr/>
        </p:nvSpPr>
        <p:spPr>
          <a:xfrm>
            <a:off x="8243638" y="6454301"/>
            <a:ext cx="359410" cy="367030"/>
          </a:xfrm>
          <a:prstGeom prst="rect">
            <a:avLst/>
          </a:prstGeom>
        </p:spPr>
        <p:txBody>
          <a:bodyPr vert="horz" wrap="square" lIns="0" tIns="0" rIns="0" bIns="0" rtlCol="0">
            <a:spAutoFit/>
          </a:bodyPr>
          <a:lstStyle/>
          <a:p>
            <a:pPr marL="38100">
              <a:lnSpc>
                <a:spcPts val="2635"/>
              </a:lnSpc>
            </a:pPr>
            <a:fld id="{81D60167-4931-47E6-BA6A-407CBD079E47}" type="slidenum">
              <a:rPr sz="2200" dirty="0">
                <a:solidFill>
                  <a:srgbClr val="FFFFFF"/>
                </a:solidFill>
                <a:latin typeface="Calibri"/>
                <a:cs typeface="Calibri"/>
              </a:rPr>
              <a:t>24</a:t>
            </a:fld>
            <a:endParaRPr sz="2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FFFFFF"/>
            </a:solidFill>
          </a:ln>
        </p:spPr>
        <p:txBody>
          <a:bodyPr wrap="square" lIns="0" tIns="0" rIns="0" bIns="0" rtlCol="0"/>
          <a:lstStyle/>
          <a:p>
            <a:endParaRPr/>
          </a:p>
        </p:txBody>
      </p:sp>
      <p:sp>
        <p:nvSpPr>
          <p:cNvPr id="13" name="object 13"/>
          <p:cNvSpPr/>
          <p:nvPr/>
        </p:nvSpPr>
        <p:spPr>
          <a:xfrm>
            <a:off x="152400" y="141287"/>
            <a:ext cx="838200" cy="838200"/>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0" y="0"/>
            <a:ext cx="5237480" cy="6858000"/>
          </a:xfrm>
          <a:custGeom>
            <a:avLst/>
            <a:gdLst/>
            <a:ahLst/>
            <a:cxnLst/>
            <a:rect l="l" t="t" r="r" b="b"/>
            <a:pathLst>
              <a:path w="5237480" h="6858000">
                <a:moveTo>
                  <a:pt x="0" y="6857999"/>
                </a:moveTo>
                <a:lnTo>
                  <a:pt x="5237180" y="6857999"/>
                </a:lnTo>
                <a:lnTo>
                  <a:pt x="5237180" y="0"/>
                </a:lnTo>
                <a:lnTo>
                  <a:pt x="0" y="0"/>
                </a:lnTo>
                <a:lnTo>
                  <a:pt x="0" y="6857999"/>
                </a:lnTo>
                <a:close/>
              </a:path>
            </a:pathLst>
          </a:custGeom>
          <a:noFill/>
        </p:spPr>
        <p:txBody>
          <a:bodyPr wrap="square" lIns="0" tIns="0" rIns="0" bIns="0" rtlCol="0"/>
          <a:lstStyle/>
          <a:p>
            <a:endParaRPr/>
          </a:p>
        </p:txBody>
      </p:sp>
      <p:sp>
        <p:nvSpPr>
          <p:cNvPr id="15" name="object 15"/>
          <p:cNvSpPr txBox="1"/>
          <p:nvPr/>
        </p:nvSpPr>
        <p:spPr>
          <a:xfrm>
            <a:off x="812336" y="2909253"/>
            <a:ext cx="3788410" cy="985519"/>
          </a:xfrm>
          <a:prstGeom prst="rect">
            <a:avLst/>
          </a:prstGeom>
        </p:spPr>
        <p:txBody>
          <a:bodyPr vert="horz" wrap="square" lIns="0" tIns="12700" rIns="0" bIns="0" rtlCol="0">
            <a:spAutoFit/>
          </a:bodyPr>
          <a:lstStyle/>
          <a:p>
            <a:pPr marL="12700">
              <a:lnSpc>
                <a:spcPct val="100000"/>
              </a:lnSpc>
              <a:spcBef>
                <a:spcPts val="100"/>
              </a:spcBef>
            </a:pPr>
            <a:r>
              <a:rPr sz="6300" dirty="0">
                <a:solidFill>
                  <a:schemeClr val="tx2">
                    <a:lumMod val="60000"/>
                    <a:lumOff val="40000"/>
                  </a:schemeClr>
                </a:solidFill>
                <a:latin typeface="Franklin Gothic Book"/>
                <a:cs typeface="Franklin Gothic Book"/>
              </a:rPr>
              <a:t>Leadership</a:t>
            </a:r>
          </a:p>
        </p:txBody>
      </p:sp>
      <p:sp>
        <p:nvSpPr>
          <p:cNvPr id="16" name="object 16"/>
          <p:cNvSpPr/>
          <p:nvPr/>
        </p:nvSpPr>
        <p:spPr>
          <a:xfrm>
            <a:off x="5413081" y="-26987"/>
            <a:ext cx="3735704" cy="6858000"/>
          </a:xfrm>
          <a:custGeom>
            <a:avLst/>
            <a:gdLst/>
            <a:ahLst/>
            <a:cxnLst/>
            <a:rect l="l" t="t" r="r" b="b"/>
            <a:pathLst>
              <a:path w="3735704" h="6858000">
                <a:moveTo>
                  <a:pt x="0" y="0"/>
                </a:moveTo>
                <a:lnTo>
                  <a:pt x="3735369" y="0"/>
                </a:lnTo>
                <a:lnTo>
                  <a:pt x="3735369" y="6857999"/>
                </a:lnTo>
                <a:lnTo>
                  <a:pt x="0" y="6857999"/>
                </a:lnTo>
                <a:lnTo>
                  <a:pt x="0" y="0"/>
                </a:lnTo>
                <a:close/>
              </a:path>
            </a:pathLst>
          </a:custGeom>
          <a:noFill/>
        </p:spPr>
        <p:txBody>
          <a:bodyPr wrap="square" lIns="0" tIns="0" rIns="0" bIns="0" rtlCol="0"/>
          <a:lstStyle/>
          <a:p>
            <a:endParaRPr/>
          </a:p>
        </p:txBody>
      </p:sp>
      <p:sp>
        <p:nvSpPr>
          <p:cNvPr id="17" name="object 17"/>
          <p:cNvSpPr txBox="1"/>
          <p:nvPr/>
        </p:nvSpPr>
        <p:spPr>
          <a:xfrm>
            <a:off x="5972147" y="5654980"/>
            <a:ext cx="2948096" cy="342265"/>
          </a:xfrm>
          <a:prstGeom prst="rect">
            <a:avLst/>
          </a:prstGeom>
        </p:spPr>
        <p:txBody>
          <a:bodyPr vert="horz" wrap="square" lIns="0" tIns="27305" rIns="0" bIns="0" rtlCol="0">
            <a:spAutoFit/>
          </a:bodyPr>
          <a:lstStyle/>
          <a:p>
            <a:pPr marL="12700" marR="5080">
              <a:lnSpc>
                <a:spcPts val="1200"/>
              </a:lnSpc>
              <a:spcBef>
                <a:spcPts val="215"/>
              </a:spcBef>
            </a:pPr>
            <a:r>
              <a:rPr sz="1050" spc="15" dirty="0">
                <a:latin typeface="Franklin Gothic Book"/>
                <a:cs typeface="Franklin Gothic Book"/>
              </a:rPr>
              <a:t>Qualities </a:t>
            </a:r>
            <a:r>
              <a:rPr sz="1050" spc="20" dirty="0">
                <a:latin typeface="Franklin Gothic Book"/>
                <a:cs typeface="Franklin Gothic Book"/>
              </a:rPr>
              <a:t>of Great Leaders </a:t>
            </a:r>
            <a:r>
              <a:rPr sz="1050" spc="30" dirty="0">
                <a:latin typeface="Franklin Gothic Book"/>
                <a:cs typeface="Franklin Gothic Book"/>
              </a:rPr>
              <a:t>— </a:t>
            </a:r>
            <a:r>
              <a:rPr sz="1050" spc="15" dirty="0">
                <a:latin typeface="Franklin Gothic Book"/>
                <a:cs typeface="Franklin Gothic Book"/>
              </a:rPr>
              <a:t>Effective Nonprofit</a:t>
            </a:r>
            <a:r>
              <a:rPr sz="1050" spc="5" dirty="0">
                <a:latin typeface="Franklin Gothic Book"/>
                <a:cs typeface="Franklin Gothic Book"/>
              </a:rPr>
              <a:t> </a:t>
            </a:r>
            <a:r>
              <a:rPr sz="1050" spc="20" dirty="0">
                <a:latin typeface="Franklin Gothic Book"/>
                <a:cs typeface="Franklin Gothic Book"/>
              </a:rPr>
              <a:t>Leadership</a:t>
            </a:r>
            <a:r>
              <a:rPr lang="en-US" sz="1050" spc="20" dirty="0">
                <a:latin typeface="Franklin Gothic Book"/>
                <a:cs typeface="Franklin Gothic Book"/>
              </a:rPr>
              <a:t>		Dorothy Guerrero</a:t>
            </a:r>
            <a:endParaRPr sz="1050" dirty="0">
              <a:latin typeface="Franklin Gothic Book"/>
              <a:cs typeface="Franklin Gothic Book"/>
            </a:endParaRPr>
          </a:p>
        </p:txBody>
      </p:sp>
      <p:sp>
        <p:nvSpPr>
          <p:cNvPr id="19" name="object 19"/>
          <p:cNvSpPr txBox="1"/>
          <p:nvPr/>
        </p:nvSpPr>
        <p:spPr>
          <a:xfrm>
            <a:off x="5954554" y="852744"/>
            <a:ext cx="2913844" cy="3103029"/>
          </a:xfrm>
          <a:prstGeom prst="rect">
            <a:avLst/>
          </a:prstGeom>
        </p:spPr>
        <p:txBody>
          <a:bodyPr vert="horz" wrap="square" lIns="0" tIns="12700" rIns="0" bIns="0" rtlCol="0">
            <a:spAutoFit/>
          </a:bodyPr>
          <a:lstStyle/>
          <a:p>
            <a:pPr marL="396875" marR="65405" indent="-384175">
              <a:lnSpc>
                <a:spcPts val="1700"/>
              </a:lnSpc>
              <a:buChar char="■"/>
              <a:tabLst>
                <a:tab pos="396240" algn="l"/>
                <a:tab pos="396875" algn="l"/>
              </a:tabLst>
            </a:pPr>
            <a:r>
              <a:rPr sz="1400" dirty="0">
                <a:latin typeface="Franklin Gothic Book"/>
                <a:cs typeface="Franklin Gothic Book"/>
              </a:rPr>
              <a:t>They make </a:t>
            </a:r>
            <a:r>
              <a:rPr sz="1400" spc="-5" dirty="0">
                <a:latin typeface="Franklin Gothic Book"/>
                <a:cs typeface="Franklin Gothic Book"/>
              </a:rPr>
              <a:t>big waves with limited resources</a:t>
            </a:r>
            <a:endParaRPr sz="1400" dirty="0">
              <a:latin typeface="Franklin Gothic Book"/>
              <a:cs typeface="Franklin Gothic Book"/>
            </a:endParaRPr>
          </a:p>
          <a:p>
            <a:pPr marL="396875" indent="-384175">
              <a:lnSpc>
                <a:spcPts val="1700"/>
              </a:lnSpc>
              <a:spcBef>
                <a:spcPts val="1035"/>
              </a:spcBef>
              <a:buChar char="■"/>
              <a:tabLst>
                <a:tab pos="396240" algn="l"/>
                <a:tab pos="396875" algn="l"/>
              </a:tabLst>
            </a:pPr>
            <a:r>
              <a:rPr sz="1400" dirty="0">
                <a:latin typeface="Franklin Gothic Book"/>
                <a:cs typeface="Franklin Gothic Book"/>
              </a:rPr>
              <a:t>They </a:t>
            </a:r>
            <a:r>
              <a:rPr sz="1400" spc="-5" dirty="0">
                <a:latin typeface="Franklin Gothic Book"/>
                <a:cs typeface="Franklin Gothic Book"/>
              </a:rPr>
              <a:t>step </a:t>
            </a:r>
            <a:r>
              <a:rPr sz="1400" dirty="0">
                <a:latin typeface="Franklin Gothic Book"/>
                <a:cs typeface="Franklin Gothic Book"/>
              </a:rPr>
              <a:t>up </a:t>
            </a:r>
            <a:r>
              <a:rPr sz="1400" spc="-5" dirty="0">
                <a:latin typeface="Franklin Gothic Book"/>
                <a:cs typeface="Franklin Gothic Book"/>
              </a:rPr>
              <a:t>in times </a:t>
            </a:r>
            <a:r>
              <a:rPr sz="1400" dirty="0">
                <a:latin typeface="Franklin Gothic Book"/>
                <a:cs typeface="Franklin Gothic Book"/>
              </a:rPr>
              <a:t>of</a:t>
            </a:r>
            <a:r>
              <a:rPr sz="1400" spc="-15" dirty="0">
                <a:latin typeface="Franklin Gothic Book"/>
                <a:cs typeface="Franklin Gothic Book"/>
              </a:rPr>
              <a:t> </a:t>
            </a:r>
            <a:r>
              <a:rPr sz="1400" spc="-5" dirty="0">
                <a:latin typeface="Franklin Gothic Book"/>
                <a:cs typeface="Franklin Gothic Book"/>
              </a:rPr>
              <a:t>crisis</a:t>
            </a:r>
            <a:endParaRPr sz="1400" dirty="0">
              <a:latin typeface="Franklin Gothic Book"/>
              <a:cs typeface="Franklin Gothic Book"/>
            </a:endParaRPr>
          </a:p>
          <a:p>
            <a:pPr>
              <a:lnSpc>
                <a:spcPts val="1700"/>
              </a:lnSpc>
              <a:spcBef>
                <a:spcPts val="35"/>
              </a:spcBef>
              <a:buClr>
                <a:srgbClr val="FFFFFF"/>
              </a:buClr>
              <a:buFont typeface="Franklin Gothic Book"/>
              <a:buChar char="■"/>
            </a:pPr>
            <a:endParaRPr sz="1400" dirty="0">
              <a:latin typeface="Franklin Gothic Book"/>
              <a:cs typeface="Franklin Gothic Book"/>
            </a:endParaRPr>
          </a:p>
          <a:p>
            <a:pPr marL="396875" marR="5080" indent="-384175">
              <a:lnSpc>
                <a:spcPts val="1700"/>
              </a:lnSpc>
              <a:buChar char="■"/>
              <a:tabLst>
                <a:tab pos="396240" algn="l"/>
                <a:tab pos="396875" algn="l"/>
              </a:tabLst>
            </a:pPr>
            <a:r>
              <a:rPr sz="1400" dirty="0">
                <a:latin typeface="Franklin Gothic Book"/>
                <a:cs typeface="Franklin Gothic Book"/>
              </a:rPr>
              <a:t>They back up </a:t>
            </a:r>
            <a:r>
              <a:rPr sz="1400" spc="-5" dirty="0">
                <a:latin typeface="Franklin Gothic Book"/>
                <a:cs typeface="Franklin Gothic Book"/>
              </a:rPr>
              <a:t>their knowledge with experience</a:t>
            </a:r>
            <a:endParaRPr sz="1400" dirty="0">
              <a:latin typeface="Franklin Gothic Book"/>
              <a:cs typeface="Franklin Gothic Book"/>
            </a:endParaRPr>
          </a:p>
          <a:p>
            <a:pPr marL="396875" indent="-384175">
              <a:lnSpc>
                <a:spcPts val="1700"/>
              </a:lnSpc>
              <a:spcBef>
                <a:spcPts val="1060"/>
              </a:spcBef>
              <a:buChar char="■"/>
              <a:tabLst>
                <a:tab pos="396240" algn="l"/>
                <a:tab pos="396875" algn="l"/>
              </a:tabLst>
            </a:pPr>
            <a:r>
              <a:rPr sz="1400" dirty="0">
                <a:latin typeface="Franklin Gothic Book"/>
                <a:cs typeface="Franklin Gothic Book"/>
              </a:rPr>
              <a:t>They </a:t>
            </a:r>
            <a:r>
              <a:rPr sz="1400" spc="-5" dirty="0">
                <a:latin typeface="Franklin Gothic Book"/>
                <a:cs typeface="Franklin Gothic Book"/>
              </a:rPr>
              <a:t>attract people to </a:t>
            </a:r>
            <a:r>
              <a:rPr sz="1400" dirty="0">
                <a:latin typeface="Franklin Gothic Book"/>
                <a:cs typeface="Franklin Gothic Book"/>
              </a:rPr>
              <a:t>the</a:t>
            </a:r>
            <a:r>
              <a:rPr sz="1400" spc="-5" dirty="0">
                <a:latin typeface="Franklin Gothic Book"/>
                <a:cs typeface="Franklin Gothic Book"/>
              </a:rPr>
              <a:t> mission</a:t>
            </a:r>
            <a:endParaRPr sz="1400" dirty="0">
              <a:latin typeface="Franklin Gothic Book"/>
              <a:cs typeface="Franklin Gothic Book"/>
            </a:endParaRPr>
          </a:p>
          <a:p>
            <a:pPr>
              <a:lnSpc>
                <a:spcPts val="1700"/>
              </a:lnSpc>
              <a:spcBef>
                <a:spcPts val="45"/>
              </a:spcBef>
              <a:buClr>
                <a:srgbClr val="FFFFFF"/>
              </a:buClr>
              <a:buFont typeface="Franklin Gothic Book"/>
              <a:buChar char="■"/>
            </a:pPr>
            <a:endParaRPr sz="1400" dirty="0">
              <a:latin typeface="Franklin Gothic Book"/>
              <a:cs typeface="Franklin Gothic Book"/>
            </a:endParaRPr>
          </a:p>
          <a:p>
            <a:pPr marL="396875" indent="-384175">
              <a:lnSpc>
                <a:spcPts val="1700"/>
              </a:lnSpc>
              <a:buChar char="■"/>
              <a:tabLst>
                <a:tab pos="396240" algn="l"/>
                <a:tab pos="396875" algn="l"/>
              </a:tabLst>
            </a:pPr>
            <a:r>
              <a:rPr sz="1400" dirty="0">
                <a:latin typeface="Franklin Gothic Book"/>
                <a:cs typeface="Franklin Gothic Book"/>
              </a:rPr>
              <a:t>They </a:t>
            </a:r>
            <a:r>
              <a:rPr sz="1400" spc="-5" dirty="0">
                <a:latin typeface="Franklin Gothic Book"/>
                <a:cs typeface="Franklin Gothic Book"/>
              </a:rPr>
              <a:t>understand people</a:t>
            </a:r>
            <a:endParaRPr sz="1400" dirty="0">
              <a:latin typeface="Franklin Gothic Book"/>
              <a:cs typeface="Franklin Gothic Book"/>
            </a:endParaRPr>
          </a:p>
          <a:p>
            <a:pPr>
              <a:lnSpc>
                <a:spcPts val="1700"/>
              </a:lnSpc>
              <a:buClr>
                <a:srgbClr val="FFFFFF"/>
              </a:buClr>
              <a:buFont typeface="Franklin Gothic Book"/>
              <a:buChar char="■"/>
            </a:pPr>
            <a:endParaRPr sz="1400" dirty="0">
              <a:latin typeface="Franklin Gothic Book"/>
              <a:cs typeface="Franklin Gothic Book"/>
            </a:endParaRPr>
          </a:p>
          <a:p>
            <a:pPr marL="396875" indent="-384175">
              <a:lnSpc>
                <a:spcPts val="1700"/>
              </a:lnSpc>
              <a:buChar char="■"/>
              <a:tabLst>
                <a:tab pos="396240" algn="l"/>
                <a:tab pos="396875" algn="l"/>
              </a:tabLst>
            </a:pPr>
            <a:r>
              <a:rPr sz="1400" dirty="0">
                <a:latin typeface="Franklin Gothic Book"/>
                <a:cs typeface="Franklin Gothic Book"/>
              </a:rPr>
              <a:t>They </a:t>
            </a:r>
            <a:r>
              <a:rPr sz="1400" spc="-5" dirty="0">
                <a:latin typeface="Franklin Gothic Book"/>
                <a:cs typeface="Franklin Gothic Book"/>
              </a:rPr>
              <a:t>listen</a:t>
            </a:r>
            <a:endParaRPr sz="1400" dirty="0">
              <a:latin typeface="Franklin Gothic Book"/>
              <a:cs typeface="Franklin Gothic Book"/>
            </a:endParaRPr>
          </a:p>
          <a:p>
            <a:pPr>
              <a:lnSpc>
                <a:spcPts val="1700"/>
              </a:lnSpc>
              <a:spcBef>
                <a:spcPts val="45"/>
              </a:spcBef>
              <a:buClr>
                <a:srgbClr val="FFFFFF"/>
              </a:buClr>
              <a:buFont typeface="Franklin Gothic Book"/>
              <a:buChar char="■"/>
            </a:pPr>
            <a:endParaRPr sz="1400" dirty="0">
              <a:latin typeface="Franklin Gothic Book"/>
              <a:cs typeface="Franklin Gothic Book"/>
            </a:endParaRPr>
          </a:p>
          <a:p>
            <a:pPr marL="396875" indent="-384175">
              <a:lnSpc>
                <a:spcPts val="1700"/>
              </a:lnSpc>
              <a:buChar char="■"/>
              <a:tabLst>
                <a:tab pos="396240" algn="l"/>
                <a:tab pos="396875" algn="l"/>
              </a:tabLst>
            </a:pPr>
            <a:r>
              <a:rPr sz="1400" dirty="0">
                <a:latin typeface="Franklin Gothic Book"/>
                <a:cs typeface="Franklin Gothic Book"/>
              </a:rPr>
              <a:t>They make the </a:t>
            </a:r>
            <a:r>
              <a:rPr sz="1400" spc="-5" dirty="0">
                <a:latin typeface="Franklin Gothic Book"/>
                <a:cs typeface="Franklin Gothic Book"/>
              </a:rPr>
              <a:t>right</a:t>
            </a:r>
            <a:r>
              <a:rPr sz="1400" spc="-15" dirty="0">
                <a:latin typeface="Franklin Gothic Book"/>
                <a:cs typeface="Franklin Gothic Book"/>
              </a:rPr>
              <a:t> </a:t>
            </a:r>
            <a:r>
              <a:rPr sz="1400" spc="-5" dirty="0">
                <a:latin typeface="Franklin Gothic Book"/>
                <a:cs typeface="Franklin Gothic Book"/>
              </a:rPr>
              <a:t>calls</a:t>
            </a:r>
            <a:endParaRPr sz="1400" dirty="0">
              <a:latin typeface="Franklin Gothic Book"/>
              <a:cs typeface="Franklin Gothic Book"/>
            </a:endParaRPr>
          </a:p>
        </p:txBody>
      </p:sp>
      <p:sp>
        <p:nvSpPr>
          <p:cNvPr id="20" name="object 20"/>
          <p:cNvSpPr txBox="1"/>
          <p:nvPr/>
        </p:nvSpPr>
        <p:spPr>
          <a:xfrm>
            <a:off x="5963790" y="4062417"/>
            <a:ext cx="2419985" cy="453586"/>
          </a:xfrm>
          <a:prstGeom prst="rect">
            <a:avLst/>
          </a:prstGeom>
        </p:spPr>
        <p:txBody>
          <a:bodyPr vert="horz" wrap="square" lIns="0" tIns="30480" rIns="0" bIns="0" rtlCol="0">
            <a:spAutoFit/>
          </a:bodyPr>
          <a:lstStyle/>
          <a:p>
            <a:pPr marL="396875" marR="5080" indent="-384175">
              <a:lnSpc>
                <a:spcPts val="1700"/>
              </a:lnSpc>
              <a:spcBef>
                <a:spcPts val="240"/>
              </a:spcBef>
              <a:buChar char="■"/>
              <a:tabLst>
                <a:tab pos="396240" algn="l"/>
                <a:tab pos="396875" algn="l"/>
              </a:tabLst>
            </a:pPr>
            <a:r>
              <a:rPr sz="1400" dirty="0">
                <a:latin typeface="Franklin Gothic Book"/>
                <a:cs typeface="Franklin Gothic Book"/>
              </a:rPr>
              <a:t>They </a:t>
            </a:r>
            <a:r>
              <a:rPr sz="1400" spc="-5" dirty="0">
                <a:latin typeface="Franklin Gothic Book"/>
                <a:cs typeface="Franklin Gothic Book"/>
              </a:rPr>
              <a:t>live to open doors </a:t>
            </a:r>
            <a:r>
              <a:rPr sz="1400" dirty="0">
                <a:latin typeface="Franklin Gothic Book"/>
                <a:cs typeface="Franklin Gothic Book"/>
              </a:rPr>
              <a:t>and </a:t>
            </a:r>
            <a:r>
              <a:rPr sz="1400" spc="-5" dirty="0">
                <a:latin typeface="Franklin Gothic Book"/>
                <a:cs typeface="Franklin Gothic Book"/>
              </a:rPr>
              <a:t>knock</a:t>
            </a:r>
            <a:r>
              <a:rPr lang="en-US" sz="1400" spc="-5" dirty="0">
                <a:latin typeface="Franklin Gothic Book"/>
                <a:cs typeface="Franklin Gothic Book"/>
              </a:rPr>
              <a:t> </a:t>
            </a:r>
            <a:r>
              <a:rPr sz="1400" spc="-5" dirty="0">
                <a:latin typeface="Franklin Gothic Book"/>
                <a:cs typeface="Franklin Gothic Book"/>
              </a:rPr>
              <a:t>down barriers</a:t>
            </a:r>
            <a:endParaRPr sz="1400" dirty="0">
              <a:latin typeface="Franklin Gothic Book"/>
              <a:cs typeface="Franklin Gothic Book"/>
            </a:endParaRPr>
          </a:p>
        </p:txBody>
      </p:sp>
      <p:sp>
        <p:nvSpPr>
          <p:cNvPr id="21" name="object 21"/>
          <p:cNvSpPr txBox="1"/>
          <p:nvPr/>
        </p:nvSpPr>
        <p:spPr>
          <a:xfrm>
            <a:off x="5963790" y="4634688"/>
            <a:ext cx="2718391" cy="453586"/>
          </a:xfrm>
          <a:prstGeom prst="rect">
            <a:avLst/>
          </a:prstGeom>
        </p:spPr>
        <p:txBody>
          <a:bodyPr vert="horz" wrap="square" lIns="0" tIns="30480" rIns="0" bIns="0" rtlCol="0">
            <a:spAutoFit/>
          </a:bodyPr>
          <a:lstStyle/>
          <a:p>
            <a:pPr marL="396875" marR="5080" indent="-384175">
              <a:lnSpc>
                <a:spcPts val="1700"/>
              </a:lnSpc>
              <a:spcBef>
                <a:spcPts val="240"/>
              </a:spcBef>
              <a:buChar char="■"/>
              <a:tabLst>
                <a:tab pos="396240" algn="l"/>
                <a:tab pos="396875" algn="l"/>
              </a:tabLst>
            </a:pPr>
            <a:r>
              <a:rPr sz="1400" dirty="0">
                <a:latin typeface="Franklin Gothic Book"/>
                <a:cs typeface="Franklin Gothic Book"/>
              </a:rPr>
              <a:t>They </a:t>
            </a:r>
            <a:r>
              <a:rPr sz="1400" spc="-5" dirty="0">
                <a:latin typeface="Franklin Gothic Book"/>
                <a:cs typeface="Franklin Gothic Book"/>
              </a:rPr>
              <a:t>define </a:t>
            </a:r>
            <a:r>
              <a:rPr sz="1400" dirty="0">
                <a:latin typeface="Franklin Gothic Book"/>
                <a:cs typeface="Franklin Gothic Book"/>
              </a:rPr>
              <a:t>success — and </a:t>
            </a:r>
            <a:r>
              <a:rPr sz="1400" spc="-5" dirty="0">
                <a:latin typeface="Franklin Gothic Book"/>
                <a:cs typeface="Franklin Gothic Book"/>
              </a:rPr>
              <a:t>don't</a:t>
            </a:r>
            <a:r>
              <a:rPr lang="en-US" sz="1400" spc="-5" dirty="0">
                <a:latin typeface="Franklin Gothic Book"/>
                <a:cs typeface="Franklin Gothic Book"/>
              </a:rPr>
              <a:t> </a:t>
            </a:r>
            <a:r>
              <a:rPr sz="1400" spc="-5" dirty="0">
                <a:latin typeface="Franklin Gothic Book"/>
                <a:cs typeface="Franklin Gothic Book"/>
              </a:rPr>
              <a:t>stop until </a:t>
            </a:r>
            <a:r>
              <a:rPr sz="1400" dirty="0">
                <a:latin typeface="Franklin Gothic Book"/>
                <a:cs typeface="Franklin Gothic Book"/>
              </a:rPr>
              <a:t>they reach</a:t>
            </a:r>
            <a:r>
              <a:rPr sz="1400" spc="-5" dirty="0">
                <a:latin typeface="Franklin Gothic Book"/>
                <a:cs typeface="Franklin Gothic Book"/>
              </a:rPr>
              <a:t> it</a:t>
            </a:r>
            <a:endParaRPr sz="1400" dirty="0">
              <a:latin typeface="Franklin Gothic Book"/>
              <a:cs typeface="Franklin Gothic Book"/>
            </a:endParaRPr>
          </a:p>
        </p:txBody>
      </p:sp>
      <p:sp>
        <p:nvSpPr>
          <p:cNvPr id="22" name="object 22"/>
          <p:cNvSpPr/>
          <p:nvPr/>
        </p:nvSpPr>
        <p:spPr>
          <a:xfrm>
            <a:off x="5237180" y="375"/>
            <a:ext cx="171450" cy="6858000"/>
          </a:xfrm>
          <a:custGeom>
            <a:avLst/>
            <a:gdLst/>
            <a:ahLst/>
            <a:cxnLst/>
            <a:rect l="l" t="t" r="r" b="b"/>
            <a:pathLst>
              <a:path w="171450" h="6858000">
                <a:moveTo>
                  <a:pt x="0" y="0"/>
                </a:moveTo>
                <a:lnTo>
                  <a:pt x="171450" y="0"/>
                </a:lnTo>
                <a:lnTo>
                  <a:pt x="171450" y="6857999"/>
                </a:lnTo>
                <a:lnTo>
                  <a:pt x="0" y="6857999"/>
                </a:lnTo>
                <a:lnTo>
                  <a:pt x="0" y="0"/>
                </a:lnTo>
                <a:close/>
              </a:path>
            </a:pathLst>
          </a:custGeom>
          <a:solidFill>
            <a:srgbClr val="696A64"/>
          </a:solidFill>
        </p:spPr>
        <p:txBody>
          <a:bodyPr wrap="square" lIns="0" tIns="0" rIns="0" bIns="0" rtlCol="0"/>
          <a:lstStyle/>
          <a:p>
            <a:endParaRPr/>
          </a:p>
        </p:txBody>
      </p:sp>
      <p:sp>
        <p:nvSpPr>
          <p:cNvPr id="23" name="object 23"/>
          <p:cNvSpPr/>
          <p:nvPr/>
        </p:nvSpPr>
        <p:spPr>
          <a:xfrm>
            <a:off x="152400" y="163921"/>
            <a:ext cx="838200" cy="826678"/>
          </a:xfrm>
          <a:prstGeom prst="rect">
            <a:avLst/>
          </a:prstGeom>
          <a:blipFill>
            <a:blip r:embed="rId4" cstate="print"/>
            <a:stretch>
              <a:fillRect/>
            </a:stretch>
          </a:blipFill>
        </p:spPr>
        <p:txBody>
          <a:bodyPr wrap="square" lIns="0" tIns="0" rIns="0" bIns="0" rtlCol="0"/>
          <a:lstStyle/>
          <a:p>
            <a:endParaRPr/>
          </a:p>
        </p:txBody>
      </p:sp>
      <p:sp>
        <p:nvSpPr>
          <p:cNvPr id="24" name="object 24"/>
          <p:cNvSpPr txBox="1"/>
          <p:nvPr/>
        </p:nvSpPr>
        <p:spPr>
          <a:xfrm>
            <a:off x="8243638" y="6454301"/>
            <a:ext cx="359410" cy="367030"/>
          </a:xfrm>
          <a:prstGeom prst="rect">
            <a:avLst/>
          </a:prstGeom>
        </p:spPr>
        <p:txBody>
          <a:bodyPr vert="horz" wrap="square" lIns="0" tIns="0" rIns="0" bIns="0" rtlCol="0">
            <a:spAutoFit/>
          </a:bodyPr>
          <a:lstStyle/>
          <a:p>
            <a:pPr marL="38100">
              <a:lnSpc>
                <a:spcPts val="2635"/>
              </a:lnSpc>
            </a:pPr>
            <a:fld id="{81D60167-4931-47E6-BA6A-407CBD079E47}" type="slidenum">
              <a:rPr sz="2200" dirty="0">
                <a:solidFill>
                  <a:srgbClr val="FFFFFF"/>
                </a:solidFill>
                <a:latin typeface="Calibri"/>
                <a:cs typeface="Calibri"/>
              </a:rPr>
              <a:t>25</a:t>
            </a:fld>
            <a:endParaRPr sz="2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F90F-DAEB-2528-9415-B2D3F68840FC}"/>
              </a:ext>
            </a:extLst>
          </p:cNvPr>
          <p:cNvSpPr>
            <a:spLocks noGrp="1"/>
          </p:cNvSpPr>
          <p:nvPr>
            <p:ph type="ctrTitle"/>
          </p:nvPr>
        </p:nvSpPr>
        <p:spPr>
          <a:xfrm>
            <a:off x="838200" y="304800"/>
            <a:ext cx="7772400" cy="707886"/>
          </a:xfrm>
        </p:spPr>
        <p:txBody>
          <a:bodyPr/>
          <a:lstStyle/>
          <a:p>
            <a:pPr algn="ctr" rtl="0"/>
            <a:r>
              <a:rPr lang="en-US" altLang="en-US" sz="2800" b="1"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Formation Planning      </a:t>
            </a:r>
            <a:br>
              <a:rPr lang="en-US" altLang="en-US" sz="2800" dirty="0">
                <a:solidFill>
                  <a:schemeClr val="tx2">
                    <a:lumMod val="60000"/>
                    <a:lumOff val="40000"/>
                  </a:schemeClr>
                </a:solidFill>
                <a:latin typeface="Arial" panose="020B0604020202020204" pitchFamily="34" charset="0"/>
              </a:rPr>
            </a:br>
            <a:endParaRPr lang="en-US" dirty="0">
              <a:solidFill>
                <a:schemeClr val="tx2">
                  <a:lumMod val="60000"/>
                  <a:lumOff val="40000"/>
                </a:schemeClr>
              </a:solidFill>
            </a:endParaRPr>
          </a:p>
        </p:txBody>
      </p:sp>
      <p:graphicFrame>
        <p:nvGraphicFramePr>
          <p:cNvPr id="7" name="Table 7">
            <a:extLst>
              <a:ext uri="{FF2B5EF4-FFF2-40B4-BE49-F238E27FC236}">
                <a16:creationId xmlns:a16="http://schemas.microsoft.com/office/drawing/2014/main" id="{65BAE6C9-D512-C474-55B6-EBEF3E15FB4A}"/>
              </a:ext>
            </a:extLst>
          </p:cNvPr>
          <p:cNvGraphicFramePr>
            <a:graphicFrameLocks noGrp="1"/>
          </p:cNvGraphicFramePr>
          <p:nvPr>
            <p:extLst>
              <p:ext uri="{D42A27DB-BD31-4B8C-83A1-F6EECF244321}">
                <p14:modId xmlns:p14="http://schemas.microsoft.com/office/powerpoint/2010/main" val="54409206"/>
              </p:ext>
            </p:extLst>
          </p:nvPr>
        </p:nvGraphicFramePr>
        <p:xfrm>
          <a:off x="381000" y="1006121"/>
          <a:ext cx="8382000" cy="5250942"/>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655957249"/>
                    </a:ext>
                  </a:extLst>
                </a:gridCol>
                <a:gridCol w="2743200">
                  <a:extLst>
                    <a:ext uri="{9D8B030D-6E8A-4147-A177-3AD203B41FA5}">
                      <a16:colId xmlns:a16="http://schemas.microsoft.com/office/drawing/2014/main" val="2437215534"/>
                    </a:ext>
                  </a:extLst>
                </a:gridCol>
                <a:gridCol w="2743200">
                  <a:extLst>
                    <a:ext uri="{9D8B030D-6E8A-4147-A177-3AD203B41FA5}">
                      <a16:colId xmlns:a16="http://schemas.microsoft.com/office/drawing/2014/main" val="2750169576"/>
                    </a:ext>
                  </a:extLst>
                </a:gridCol>
              </a:tblGrid>
              <a:tr h="370840">
                <a:tc>
                  <a:txBody>
                    <a:bodyPr/>
                    <a:lstStyle/>
                    <a:p>
                      <a:pPr marL="0" marR="0" algn="ctr">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 Council/Regions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Council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Conferences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5902836"/>
                  </a:ext>
                </a:extLst>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Annual National Assembly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Ozanam Orientation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Spiritual Reflections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438388"/>
                  </a:ext>
                </a:extLst>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Regional Meetings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Spiritual Advisor Training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Vincentian Feast Gatherings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60583"/>
                  </a:ext>
                </a:extLst>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Midyear Meetings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Officer Training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Commissioning</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Celebrations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8155908"/>
                  </a:ext>
                </a:extLst>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Invitation for Renewal?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Home Visit Workshops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Serving in Hope Modules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3153741"/>
                  </a:ext>
                </a:extLst>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Getting Ahead?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Twinning – non-financial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Conference Retreats?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146141"/>
                  </a:ext>
                </a:extLst>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Poverty Institute?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Spiritual Retreats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Praying the rosary?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6037986"/>
                  </a:ext>
                </a:extLst>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Voice of the Poor?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District Council Meetings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Rule review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1177457"/>
                  </a:ext>
                </a:extLst>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Mentor Training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263173"/>
                  </a:ext>
                </a:extLst>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Systemic Change (Bridges)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0379071"/>
                  </a:ext>
                </a:extLst>
              </a:tr>
              <a:tr h="370840">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Rule review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6579219"/>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1121566"/>
                  </a:ext>
                </a:extLst>
              </a:tr>
            </a:tbl>
          </a:graphicData>
        </a:graphic>
      </p:graphicFrame>
    </p:spTree>
    <p:extLst>
      <p:ext uri="{BB962C8B-B14F-4D97-AF65-F5344CB8AC3E}">
        <p14:creationId xmlns:p14="http://schemas.microsoft.com/office/powerpoint/2010/main" val="2346553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966F-CE2A-18A3-FA27-CB120F38B294}"/>
              </a:ext>
            </a:extLst>
          </p:cNvPr>
          <p:cNvSpPr>
            <a:spLocks noGrp="1"/>
          </p:cNvSpPr>
          <p:nvPr>
            <p:ph type="title"/>
          </p:nvPr>
        </p:nvSpPr>
        <p:spPr>
          <a:xfrm>
            <a:off x="554577" y="126640"/>
            <a:ext cx="8034845" cy="178160"/>
          </a:xfrm>
        </p:spPr>
        <p:txBody>
          <a:bodyPr/>
          <a:lstStyle/>
          <a:p>
            <a:endParaRPr lang="en-US" dirty="0"/>
          </a:p>
        </p:txBody>
      </p:sp>
      <p:pic>
        <p:nvPicPr>
          <p:cNvPr id="12" name="Picture 11">
            <a:extLst>
              <a:ext uri="{FF2B5EF4-FFF2-40B4-BE49-F238E27FC236}">
                <a16:creationId xmlns:a16="http://schemas.microsoft.com/office/drawing/2014/main" id="{F1DF937D-46C9-2321-3195-8AF2FF9A63FE}"/>
              </a:ext>
            </a:extLst>
          </p:cNvPr>
          <p:cNvPicPr>
            <a:picLocks noChangeAspect="1"/>
          </p:cNvPicPr>
          <p:nvPr/>
        </p:nvPicPr>
        <p:blipFill>
          <a:blip r:embed="rId3"/>
          <a:stretch>
            <a:fillRect/>
          </a:stretch>
        </p:blipFill>
        <p:spPr>
          <a:xfrm>
            <a:off x="1975757" y="0"/>
            <a:ext cx="5192486" cy="6222640"/>
          </a:xfrm>
          <a:prstGeom prst="rect">
            <a:avLst/>
          </a:prstGeom>
        </p:spPr>
      </p:pic>
    </p:spTree>
    <p:extLst>
      <p:ext uri="{BB962C8B-B14F-4D97-AF65-F5344CB8AC3E}">
        <p14:creationId xmlns:p14="http://schemas.microsoft.com/office/powerpoint/2010/main" val="2041921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2971-D904-2B39-AE13-2426941F6F5E}"/>
              </a:ext>
            </a:extLst>
          </p:cNvPr>
          <p:cNvSpPr>
            <a:spLocks noGrp="1"/>
          </p:cNvSpPr>
          <p:nvPr>
            <p:ph type="title"/>
          </p:nvPr>
        </p:nvSpPr>
        <p:spPr>
          <a:xfrm>
            <a:off x="554577" y="126640"/>
            <a:ext cx="8034845" cy="276999"/>
          </a:xfrm>
        </p:spPr>
        <p:txBody>
          <a:bodyPr/>
          <a:lstStyle/>
          <a:p>
            <a:r>
              <a:rPr lang="en-US" dirty="0"/>
              <a:t>Overview</a:t>
            </a:r>
          </a:p>
        </p:txBody>
      </p:sp>
      <p:sp>
        <p:nvSpPr>
          <p:cNvPr id="3" name="Content Placeholder 2">
            <a:extLst>
              <a:ext uri="{FF2B5EF4-FFF2-40B4-BE49-F238E27FC236}">
                <a16:creationId xmlns:a16="http://schemas.microsoft.com/office/drawing/2014/main" id="{2A6AF16C-7824-60ED-EDFF-C79302027EFD}"/>
              </a:ext>
            </a:extLst>
          </p:cNvPr>
          <p:cNvSpPr>
            <a:spLocks noGrp="1"/>
          </p:cNvSpPr>
          <p:nvPr>
            <p:ph idx="1"/>
          </p:nvPr>
        </p:nvSpPr>
        <p:spPr>
          <a:xfrm>
            <a:off x="685801" y="1551802"/>
            <a:ext cx="7696200" cy="4370427"/>
          </a:xfrm>
        </p:spPr>
        <p:txBody>
          <a:bodyPr/>
          <a:lstStyle/>
          <a:p>
            <a:pPr marL="342900" indent="-342900">
              <a:buFont typeface="Arial" panose="020B0604020202020204" pitchFamily="34" charset="0"/>
              <a:buChar char="•"/>
            </a:pPr>
            <a:r>
              <a:rPr lang="en-US" sz="3200" dirty="0">
                <a:solidFill>
                  <a:schemeClr val="tx1"/>
                </a:solidFill>
              </a:rPr>
              <a:t>Financial Record Keeping Requirements</a:t>
            </a:r>
          </a:p>
          <a:p>
            <a:pPr marL="342900" indent="-342900">
              <a:buFont typeface="Arial" panose="020B0604020202020204" pitchFamily="34" charset="0"/>
              <a:buChar char="•"/>
            </a:pPr>
            <a:r>
              <a:rPr lang="en-US" sz="3200" dirty="0">
                <a:solidFill>
                  <a:schemeClr val="tx1"/>
                </a:solidFill>
              </a:rPr>
              <a:t>Financial Reporting Requirements</a:t>
            </a:r>
          </a:p>
          <a:p>
            <a:pPr marL="342900" indent="-342900">
              <a:buFont typeface="Arial" panose="020B0604020202020204" pitchFamily="34" charset="0"/>
              <a:buChar char="•"/>
            </a:pPr>
            <a:r>
              <a:rPr lang="en-US" sz="3200" dirty="0">
                <a:solidFill>
                  <a:schemeClr val="tx1"/>
                </a:solidFill>
              </a:rPr>
              <a:t>Duties of the Conference Treasurer</a:t>
            </a:r>
          </a:p>
          <a:p>
            <a:pPr marL="342900" indent="-342900">
              <a:buFont typeface="Arial" panose="020B0604020202020204" pitchFamily="34" charset="0"/>
              <a:buChar char="•"/>
            </a:pPr>
            <a:r>
              <a:rPr lang="en-US" sz="3200" dirty="0">
                <a:solidFill>
                  <a:schemeClr val="tx1"/>
                </a:solidFill>
              </a:rPr>
              <a:t>Safeguard and protect resources</a:t>
            </a:r>
          </a:p>
          <a:p>
            <a:pPr marL="342900" indent="-342900">
              <a:buFont typeface="Arial" panose="020B0604020202020204" pitchFamily="34" charset="0"/>
              <a:buChar char="•"/>
            </a:pPr>
            <a:r>
              <a:rPr lang="en-US" sz="3200" dirty="0">
                <a:solidFill>
                  <a:schemeClr val="tx1"/>
                </a:solidFill>
              </a:rPr>
              <a:t>Keep financial records (Income and Expense)</a:t>
            </a:r>
          </a:p>
          <a:p>
            <a:pPr marL="342900" indent="-342900">
              <a:buFont typeface="Arial" panose="020B0604020202020204" pitchFamily="34" charset="0"/>
              <a:buChar char="•"/>
            </a:pPr>
            <a:r>
              <a:rPr lang="en-US" dirty="0">
                <a:solidFill>
                  <a:schemeClr val="tx1"/>
                </a:solidFill>
              </a:rPr>
              <a:t>Budget and communicate the financial health of the conference</a:t>
            </a:r>
          </a:p>
          <a:p>
            <a:pPr marL="342900" indent="-342900">
              <a:buFont typeface="Arial" panose="020B0604020202020204" pitchFamily="34" charset="0"/>
              <a:buChar char="•"/>
            </a:pPr>
            <a:r>
              <a:rPr lang="en-US" dirty="0">
                <a:solidFill>
                  <a:schemeClr val="tx1"/>
                </a:solidFill>
              </a:rPr>
              <a:t>Annual Internal Audit</a:t>
            </a:r>
            <a:endParaRPr lang="en-US" dirty="0"/>
          </a:p>
        </p:txBody>
      </p:sp>
      <p:sp>
        <p:nvSpPr>
          <p:cNvPr id="4" name="TextBox 3">
            <a:extLst>
              <a:ext uri="{FF2B5EF4-FFF2-40B4-BE49-F238E27FC236}">
                <a16:creationId xmlns:a16="http://schemas.microsoft.com/office/drawing/2014/main" id="{0A4936F5-4576-2449-3097-E0BC3D156DBA}"/>
              </a:ext>
            </a:extLst>
          </p:cNvPr>
          <p:cNvSpPr txBox="1"/>
          <p:nvPr/>
        </p:nvSpPr>
        <p:spPr>
          <a:xfrm>
            <a:off x="838200" y="685800"/>
            <a:ext cx="7115809" cy="707886"/>
          </a:xfrm>
          <a:prstGeom prst="rect">
            <a:avLst/>
          </a:prstGeom>
          <a:noFill/>
        </p:spPr>
        <p:txBody>
          <a:bodyPr wrap="square" rtlCol="0">
            <a:spAutoFit/>
          </a:bodyPr>
          <a:lstStyle/>
          <a:p>
            <a:pPr algn="ctr"/>
            <a:r>
              <a:rPr lang="en-US" sz="4000" b="1" dirty="0">
                <a:solidFill>
                  <a:schemeClr val="tx2">
                    <a:lumMod val="60000"/>
                    <a:lumOff val="40000"/>
                  </a:schemeClr>
                </a:solidFill>
              </a:rPr>
              <a:t>Treasurer Presentation</a:t>
            </a:r>
            <a:endParaRPr lang="en-US" sz="2400" b="1" dirty="0">
              <a:solidFill>
                <a:schemeClr val="tx2">
                  <a:lumMod val="60000"/>
                  <a:lumOff val="40000"/>
                </a:schemeClr>
              </a:solidFill>
            </a:endParaRPr>
          </a:p>
        </p:txBody>
      </p:sp>
    </p:spTree>
    <p:extLst>
      <p:ext uri="{BB962C8B-B14F-4D97-AF65-F5344CB8AC3E}">
        <p14:creationId xmlns:p14="http://schemas.microsoft.com/office/powerpoint/2010/main" val="386669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75"/>
            <a:ext cx="9144000" cy="6858000"/>
          </a:xfrm>
          <a:custGeom>
            <a:avLst/>
            <a:gdLst/>
            <a:ahLst/>
            <a:cxnLst/>
            <a:rect l="l" t="t" r="r" b="b"/>
            <a:pathLst>
              <a:path w="9144000" h="6858000">
                <a:moveTo>
                  <a:pt x="0" y="0"/>
                </a:moveTo>
                <a:lnTo>
                  <a:pt x="9143998" y="0"/>
                </a:lnTo>
                <a:lnTo>
                  <a:pt x="9143998" y="6857623"/>
                </a:lnTo>
                <a:lnTo>
                  <a:pt x="0" y="6857623"/>
                </a:lnTo>
                <a:lnTo>
                  <a:pt x="0" y="0"/>
                </a:lnTo>
                <a:close/>
              </a:path>
            </a:pathLst>
          </a:custGeom>
          <a:noFill/>
        </p:spPr>
        <p:txBody>
          <a:bodyPr wrap="square" lIns="0" tIns="0" rIns="0" bIns="0" rtlCol="0"/>
          <a:lstStyle/>
          <a:p>
            <a:endParaRPr/>
          </a:p>
        </p:txBody>
      </p:sp>
      <p:sp>
        <p:nvSpPr>
          <p:cNvPr id="3" name="object 3"/>
          <p:cNvSpPr/>
          <p:nvPr/>
        </p:nvSpPr>
        <p:spPr>
          <a:xfrm>
            <a:off x="503462" y="1004571"/>
            <a:ext cx="304800" cy="4024629"/>
          </a:xfrm>
          <a:custGeom>
            <a:avLst/>
            <a:gdLst/>
            <a:ahLst/>
            <a:cxnLst/>
            <a:rect l="l" t="t" r="r" b="b"/>
            <a:pathLst>
              <a:path w="304800" h="4024629">
                <a:moveTo>
                  <a:pt x="0" y="4024630"/>
                </a:moveTo>
                <a:lnTo>
                  <a:pt x="304330" y="4024630"/>
                </a:lnTo>
                <a:lnTo>
                  <a:pt x="304330" y="0"/>
                </a:lnTo>
                <a:lnTo>
                  <a:pt x="0" y="0"/>
                </a:lnTo>
                <a:lnTo>
                  <a:pt x="0" y="4024630"/>
                </a:lnTo>
                <a:close/>
              </a:path>
            </a:pathLst>
          </a:custGeom>
          <a:solidFill>
            <a:srgbClr val="696A64"/>
          </a:solidFill>
        </p:spPr>
        <p:txBody>
          <a:bodyPr wrap="square" lIns="0" tIns="0" rIns="0" bIns="0" rtlCol="0"/>
          <a:lstStyle/>
          <a:p>
            <a:endParaRPr/>
          </a:p>
        </p:txBody>
      </p:sp>
      <p:sp>
        <p:nvSpPr>
          <p:cNvPr id="4" name="object 4"/>
          <p:cNvSpPr/>
          <p:nvPr/>
        </p:nvSpPr>
        <p:spPr>
          <a:xfrm>
            <a:off x="503462" y="962660"/>
            <a:ext cx="2456815" cy="48260"/>
          </a:xfrm>
          <a:custGeom>
            <a:avLst/>
            <a:gdLst/>
            <a:ahLst/>
            <a:cxnLst/>
            <a:rect l="l" t="t" r="r" b="b"/>
            <a:pathLst>
              <a:path w="2456815" h="48259">
                <a:moveTo>
                  <a:pt x="0" y="48259"/>
                </a:moveTo>
                <a:lnTo>
                  <a:pt x="2456614" y="48259"/>
                </a:lnTo>
                <a:lnTo>
                  <a:pt x="2456614" y="0"/>
                </a:lnTo>
                <a:lnTo>
                  <a:pt x="0" y="0"/>
                </a:lnTo>
                <a:lnTo>
                  <a:pt x="0" y="48259"/>
                </a:lnTo>
                <a:close/>
              </a:path>
            </a:pathLst>
          </a:custGeom>
          <a:solidFill>
            <a:srgbClr val="696A64"/>
          </a:solidFill>
        </p:spPr>
        <p:txBody>
          <a:bodyPr wrap="square" lIns="0" tIns="0" rIns="0" bIns="0" rtlCol="0"/>
          <a:lstStyle/>
          <a:p>
            <a:endParaRPr/>
          </a:p>
        </p:txBody>
      </p:sp>
      <p:sp>
        <p:nvSpPr>
          <p:cNvPr id="5" name="object 5"/>
          <p:cNvSpPr/>
          <p:nvPr/>
        </p:nvSpPr>
        <p:spPr>
          <a:xfrm>
            <a:off x="503462" y="867410"/>
            <a:ext cx="2456815" cy="95250"/>
          </a:xfrm>
          <a:custGeom>
            <a:avLst/>
            <a:gdLst/>
            <a:ahLst/>
            <a:cxnLst/>
            <a:rect l="l" t="t" r="r" b="b"/>
            <a:pathLst>
              <a:path w="2456815" h="95250">
                <a:moveTo>
                  <a:pt x="0" y="95250"/>
                </a:moveTo>
                <a:lnTo>
                  <a:pt x="2456455" y="95250"/>
                </a:lnTo>
                <a:lnTo>
                  <a:pt x="2456455" y="0"/>
                </a:lnTo>
                <a:lnTo>
                  <a:pt x="0" y="0"/>
                </a:lnTo>
                <a:lnTo>
                  <a:pt x="0" y="95250"/>
                </a:lnTo>
                <a:close/>
              </a:path>
            </a:pathLst>
          </a:custGeom>
          <a:solidFill>
            <a:srgbClr val="696A64"/>
          </a:solidFill>
        </p:spPr>
        <p:txBody>
          <a:bodyPr wrap="square" lIns="0" tIns="0" rIns="0" bIns="0" rtlCol="0"/>
          <a:lstStyle/>
          <a:p>
            <a:endParaRPr/>
          </a:p>
        </p:txBody>
      </p:sp>
      <p:sp>
        <p:nvSpPr>
          <p:cNvPr id="6" name="object 6"/>
          <p:cNvSpPr/>
          <p:nvPr/>
        </p:nvSpPr>
        <p:spPr>
          <a:xfrm>
            <a:off x="503462" y="772159"/>
            <a:ext cx="2456815" cy="95250"/>
          </a:xfrm>
          <a:custGeom>
            <a:avLst/>
            <a:gdLst/>
            <a:ahLst/>
            <a:cxnLst/>
            <a:rect l="l" t="t" r="r" b="b"/>
            <a:pathLst>
              <a:path w="2456815" h="95250">
                <a:moveTo>
                  <a:pt x="0" y="95250"/>
                </a:moveTo>
                <a:lnTo>
                  <a:pt x="2456504" y="95250"/>
                </a:lnTo>
                <a:lnTo>
                  <a:pt x="2456504" y="0"/>
                </a:lnTo>
                <a:lnTo>
                  <a:pt x="0" y="0"/>
                </a:lnTo>
                <a:lnTo>
                  <a:pt x="0" y="95250"/>
                </a:lnTo>
                <a:close/>
              </a:path>
            </a:pathLst>
          </a:custGeom>
          <a:solidFill>
            <a:srgbClr val="696A64"/>
          </a:solidFill>
        </p:spPr>
        <p:txBody>
          <a:bodyPr wrap="square" lIns="0" tIns="0" rIns="0" bIns="0" rtlCol="0"/>
          <a:lstStyle/>
          <a:p>
            <a:endParaRPr/>
          </a:p>
        </p:txBody>
      </p:sp>
      <p:sp>
        <p:nvSpPr>
          <p:cNvPr id="7" name="object 7"/>
          <p:cNvSpPr/>
          <p:nvPr/>
        </p:nvSpPr>
        <p:spPr>
          <a:xfrm>
            <a:off x="503462" y="675640"/>
            <a:ext cx="2456815" cy="96520"/>
          </a:xfrm>
          <a:custGeom>
            <a:avLst/>
            <a:gdLst/>
            <a:ahLst/>
            <a:cxnLst/>
            <a:rect l="l" t="t" r="r" b="b"/>
            <a:pathLst>
              <a:path w="2456815" h="96520">
                <a:moveTo>
                  <a:pt x="0" y="96519"/>
                </a:moveTo>
                <a:lnTo>
                  <a:pt x="2456554" y="96519"/>
                </a:lnTo>
                <a:lnTo>
                  <a:pt x="2456554" y="0"/>
                </a:lnTo>
                <a:lnTo>
                  <a:pt x="0" y="0"/>
                </a:lnTo>
                <a:lnTo>
                  <a:pt x="0" y="96519"/>
                </a:lnTo>
                <a:close/>
              </a:path>
            </a:pathLst>
          </a:custGeom>
          <a:solidFill>
            <a:srgbClr val="696A64"/>
          </a:solidFill>
        </p:spPr>
        <p:txBody>
          <a:bodyPr wrap="square" lIns="0" tIns="0" rIns="0" bIns="0" rtlCol="0"/>
          <a:lstStyle/>
          <a:p>
            <a:endParaRPr/>
          </a:p>
        </p:txBody>
      </p:sp>
      <p:sp>
        <p:nvSpPr>
          <p:cNvPr id="8" name="object 8"/>
          <p:cNvSpPr/>
          <p:nvPr/>
        </p:nvSpPr>
        <p:spPr>
          <a:xfrm>
            <a:off x="503074" y="676158"/>
            <a:ext cx="2456815" cy="49530"/>
          </a:xfrm>
          <a:custGeom>
            <a:avLst/>
            <a:gdLst/>
            <a:ahLst/>
            <a:cxnLst/>
            <a:rect l="l" t="t" r="r" b="b"/>
            <a:pathLst>
              <a:path w="2456815" h="49529">
                <a:moveTo>
                  <a:pt x="0" y="49530"/>
                </a:moveTo>
                <a:lnTo>
                  <a:pt x="2456388" y="49530"/>
                </a:lnTo>
                <a:lnTo>
                  <a:pt x="2456388" y="0"/>
                </a:lnTo>
                <a:lnTo>
                  <a:pt x="0" y="0"/>
                </a:lnTo>
                <a:lnTo>
                  <a:pt x="0" y="49530"/>
                </a:lnTo>
                <a:close/>
              </a:path>
            </a:pathLst>
          </a:custGeom>
          <a:solidFill>
            <a:srgbClr val="696A64"/>
          </a:solidFill>
        </p:spPr>
        <p:txBody>
          <a:bodyPr wrap="square" lIns="0" tIns="0" rIns="0" bIns="0" rtlCol="0"/>
          <a:lstStyle/>
          <a:p>
            <a:endParaRPr/>
          </a:p>
        </p:txBody>
      </p:sp>
      <p:sp>
        <p:nvSpPr>
          <p:cNvPr id="9" name="object 9"/>
          <p:cNvSpPr/>
          <p:nvPr/>
        </p:nvSpPr>
        <p:spPr>
          <a:xfrm>
            <a:off x="807474" y="1010264"/>
            <a:ext cx="8336915" cy="5848350"/>
          </a:xfrm>
          <a:custGeom>
            <a:avLst/>
            <a:gdLst/>
            <a:ahLst/>
            <a:cxnLst/>
            <a:rect l="l" t="t" r="r" b="b"/>
            <a:pathLst>
              <a:path w="8336915" h="5848350">
                <a:moveTo>
                  <a:pt x="0" y="0"/>
                </a:moveTo>
                <a:lnTo>
                  <a:pt x="8336525" y="0"/>
                </a:lnTo>
                <a:lnTo>
                  <a:pt x="8336525" y="5847734"/>
                </a:lnTo>
                <a:lnTo>
                  <a:pt x="0" y="5847734"/>
                </a:lnTo>
                <a:lnTo>
                  <a:pt x="0" y="0"/>
                </a:lnTo>
                <a:close/>
              </a:path>
            </a:pathLst>
          </a:custGeom>
          <a:noFill/>
        </p:spPr>
        <p:txBody>
          <a:bodyPr wrap="square" lIns="0" tIns="0" rIns="0" bIns="0" rtlCol="0"/>
          <a:lstStyle/>
          <a:p>
            <a:endParaRPr/>
          </a:p>
        </p:txBody>
      </p:sp>
      <p:sp>
        <p:nvSpPr>
          <p:cNvPr id="10" name="object 10"/>
          <p:cNvSpPr txBox="1">
            <a:spLocks noGrp="1"/>
          </p:cNvSpPr>
          <p:nvPr>
            <p:ph type="title"/>
          </p:nvPr>
        </p:nvSpPr>
        <p:spPr>
          <a:xfrm>
            <a:off x="1133056" y="1027004"/>
            <a:ext cx="7104182" cy="905376"/>
          </a:xfrm>
          <a:prstGeom prst="rect">
            <a:avLst/>
          </a:prstGeom>
        </p:spPr>
        <p:txBody>
          <a:bodyPr vert="horz" wrap="square" lIns="0" tIns="12700" rIns="0" bIns="0" rtlCol="0">
            <a:spAutoFit/>
          </a:bodyPr>
          <a:lstStyle/>
          <a:p>
            <a:pPr marL="12700" algn="ctr">
              <a:lnSpc>
                <a:spcPct val="100000"/>
              </a:lnSpc>
              <a:spcBef>
                <a:spcPts val="100"/>
              </a:spcBef>
            </a:pPr>
            <a:r>
              <a:rPr lang="en-US" sz="4000" b="1" dirty="0">
                <a:solidFill>
                  <a:srgbClr val="C45911"/>
                </a:solidFill>
                <a:latin typeface="Arial Black" panose="020B0A04020102020204" pitchFamily="34" charset="0"/>
                <a:ea typeface="Calibri" panose="020F0502020204030204" pitchFamily="34" charset="0"/>
                <a:cs typeface="Times New Roman" panose="02020603050405020304" pitchFamily="18" charset="0"/>
              </a:rPr>
              <a:t>Secretary’s duties</a:t>
            </a:r>
            <a:br>
              <a:rPr lang="en-US" sz="4000" b="1" dirty="0">
                <a:solidFill>
                  <a:srgbClr val="C45911"/>
                </a:solidFill>
                <a:latin typeface="Arial Black" panose="020B0A04020102020204" pitchFamily="34" charset="0"/>
                <a:ea typeface="Calibri" panose="020F0502020204030204" pitchFamily="34" charset="0"/>
                <a:cs typeface="Times New Roman" panose="02020603050405020304" pitchFamily="18" charset="0"/>
              </a:rPr>
            </a:br>
            <a:r>
              <a:rPr kumimoji="0" lang="en-US" sz="1800" b="1" i="1" u="none" strike="noStrike" kern="0" cap="none" spc="0" normalizeH="0" baseline="0" noProof="0" dirty="0">
                <a:ln>
                  <a:noFill/>
                </a:ln>
                <a:solidFill>
                  <a:srgbClr val="00B050"/>
                </a:solidFill>
                <a:effectLst/>
                <a:uLnTx/>
                <a:uFillTx/>
                <a:latin typeface="Arial Black" panose="020B0A04020102020204" pitchFamily="34" charset="0"/>
                <a:ea typeface="Calibri" panose="020F0502020204030204" pitchFamily="34" charset="0"/>
                <a:cs typeface="Times New Roman" panose="02020603050405020304" pitchFamily="18" charset="0"/>
              </a:rPr>
              <a:t>Some can be delegated!!</a:t>
            </a:r>
            <a:endParaRPr sz="4000" dirty="0">
              <a:solidFill>
                <a:schemeClr val="tx2">
                  <a:lumMod val="60000"/>
                  <a:lumOff val="40000"/>
                </a:schemeClr>
              </a:solidFill>
            </a:endParaRPr>
          </a:p>
        </p:txBody>
      </p:sp>
      <p:sp>
        <p:nvSpPr>
          <p:cNvPr id="11" name="object 11"/>
          <p:cNvSpPr txBox="1">
            <a:spLocks noGrp="1"/>
          </p:cNvSpPr>
          <p:nvPr>
            <p:ph type="body" idx="1"/>
          </p:nvPr>
        </p:nvSpPr>
        <p:spPr>
          <a:xfrm>
            <a:off x="952037" y="2007785"/>
            <a:ext cx="7582363" cy="4470070"/>
          </a:xfrm>
          <a:prstGeom prst="rect">
            <a:avLst/>
          </a:prstGeom>
        </p:spPr>
        <p:txBody>
          <a:bodyPr vert="horz" wrap="square" lIns="0" tIns="28575" rIns="0" bIns="0" rtlCol="0">
            <a:spAutoFit/>
          </a:bodyPr>
          <a:lstStyle/>
          <a:p>
            <a:pPr marL="448310" marR="5080" indent="-342900">
              <a:lnSpc>
                <a:spcPct val="94700"/>
              </a:lnSpc>
              <a:spcBef>
                <a:spcPts val="225"/>
              </a:spcBef>
              <a:buFont typeface="Arial" panose="020B0604020202020204" pitchFamily="34" charset="0"/>
              <a:buChar char="•"/>
            </a:pPr>
            <a:r>
              <a:rPr lang="en-US" sz="2400" b="0" i="0" dirty="0">
                <a:solidFill>
                  <a:schemeClr val="tx1"/>
                </a:solidFill>
                <a:latin typeface="Franklin Gothic Book"/>
                <a:ea typeface="+mn-ea"/>
                <a:cs typeface="Franklin Gothic Book"/>
              </a:rPr>
              <a:t>Prepare agenda for meetings</a:t>
            </a:r>
          </a:p>
          <a:p>
            <a:pPr marL="448310" marR="5080" indent="-342900">
              <a:lnSpc>
                <a:spcPct val="94700"/>
              </a:lnSpc>
              <a:spcBef>
                <a:spcPts val="225"/>
              </a:spcBef>
              <a:buFont typeface="Arial" panose="020B0604020202020204" pitchFamily="34" charset="0"/>
              <a:buChar char="•"/>
            </a:pPr>
            <a:r>
              <a:rPr lang="en-US" sz="2400" b="0" i="0" dirty="0">
                <a:solidFill>
                  <a:schemeClr val="tx1"/>
                </a:solidFill>
                <a:latin typeface="Franklin Gothic Book"/>
                <a:ea typeface="+mn-ea"/>
                <a:cs typeface="Franklin Gothic Book"/>
              </a:rPr>
              <a:t>Record meeting minutes – brief is better!</a:t>
            </a:r>
          </a:p>
          <a:p>
            <a:pPr marL="448310" marR="5080" indent="-342900">
              <a:lnSpc>
                <a:spcPct val="94700"/>
              </a:lnSpc>
              <a:spcBef>
                <a:spcPts val="225"/>
              </a:spcBef>
              <a:buFont typeface="Arial" panose="020B0604020202020204" pitchFamily="34" charset="0"/>
              <a:buChar char="•"/>
            </a:pPr>
            <a:r>
              <a:rPr lang="en-US" sz="2400" b="0" i="0" dirty="0">
                <a:solidFill>
                  <a:schemeClr val="tx1"/>
                </a:solidFill>
                <a:latin typeface="Franklin Gothic Book"/>
                <a:ea typeface="+mn-ea"/>
                <a:cs typeface="Franklin Gothic Book"/>
              </a:rPr>
              <a:t>Record attendance (enter data into Seattle Database)</a:t>
            </a:r>
          </a:p>
          <a:p>
            <a:pPr marL="448310" marR="5080" indent="-342900">
              <a:lnSpc>
                <a:spcPct val="94700"/>
              </a:lnSpc>
              <a:spcBef>
                <a:spcPts val="225"/>
              </a:spcBef>
              <a:buFont typeface="Arial" panose="020B0604020202020204" pitchFamily="34" charset="0"/>
              <a:buChar char="•"/>
            </a:pPr>
            <a:r>
              <a:rPr lang="en-US" sz="2400" b="0" i="0" dirty="0">
                <a:solidFill>
                  <a:schemeClr val="tx1"/>
                </a:solidFill>
                <a:latin typeface="Franklin Gothic Book"/>
                <a:ea typeface="+mn-ea"/>
                <a:cs typeface="Franklin Gothic Book"/>
              </a:rPr>
              <a:t>Record consensus on issues and any votes required</a:t>
            </a:r>
          </a:p>
          <a:p>
            <a:pPr marL="448310" marR="5080" indent="-342900">
              <a:lnSpc>
                <a:spcPct val="94700"/>
              </a:lnSpc>
              <a:spcBef>
                <a:spcPts val="225"/>
              </a:spcBef>
              <a:buFont typeface="Arial" panose="020B0604020202020204" pitchFamily="34" charset="0"/>
              <a:buChar char="•"/>
            </a:pPr>
            <a:r>
              <a:rPr lang="en-US" sz="2400" b="0" i="0" dirty="0">
                <a:solidFill>
                  <a:schemeClr val="tx1"/>
                </a:solidFill>
                <a:latin typeface="Franklin Gothic Book"/>
                <a:ea typeface="+mn-ea"/>
                <a:cs typeface="Franklin Gothic Book"/>
              </a:rPr>
              <a:t>Maintain list of members (Active, Associate, Inquirers)</a:t>
            </a:r>
          </a:p>
          <a:p>
            <a:pPr marL="448310" marR="5080" indent="-342900">
              <a:lnSpc>
                <a:spcPct val="94700"/>
              </a:lnSpc>
              <a:spcBef>
                <a:spcPts val="225"/>
              </a:spcBef>
              <a:buFont typeface="Arial" panose="020B0604020202020204" pitchFamily="34" charset="0"/>
              <a:buChar char="•"/>
            </a:pPr>
            <a:r>
              <a:rPr lang="en-US" sz="2400" b="0" i="0" dirty="0">
                <a:solidFill>
                  <a:schemeClr val="tx1"/>
                </a:solidFill>
                <a:latin typeface="Franklin Gothic Book"/>
                <a:ea typeface="+mn-ea"/>
                <a:cs typeface="Franklin Gothic Book"/>
              </a:rPr>
              <a:t>Alert members of upcoming meetings and events</a:t>
            </a:r>
          </a:p>
          <a:p>
            <a:pPr marL="448310" marR="5080" indent="-342900">
              <a:lnSpc>
                <a:spcPct val="94700"/>
              </a:lnSpc>
              <a:spcBef>
                <a:spcPts val="225"/>
              </a:spcBef>
              <a:buFont typeface="Arial" panose="020B0604020202020204" pitchFamily="34" charset="0"/>
              <a:buChar char="•"/>
            </a:pPr>
            <a:r>
              <a:rPr lang="en-US" sz="2400" b="0" i="0" dirty="0">
                <a:solidFill>
                  <a:schemeClr val="tx1"/>
                </a:solidFill>
                <a:latin typeface="Franklin Gothic Book"/>
                <a:ea typeface="+mn-ea"/>
                <a:cs typeface="Franklin Gothic Book"/>
              </a:rPr>
              <a:t>Communicate with the Parish through bulletin announcements</a:t>
            </a:r>
          </a:p>
          <a:p>
            <a:pPr marL="448310" marR="5080" indent="-342900">
              <a:lnSpc>
                <a:spcPct val="94700"/>
              </a:lnSpc>
              <a:spcBef>
                <a:spcPts val="225"/>
              </a:spcBef>
              <a:buFont typeface="Arial" panose="020B0604020202020204" pitchFamily="34" charset="0"/>
              <a:buChar char="•"/>
            </a:pPr>
            <a:r>
              <a:rPr lang="en-US" sz="2400" b="0" i="0" dirty="0">
                <a:solidFill>
                  <a:schemeClr val="tx1"/>
                </a:solidFill>
                <a:latin typeface="Franklin Gothic Book"/>
                <a:ea typeface="+mn-ea"/>
                <a:cs typeface="Franklin Gothic Book"/>
              </a:rPr>
              <a:t>Thank you notes, Greeting Cards, etc.</a:t>
            </a:r>
          </a:p>
          <a:p>
            <a:pPr marL="448310" marR="5080" indent="-342900">
              <a:lnSpc>
                <a:spcPct val="94700"/>
              </a:lnSpc>
              <a:spcBef>
                <a:spcPts val="225"/>
              </a:spcBef>
              <a:buFont typeface="Arial" panose="020B0604020202020204" pitchFamily="34" charset="0"/>
              <a:buChar char="•"/>
            </a:pPr>
            <a:r>
              <a:rPr lang="en-US" sz="2400" b="0" i="0" dirty="0">
                <a:solidFill>
                  <a:schemeClr val="tx1"/>
                </a:solidFill>
                <a:latin typeface="Franklin Gothic Book"/>
                <a:ea typeface="+mn-ea"/>
                <a:cs typeface="Franklin Gothic Book"/>
              </a:rPr>
              <a:t>Reading of The Rule at meetings</a:t>
            </a:r>
          </a:p>
          <a:p>
            <a:pPr marL="448310" marR="5080" indent="-342900">
              <a:lnSpc>
                <a:spcPct val="94700"/>
              </a:lnSpc>
              <a:spcBef>
                <a:spcPts val="225"/>
              </a:spcBef>
              <a:buFont typeface="Arial" panose="020B0604020202020204" pitchFamily="34" charset="0"/>
              <a:buChar char="•"/>
            </a:pPr>
            <a:r>
              <a:rPr lang="en-US" sz="2400" b="0" i="0" dirty="0">
                <a:solidFill>
                  <a:schemeClr val="tx1"/>
                </a:solidFill>
                <a:latin typeface="Franklin Gothic Book"/>
                <a:ea typeface="+mn-ea"/>
                <a:cs typeface="Franklin Gothic Book"/>
              </a:rPr>
              <a:t>Model Vincentian Virtues and the Three Pillars of the Society</a:t>
            </a:r>
            <a:endParaRPr dirty="0">
              <a:solidFill>
                <a:schemeClr val="tx1"/>
              </a:solidFill>
            </a:endParaRPr>
          </a:p>
        </p:txBody>
      </p:sp>
      <p:sp>
        <p:nvSpPr>
          <p:cNvPr id="12" name="object 12"/>
          <p:cNvSpPr txBox="1"/>
          <p:nvPr/>
        </p:nvSpPr>
        <p:spPr>
          <a:xfrm>
            <a:off x="7913541" y="6454301"/>
            <a:ext cx="308610" cy="367030"/>
          </a:xfrm>
          <a:prstGeom prst="rect">
            <a:avLst/>
          </a:prstGeom>
        </p:spPr>
        <p:txBody>
          <a:bodyPr vert="horz" wrap="square" lIns="0" tIns="0" rIns="0" bIns="0" rtlCol="0">
            <a:spAutoFit/>
          </a:bodyPr>
          <a:lstStyle/>
          <a:p>
            <a:pPr marL="12700">
              <a:lnSpc>
                <a:spcPts val="2635"/>
              </a:lnSpc>
            </a:pPr>
            <a:r>
              <a:rPr sz="2200" spc="-5" dirty="0">
                <a:solidFill>
                  <a:srgbClr val="002060"/>
                </a:solidFill>
                <a:latin typeface="Calibri"/>
                <a:cs typeface="Calibri"/>
              </a:rPr>
              <a:t>27</a:t>
            </a:r>
            <a:endParaRPr sz="2200">
              <a:latin typeface="Calibri"/>
              <a:cs typeface="Calibri"/>
            </a:endParaRPr>
          </a:p>
        </p:txBody>
      </p:sp>
    </p:spTree>
    <p:extLst>
      <p:ext uri="{BB962C8B-B14F-4D97-AF65-F5344CB8AC3E}">
        <p14:creationId xmlns:p14="http://schemas.microsoft.com/office/powerpoint/2010/main" val="411028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453505"/>
          </a:xfrm>
          <a:custGeom>
            <a:avLst/>
            <a:gdLst/>
            <a:ahLst/>
            <a:cxnLst/>
            <a:rect l="l" t="t" r="r" b="b"/>
            <a:pathLst>
              <a:path w="9144000" h="6453505">
                <a:moveTo>
                  <a:pt x="0" y="6453386"/>
                </a:moveTo>
                <a:lnTo>
                  <a:pt x="9144000" y="6453386"/>
                </a:lnTo>
                <a:lnTo>
                  <a:pt x="9144000" y="0"/>
                </a:lnTo>
                <a:lnTo>
                  <a:pt x="0" y="0"/>
                </a:lnTo>
                <a:lnTo>
                  <a:pt x="0" y="6453386"/>
                </a:lnTo>
                <a:close/>
              </a:path>
            </a:pathLst>
          </a:custGeom>
          <a:noFill/>
        </p:spPr>
        <p:txBody>
          <a:bodyPr wrap="square" lIns="0" tIns="0" rIns="0" bIns="0" rtlCol="0"/>
          <a:lstStyle/>
          <a:p>
            <a:endParaRPr/>
          </a:p>
        </p:txBody>
      </p:sp>
      <p:sp>
        <p:nvSpPr>
          <p:cNvPr id="3" name="object 3"/>
          <p:cNvSpPr/>
          <p:nvPr/>
        </p:nvSpPr>
        <p:spPr>
          <a:xfrm>
            <a:off x="608565" y="2544007"/>
            <a:ext cx="43180" cy="635"/>
          </a:xfrm>
          <a:custGeom>
            <a:avLst/>
            <a:gdLst/>
            <a:ahLst/>
            <a:cxnLst/>
            <a:rect l="l" t="t" r="r" b="b"/>
            <a:pathLst>
              <a:path w="43179" h="635">
                <a:moveTo>
                  <a:pt x="42735" y="0"/>
                </a:moveTo>
                <a:lnTo>
                  <a:pt x="0" y="0"/>
                </a:lnTo>
                <a:lnTo>
                  <a:pt x="42735" y="274"/>
                </a:lnTo>
                <a:lnTo>
                  <a:pt x="42735" y="0"/>
                </a:lnTo>
                <a:close/>
              </a:path>
            </a:pathLst>
          </a:custGeom>
          <a:solidFill>
            <a:srgbClr val="EFEDE3"/>
          </a:solidFill>
        </p:spPr>
        <p:txBody>
          <a:bodyPr wrap="square" lIns="0" tIns="0" rIns="0" bIns="0" rtlCol="0"/>
          <a:lstStyle/>
          <a:p>
            <a:endParaRPr/>
          </a:p>
        </p:txBody>
      </p:sp>
      <p:sp>
        <p:nvSpPr>
          <p:cNvPr id="4" name="object 4"/>
          <p:cNvSpPr/>
          <p:nvPr/>
        </p:nvSpPr>
        <p:spPr>
          <a:xfrm>
            <a:off x="482600" y="871219"/>
            <a:ext cx="168910" cy="1672589"/>
          </a:xfrm>
          <a:custGeom>
            <a:avLst/>
            <a:gdLst/>
            <a:ahLst/>
            <a:cxnLst/>
            <a:rect l="l" t="t" r="r" b="b"/>
            <a:pathLst>
              <a:path w="168909" h="1672589">
                <a:moveTo>
                  <a:pt x="0" y="1672589"/>
                </a:moveTo>
                <a:lnTo>
                  <a:pt x="168411" y="1672589"/>
                </a:lnTo>
                <a:lnTo>
                  <a:pt x="168411" y="0"/>
                </a:lnTo>
                <a:lnTo>
                  <a:pt x="0" y="0"/>
                </a:lnTo>
                <a:lnTo>
                  <a:pt x="0" y="1672589"/>
                </a:lnTo>
                <a:close/>
              </a:path>
            </a:pathLst>
          </a:custGeom>
          <a:solidFill>
            <a:srgbClr val="EFEDE3"/>
          </a:solidFill>
        </p:spPr>
        <p:txBody>
          <a:bodyPr wrap="square" lIns="0" tIns="0" rIns="0" bIns="0" rtlCol="0"/>
          <a:lstStyle/>
          <a:p>
            <a:endParaRPr/>
          </a:p>
        </p:txBody>
      </p:sp>
      <p:sp>
        <p:nvSpPr>
          <p:cNvPr id="5" name="object 5"/>
          <p:cNvSpPr/>
          <p:nvPr/>
        </p:nvSpPr>
        <p:spPr>
          <a:xfrm>
            <a:off x="482600" y="633730"/>
            <a:ext cx="1928495" cy="237490"/>
          </a:xfrm>
          <a:custGeom>
            <a:avLst/>
            <a:gdLst/>
            <a:ahLst/>
            <a:cxnLst/>
            <a:rect l="l" t="t" r="r" b="b"/>
            <a:pathLst>
              <a:path w="1928495" h="237490">
                <a:moveTo>
                  <a:pt x="0" y="237489"/>
                </a:moveTo>
                <a:lnTo>
                  <a:pt x="1928003" y="237489"/>
                </a:lnTo>
                <a:lnTo>
                  <a:pt x="1928003" y="0"/>
                </a:lnTo>
                <a:lnTo>
                  <a:pt x="0" y="0"/>
                </a:lnTo>
                <a:lnTo>
                  <a:pt x="0" y="237489"/>
                </a:lnTo>
                <a:close/>
              </a:path>
            </a:pathLst>
          </a:custGeom>
          <a:solidFill>
            <a:srgbClr val="EFEDE3"/>
          </a:solidFill>
        </p:spPr>
        <p:txBody>
          <a:bodyPr wrap="square" lIns="0" tIns="0" rIns="0" bIns="0" rtlCol="0"/>
          <a:lstStyle/>
          <a:p>
            <a:endParaRPr/>
          </a:p>
        </p:txBody>
      </p:sp>
      <p:sp>
        <p:nvSpPr>
          <p:cNvPr id="6" name="object 6"/>
          <p:cNvSpPr txBox="1"/>
          <p:nvPr/>
        </p:nvSpPr>
        <p:spPr>
          <a:xfrm>
            <a:off x="777475" y="2371982"/>
            <a:ext cx="2483485" cy="1290320"/>
          </a:xfrm>
          <a:prstGeom prst="rect">
            <a:avLst/>
          </a:prstGeom>
        </p:spPr>
        <p:txBody>
          <a:bodyPr vert="horz" wrap="square" lIns="0" tIns="95885" rIns="0" bIns="0" rtlCol="0">
            <a:spAutoFit/>
          </a:bodyPr>
          <a:lstStyle/>
          <a:p>
            <a:pPr marL="12700" marR="5080">
              <a:lnSpc>
                <a:spcPts val="4680"/>
              </a:lnSpc>
              <a:spcBef>
                <a:spcPts val="755"/>
              </a:spcBef>
            </a:pPr>
            <a:r>
              <a:rPr sz="4400" spc="-5" dirty="0">
                <a:solidFill>
                  <a:schemeClr val="tx2">
                    <a:lumMod val="60000"/>
                    <a:lumOff val="40000"/>
                  </a:schemeClr>
                </a:solidFill>
                <a:latin typeface="Franklin Gothic Book"/>
                <a:cs typeface="Franklin Gothic Book"/>
              </a:rPr>
              <a:t>Mission</a:t>
            </a:r>
            <a:r>
              <a:rPr lang="en-US" sz="4400" spc="-5" dirty="0">
                <a:solidFill>
                  <a:schemeClr val="tx2">
                    <a:lumMod val="60000"/>
                    <a:lumOff val="40000"/>
                  </a:schemeClr>
                </a:solidFill>
                <a:latin typeface="Franklin Gothic Book"/>
                <a:cs typeface="Franklin Gothic Book"/>
              </a:rPr>
              <a:t> </a:t>
            </a:r>
            <a:r>
              <a:rPr sz="4400" spc="-5" dirty="0">
                <a:solidFill>
                  <a:schemeClr val="tx2">
                    <a:lumMod val="60000"/>
                    <a:lumOff val="40000"/>
                  </a:schemeClr>
                </a:solidFill>
                <a:latin typeface="Franklin Gothic Book"/>
                <a:cs typeface="Franklin Gothic Book"/>
              </a:rPr>
              <a:t>Sta</a:t>
            </a:r>
            <a:r>
              <a:rPr sz="4400" spc="-80" dirty="0">
                <a:solidFill>
                  <a:schemeClr val="tx2">
                    <a:lumMod val="60000"/>
                    <a:lumOff val="40000"/>
                  </a:schemeClr>
                </a:solidFill>
                <a:latin typeface="Franklin Gothic Book"/>
                <a:cs typeface="Franklin Gothic Book"/>
              </a:rPr>
              <a:t>t</a:t>
            </a:r>
            <a:r>
              <a:rPr sz="4400" spc="-5" dirty="0">
                <a:solidFill>
                  <a:schemeClr val="tx2">
                    <a:lumMod val="60000"/>
                    <a:lumOff val="40000"/>
                  </a:schemeClr>
                </a:solidFill>
                <a:latin typeface="Franklin Gothic Book"/>
                <a:cs typeface="Franklin Gothic Book"/>
              </a:rPr>
              <a:t>e</a:t>
            </a:r>
            <a:r>
              <a:rPr sz="4400" spc="5" dirty="0">
                <a:solidFill>
                  <a:schemeClr val="tx2">
                    <a:lumMod val="60000"/>
                    <a:lumOff val="40000"/>
                  </a:schemeClr>
                </a:solidFill>
                <a:latin typeface="Franklin Gothic Book"/>
                <a:cs typeface="Franklin Gothic Book"/>
              </a:rPr>
              <a:t>m</a:t>
            </a:r>
            <a:r>
              <a:rPr sz="4400" spc="-5" dirty="0">
                <a:solidFill>
                  <a:schemeClr val="tx2">
                    <a:lumMod val="60000"/>
                    <a:lumOff val="40000"/>
                  </a:schemeClr>
                </a:solidFill>
                <a:latin typeface="Franklin Gothic Book"/>
                <a:cs typeface="Franklin Gothic Book"/>
              </a:rPr>
              <a:t>e</a:t>
            </a:r>
            <a:r>
              <a:rPr sz="4400" dirty="0">
                <a:solidFill>
                  <a:schemeClr val="tx2">
                    <a:lumMod val="60000"/>
                    <a:lumOff val="40000"/>
                  </a:schemeClr>
                </a:solidFill>
                <a:latin typeface="Franklin Gothic Book"/>
                <a:cs typeface="Franklin Gothic Book"/>
              </a:rPr>
              <a:t>nt</a:t>
            </a:r>
          </a:p>
        </p:txBody>
      </p:sp>
      <p:sp>
        <p:nvSpPr>
          <p:cNvPr id="7" name="object 7"/>
          <p:cNvSpPr txBox="1"/>
          <p:nvPr/>
        </p:nvSpPr>
        <p:spPr>
          <a:xfrm>
            <a:off x="3477904" y="2231655"/>
            <a:ext cx="5465045" cy="2011256"/>
          </a:xfrm>
          <a:prstGeom prst="rect">
            <a:avLst/>
          </a:prstGeom>
        </p:spPr>
        <p:txBody>
          <a:bodyPr vert="horz" wrap="square" lIns="0" tIns="0" rIns="0" bIns="0" rtlCol="0">
            <a:spAutoFit/>
          </a:bodyPr>
          <a:lstStyle/>
          <a:p>
            <a:pPr marR="16510">
              <a:lnSpc>
                <a:spcPct val="93100"/>
              </a:lnSpc>
            </a:pPr>
            <a:r>
              <a:rPr lang="en-US" sz="2800" b="0" i="0" dirty="0">
                <a:solidFill>
                  <a:srgbClr val="3A3A3A"/>
                </a:solidFill>
                <a:effectLst/>
                <a:latin typeface="Hind Siliguri" panose="02000000000000000000" pitchFamily="2" charset="0"/>
              </a:rPr>
              <a:t>“A network of friends, inspired by Gospel values, growing in holiness and building a more just world through personal relationships with and service to people in need.”</a:t>
            </a:r>
            <a:endParaRPr dirty="0">
              <a:latin typeface="Franklin Gothic Book"/>
              <a:cs typeface="Franklin Gothic Book"/>
            </a:endParaRPr>
          </a:p>
        </p:txBody>
      </p:sp>
      <p:sp>
        <p:nvSpPr>
          <p:cNvPr id="8" name="object 8"/>
          <p:cNvSpPr/>
          <p:nvPr/>
        </p:nvSpPr>
        <p:spPr>
          <a:xfrm>
            <a:off x="1" y="6453385"/>
            <a:ext cx="9144000" cy="405130"/>
          </a:xfrm>
          <a:custGeom>
            <a:avLst/>
            <a:gdLst/>
            <a:ahLst/>
            <a:cxnLst/>
            <a:rect l="l" t="t" r="r" b="b"/>
            <a:pathLst>
              <a:path w="9144000" h="405129">
                <a:moveTo>
                  <a:pt x="0" y="0"/>
                </a:moveTo>
                <a:lnTo>
                  <a:pt x="9143998" y="0"/>
                </a:lnTo>
                <a:lnTo>
                  <a:pt x="9143998" y="404614"/>
                </a:lnTo>
                <a:lnTo>
                  <a:pt x="0" y="404614"/>
                </a:lnTo>
                <a:lnTo>
                  <a:pt x="0" y="0"/>
                </a:lnTo>
                <a:close/>
              </a:path>
            </a:pathLst>
          </a:custGeom>
          <a:solidFill>
            <a:srgbClr val="8C8D86"/>
          </a:solidFill>
        </p:spPr>
        <p:txBody>
          <a:bodyPr wrap="square" lIns="0" tIns="0" rIns="0" bIns="0" rtlCol="0"/>
          <a:lstStyle/>
          <a:p>
            <a:endParaRPr/>
          </a:p>
        </p:txBody>
      </p:sp>
      <p:sp>
        <p:nvSpPr>
          <p:cNvPr id="9" name="object 9"/>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261041" y="577260"/>
            <a:ext cx="4615180" cy="5252720"/>
          </a:xfrm>
          <a:custGeom>
            <a:avLst/>
            <a:gdLst/>
            <a:ahLst/>
            <a:cxnLst/>
            <a:rect l="l" t="t" r="r" b="b"/>
            <a:pathLst>
              <a:path w="4615180" h="5252720">
                <a:moveTo>
                  <a:pt x="0" y="0"/>
                </a:moveTo>
                <a:lnTo>
                  <a:pt x="4614862" y="0"/>
                </a:lnTo>
                <a:lnTo>
                  <a:pt x="4614862" y="5252244"/>
                </a:lnTo>
                <a:lnTo>
                  <a:pt x="0" y="5252244"/>
                </a:lnTo>
                <a:lnTo>
                  <a:pt x="0" y="0"/>
                </a:lnTo>
                <a:close/>
              </a:path>
            </a:pathLst>
          </a:custGeom>
          <a:noFill/>
        </p:spPr>
        <p:txBody>
          <a:bodyPr wrap="square" lIns="0" tIns="0" rIns="0" bIns="0" rtlCol="0"/>
          <a:lstStyle/>
          <a:p>
            <a:endParaRPr dirty="0"/>
          </a:p>
        </p:txBody>
      </p:sp>
      <p:sp>
        <p:nvSpPr>
          <p:cNvPr id="18" name="object 18"/>
          <p:cNvSpPr txBox="1"/>
          <p:nvPr/>
        </p:nvSpPr>
        <p:spPr>
          <a:xfrm>
            <a:off x="8029429" y="6454301"/>
            <a:ext cx="217804" cy="367030"/>
          </a:xfrm>
          <a:prstGeom prst="rect">
            <a:avLst/>
          </a:prstGeom>
        </p:spPr>
        <p:txBody>
          <a:bodyPr vert="horz" wrap="square" lIns="0" tIns="0" rIns="0" bIns="0" rtlCol="0">
            <a:spAutoFit/>
          </a:bodyPr>
          <a:lstStyle/>
          <a:p>
            <a:pPr marL="38100">
              <a:lnSpc>
                <a:spcPts val="2635"/>
              </a:lnSpc>
            </a:pPr>
            <a:fld id="{81D60167-4931-47E6-BA6A-407CBD079E47}" type="slidenum">
              <a:rPr sz="2200" dirty="0">
                <a:solidFill>
                  <a:srgbClr val="002060"/>
                </a:solidFill>
                <a:latin typeface="Calibri"/>
                <a:cs typeface="Calibri"/>
              </a:rPr>
              <a:t>3</a:t>
            </a:fld>
            <a:endParaRPr sz="2200">
              <a:latin typeface="Calibri"/>
              <a:cs typeface="Calibri"/>
            </a:endParaRPr>
          </a:p>
        </p:txBody>
      </p:sp>
      <p:sp>
        <p:nvSpPr>
          <p:cNvPr id="16" name="object 16"/>
          <p:cNvSpPr txBox="1"/>
          <p:nvPr/>
        </p:nvSpPr>
        <p:spPr>
          <a:xfrm>
            <a:off x="6210427" y="3785075"/>
            <a:ext cx="587375" cy="368300"/>
          </a:xfrm>
          <a:prstGeom prst="rect">
            <a:avLst/>
          </a:prstGeom>
          <a:noFill/>
        </p:spPr>
        <p:txBody>
          <a:bodyPr vert="horz" wrap="square" lIns="0" tIns="0" rIns="0" bIns="0" rtlCol="0">
            <a:spAutoFit/>
          </a:bodyPr>
          <a:lstStyle/>
          <a:p>
            <a:pPr>
              <a:lnSpc>
                <a:spcPts val="2785"/>
              </a:lnSpc>
            </a:pPr>
            <a:r>
              <a:rPr sz="2550" spc="25" dirty="0">
                <a:solidFill>
                  <a:srgbClr val="FFFFFF"/>
                </a:solidFill>
                <a:latin typeface="Franklin Gothic Book"/>
                <a:cs typeface="Franklin Gothic Book"/>
              </a:rPr>
              <a:t>w</a:t>
            </a:r>
            <a:r>
              <a:rPr sz="2550" spc="10" dirty="0">
                <a:solidFill>
                  <a:srgbClr val="FFFFFF"/>
                </a:solidFill>
                <a:latin typeface="Franklin Gothic Book"/>
                <a:cs typeface="Franklin Gothic Book"/>
              </a:rPr>
              <a:t>i</a:t>
            </a:r>
            <a:r>
              <a:rPr sz="2550" spc="15" dirty="0">
                <a:solidFill>
                  <a:srgbClr val="FFFFFF"/>
                </a:solidFill>
                <a:latin typeface="Franklin Gothic Book"/>
                <a:cs typeface="Franklin Gothic Book"/>
              </a:rPr>
              <a:t>th</a:t>
            </a:r>
            <a:endParaRPr sz="2550" dirty="0">
              <a:latin typeface="Franklin Gothic Book"/>
              <a:cs typeface="Franklin Gothic Boo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75"/>
            <a:ext cx="9144000" cy="6858000"/>
          </a:xfrm>
          <a:custGeom>
            <a:avLst/>
            <a:gdLst/>
            <a:ahLst/>
            <a:cxnLst/>
            <a:rect l="l" t="t" r="r" b="b"/>
            <a:pathLst>
              <a:path w="9144000" h="6858000">
                <a:moveTo>
                  <a:pt x="0" y="0"/>
                </a:moveTo>
                <a:lnTo>
                  <a:pt x="9143998" y="0"/>
                </a:lnTo>
                <a:lnTo>
                  <a:pt x="9143998" y="6857623"/>
                </a:lnTo>
                <a:lnTo>
                  <a:pt x="0" y="6857623"/>
                </a:lnTo>
                <a:lnTo>
                  <a:pt x="0" y="0"/>
                </a:lnTo>
                <a:close/>
              </a:path>
            </a:pathLst>
          </a:custGeom>
          <a:noFill/>
        </p:spPr>
        <p:txBody>
          <a:bodyPr wrap="square" lIns="0" tIns="0" rIns="0" bIns="0" rtlCol="0"/>
          <a:lstStyle/>
          <a:p>
            <a:endParaRPr/>
          </a:p>
        </p:txBody>
      </p:sp>
      <p:sp>
        <p:nvSpPr>
          <p:cNvPr id="3" name="object 3"/>
          <p:cNvSpPr/>
          <p:nvPr/>
        </p:nvSpPr>
        <p:spPr>
          <a:xfrm>
            <a:off x="503462" y="1010919"/>
            <a:ext cx="304800" cy="4024629"/>
          </a:xfrm>
          <a:custGeom>
            <a:avLst/>
            <a:gdLst/>
            <a:ahLst/>
            <a:cxnLst/>
            <a:rect l="l" t="t" r="r" b="b"/>
            <a:pathLst>
              <a:path w="304800" h="4024629">
                <a:moveTo>
                  <a:pt x="0" y="4024630"/>
                </a:moveTo>
                <a:lnTo>
                  <a:pt x="304330" y="4024630"/>
                </a:lnTo>
                <a:lnTo>
                  <a:pt x="304330" y="0"/>
                </a:lnTo>
                <a:lnTo>
                  <a:pt x="0" y="0"/>
                </a:lnTo>
                <a:lnTo>
                  <a:pt x="0" y="4024630"/>
                </a:lnTo>
                <a:close/>
              </a:path>
            </a:pathLst>
          </a:custGeom>
          <a:solidFill>
            <a:srgbClr val="696A64"/>
          </a:solidFill>
        </p:spPr>
        <p:txBody>
          <a:bodyPr wrap="square" lIns="0" tIns="0" rIns="0" bIns="0" rtlCol="0"/>
          <a:lstStyle/>
          <a:p>
            <a:endParaRPr/>
          </a:p>
        </p:txBody>
      </p:sp>
      <p:sp>
        <p:nvSpPr>
          <p:cNvPr id="4" name="object 4"/>
          <p:cNvSpPr/>
          <p:nvPr/>
        </p:nvSpPr>
        <p:spPr>
          <a:xfrm>
            <a:off x="503462" y="962660"/>
            <a:ext cx="2456815" cy="48260"/>
          </a:xfrm>
          <a:custGeom>
            <a:avLst/>
            <a:gdLst/>
            <a:ahLst/>
            <a:cxnLst/>
            <a:rect l="l" t="t" r="r" b="b"/>
            <a:pathLst>
              <a:path w="2456815" h="48259">
                <a:moveTo>
                  <a:pt x="0" y="48259"/>
                </a:moveTo>
                <a:lnTo>
                  <a:pt x="2456614" y="48259"/>
                </a:lnTo>
                <a:lnTo>
                  <a:pt x="2456614" y="0"/>
                </a:lnTo>
                <a:lnTo>
                  <a:pt x="0" y="0"/>
                </a:lnTo>
                <a:lnTo>
                  <a:pt x="0" y="48259"/>
                </a:lnTo>
                <a:close/>
              </a:path>
            </a:pathLst>
          </a:custGeom>
          <a:solidFill>
            <a:srgbClr val="696A64"/>
          </a:solidFill>
        </p:spPr>
        <p:txBody>
          <a:bodyPr wrap="square" lIns="0" tIns="0" rIns="0" bIns="0" rtlCol="0"/>
          <a:lstStyle/>
          <a:p>
            <a:endParaRPr/>
          </a:p>
        </p:txBody>
      </p:sp>
      <p:sp>
        <p:nvSpPr>
          <p:cNvPr id="5" name="object 5"/>
          <p:cNvSpPr/>
          <p:nvPr/>
        </p:nvSpPr>
        <p:spPr>
          <a:xfrm>
            <a:off x="503462" y="867410"/>
            <a:ext cx="2456815" cy="95250"/>
          </a:xfrm>
          <a:custGeom>
            <a:avLst/>
            <a:gdLst/>
            <a:ahLst/>
            <a:cxnLst/>
            <a:rect l="l" t="t" r="r" b="b"/>
            <a:pathLst>
              <a:path w="2456815" h="95250">
                <a:moveTo>
                  <a:pt x="0" y="95250"/>
                </a:moveTo>
                <a:lnTo>
                  <a:pt x="2456455" y="95250"/>
                </a:lnTo>
                <a:lnTo>
                  <a:pt x="2456455" y="0"/>
                </a:lnTo>
                <a:lnTo>
                  <a:pt x="0" y="0"/>
                </a:lnTo>
                <a:lnTo>
                  <a:pt x="0" y="95250"/>
                </a:lnTo>
                <a:close/>
              </a:path>
            </a:pathLst>
          </a:custGeom>
          <a:solidFill>
            <a:srgbClr val="696A64"/>
          </a:solidFill>
        </p:spPr>
        <p:txBody>
          <a:bodyPr wrap="square" lIns="0" tIns="0" rIns="0" bIns="0" rtlCol="0"/>
          <a:lstStyle/>
          <a:p>
            <a:endParaRPr/>
          </a:p>
        </p:txBody>
      </p:sp>
      <p:sp>
        <p:nvSpPr>
          <p:cNvPr id="6" name="object 6"/>
          <p:cNvSpPr/>
          <p:nvPr/>
        </p:nvSpPr>
        <p:spPr>
          <a:xfrm>
            <a:off x="503462" y="772159"/>
            <a:ext cx="2456815" cy="95250"/>
          </a:xfrm>
          <a:custGeom>
            <a:avLst/>
            <a:gdLst/>
            <a:ahLst/>
            <a:cxnLst/>
            <a:rect l="l" t="t" r="r" b="b"/>
            <a:pathLst>
              <a:path w="2456815" h="95250">
                <a:moveTo>
                  <a:pt x="0" y="95250"/>
                </a:moveTo>
                <a:lnTo>
                  <a:pt x="2456504" y="95250"/>
                </a:lnTo>
                <a:lnTo>
                  <a:pt x="2456504" y="0"/>
                </a:lnTo>
                <a:lnTo>
                  <a:pt x="0" y="0"/>
                </a:lnTo>
                <a:lnTo>
                  <a:pt x="0" y="95250"/>
                </a:lnTo>
                <a:close/>
              </a:path>
            </a:pathLst>
          </a:custGeom>
          <a:solidFill>
            <a:srgbClr val="696A64"/>
          </a:solidFill>
        </p:spPr>
        <p:txBody>
          <a:bodyPr wrap="square" lIns="0" tIns="0" rIns="0" bIns="0" rtlCol="0"/>
          <a:lstStyle/>
          <a:p>
            <a:endParaRPr/>
          </a:p>
        </p:txBody>
      </p:sp>
      <p:sp>
        <p:nvSpPr>
          <p:cNvPr id="7" name="object 7"/>
          <p:cNvSpPr/>
          <p:nvPr/>
        </p:nvSpPr>
        <p:spPr>
          <a:xfrm>
            <a:off x="503462" y="675640"/>
            <a:ext cx="2456815" cy="96520"/>
          </a:xfrm>
          <a:custGeom>
            <a:avLst/>
            <a:gdLst/>
            <a:ahLst/>
            <a:cxnLst/>
            <a:rect l="l" t="t" r="r" b="b"/>
            <a:pathLst>
              <a:path w="2456815" h="96520">
                <a:moveTo>
                  <a:pt x="0" y="96519"/>
                </a:moveTo>
                <a:lnTo>
                  <a:pt x="2456554" y="96519"/>
                </a:lnTo>
                <a:lnTo>
                  <a:pt x="2456554" y="0"/>
                </a:lnTo>
                <a:lnTo>
                  <a:pt x="0" y="0"/>
                </a:lnTo>
                <a:lnTo>
                  <a:pt x="0" y="96519"/>
                </a:lnTo>
                <a:close/>
              </a:path>
            </a:pathLst>
          </a:custGeom>
          <a:solidFill>
            <a:srgbClr val="696A64"/>
          </a:solidFill>
        </p:spPr>
        <p:txBody>
          <a:bodyPr wrap="square" lIns="0" tIns="0" rIns="0" bIns="0" rtlCol="0"/>
          <a:lstStyle/>
          <a:p>
            <a:endParaRPr/>
          </a:p>
        </p:txBody>
      </p:sp>
      <p:sp>
        <p:nvSpPr>
          <p:cNvPr id="8" name="object 8"/>
          <p:cNvSpPr/>
          <p:nvPr/>
        </p:nvSpPr>
        <p:spPr>
          <a:xfrm>
            <a:off x="503462" y="626109"/>
            <a:ext cx="2456815" cy="49530"/>
          </a:xfrm>
          <a:custGeom>
            <a:avLst/>
            <a:gdLst/>
            <a:ahLst/>
            <a:cxnLst/>
            <a:rect l="l" t="t" r="r" b="b"/>
            <a:pathLst>
              <a:path w="2456815" h="49529">
                <a:moveTo>
                  <a:pt x="0" y="49530"/>
                </a:moveTo>
                <a:lnTo>
                  <a:pt x="2456388" y="49530"/>
                </a:lnTo>
                <a:lnTo>
                  <a:pt x="2456388" y="0"/>
                </a:lnTo>
                <a:lnTo>
                  <a:pt x="0" y="0"/>
                </a:lnTo>
                <a:lnTo>
                  <a:pt x="0" y="49530"/>
                </a:lnTo>
                <a:close/>
              </a:path>
            </a:pathLst>
          </a:custGeom>
          <a:solidFill>
            <a:srgbClr val="696A64"/>
          </a:solidFill>
        </p:spPr>
        <p:txBody>
          <a:bodyPr wrap="square" lIns="0" tIns="0" rIns="0" bIns="0" rtlCol="0"/>
          <a:lstStyle/>
          <a:p>
            <a:endParaRPr/>
          </a:p>
        </p:txBody>
      </p:sp>
      <p:sp>
        <p:nvSpPr>
          <p:cNvPr id="9" name="object 9"/>
          <p:cNvSpPr/>
          <p:nvPr/>
        </p:nvSpPr>
        <p:spPr>
          <a:xfrm>
            <a:off x="807474" y="1010264"/>
            <a:ext cx="8336915" cy="5848350"/>
          </a:xfrm>
          <a:custGeom>
            <a:avLst/>
            <a:gdLst/>
            <a:ahLst/>
            <a:cxnLst/>
            <a:rect l="l" t="t" r="r" b="b"/>
            <a:pathLst>
              <a:path w="8336915" h="5848350">
                <a:moveTo>
                  <a:pt x="0" y="0"/>
                </a:moveTo>
                <a:lnTo>
                  <a:pt x="8336525" y="0"/>
                </a:lnTo>
                <a:lnTo>
                  <a:pt x="8336525" y="5847734"/>
                </a:lnTo>
                <a:lnTo>
                  <a:pt x="0" y="5847734"/>
                </a:lnTo>
                <a:lnTo>
                  <a:pt x="0" y="0"/>
                </a:lnTo>
                <a:close/>
              </a:path>
            </a:pathLst>
          </a:custGeom>
          <a:noFill/>
        </p:spPr>
        <p:txBody>
          <a:bodyPr wrap="square" lIns="0" tIns="0" rIns="0" bIns="0" rtlCol="0"/>
          <a:lstStyle/>
          <a:p>
            <a:endParaRPr/>
          </a:p>
        </p:txBody>
      </p:sp>
      <p:sp>
        <p:nvSpPr>
          <p:cNvPr id="10" name="object 10"/>
          <p:cNvSpPr txBox="1">
            <a:spLocks noGrp="1"/>
          </p:cNvSpPr>
          <p:nvPr>
            <p:ph type="title"/>
          </p:nvPr>
        </p:nvSpPr>
        <p:spPr>
          <a:xfrm>
            <a:off x="1107439" y="1226820"/>
            <a:ext cx="4912361" cy="689932"/>
          </a:xfrm>
          <a:prstGeom prst="rect">
            <a:avLst/>
          </a:prstGeom>
        </p:spPr>
        <p:txBody>
          <a:bodyPr vert="horz" wrap="square" lIns="0" tIns="12700" rIns="0" bIns="0" rtlCol="0">
            <a:spAutoFit/>
          </a:bodyPr>
          <a:lstStyle/>
          <a:p>
            <a:pPr marL="12700">
              <a:lnSpc>
                <a:spcPct val="100000"/>
              </a:lnSpc>
              <a:spcBef>
                <a:spcPts val="100"/>
              </a:spcBef>
            </a:pPr>
            <a:r>
              <a:rPr lang="en-US" sz="4400" dirty="0">
                <a:solidFill>
                  <a:schemeClr val="tx2">
                    <a:lumMod val="60000"/>
                    <a:lumOff val="40000"/>
                  </a:schemeClr>
                </a:solidFill>
              </a:rPr>
              <a:t>Conference Status</a:t>
            </a:r>
            <a:endParaRPr sz="4400" dirty="0">
              <a:solidFill>
                <a:schemeClr val="tx2">
                  <a:lumMod val="60000"/>
                  <a:lumOff val="40000"/>
                </a:schemeClr>
              </a:solidFill>
            </a:endParaRPr>
          </a:p>
        </p:txBody>
      </p:sp>
      <p:sp>
        <p:nvSpPr>
          <p:cNvPr id="11" name="object 11"/>
          <p:cNvSpPr txBox="1">
            <a:spLocks noGrp="1"/>
          </p:cNvSpPr>
          <p:nvPr>
            <p:ph type="body" idx="1"/>
          </p:nvPr>
        </p:nvSpPr>
        <p:spPr>
          <a:xfrm>
            <a:off x="952037" y="2007785"/>
            <a:ext cx="7115809" cy="4612545"/>
          </a:xfrm>
          <a:prstGeom prst="rect">
            <a:avLst/>
          </a:prstGeom>
        </p:spPr>
        <p:txBody>
          <a:bodyPr vert="horz" wrap="square" lIns="0" tIns="28575" rIns="0" bIns="0" rtlCol="0">
            <a:spAutoFit/>
          </a:bodyPr>
          <a:lstStyle/>
          <a:p>
            <a:pPr marL="105410" marR="5080">
              <a:lnSpc>
                <a:spcPct val="94700"/>
              </a:lnSpc>
              <a:spcBef>
                <a:spcPts val="225"/>
              </a:spcBef>
            </a:pPr>
            <a:r>
              <a:rPr lang="en-US" sz="2800" dirty="0">
                <a:solidFill>
                  <a:schemeClr val="tx1"/>
                </a:solidFill>
              </a:rPr>
              <a:t>Meeting attendance history?</a:t>
            </a:r>
          </a:p>
          <a:p>
            <a:pPr marL="105410" marR="5080">
              <a:lnSpc>
                <a:spcPct val="94700"/>
              </a:lnSpc>
              <a:spcBef>
                <a:spcPts val="225"/>
              </a:spcBef>
            </a:pPr>
            <a:r>
              <a:rPr lang="en-US" sz="2800" dirty="0">
                <a:solidFill>
                  <a:schemeClr val="tx1"/>
                </a:solidFill>
              </a:rPr>
              <a:t>Meaningful Spiritual reflections?</a:t>
            </a:r>
          </a:p>
          <a:p>
            <a:pPr marL="105410" marR="5080">
              <a:lnSpc>
                <a:spcPct val="94700"/>
              </a:lnSpc>
              <a:spcBef>
                <a:spcPts val="225"/>
              </a:spcBef>
            </a:pPr>
            <a:r>
              <a:rPr lang="en-US" sz="2800" dirty="0">
                <a:solidFill>
                  <a:schemeClr val="tx1"/>
                </a:solidFill>
              </a:rPr>
              <a:t>Meeting tone?</a:t>
            </a:r>
          </a:p>
          <a:p>
            <a:pPr marL="105410" marR="5080">
              <a:lnSpc>
                <a:spcPct val="94700"/>
              </a:lnSpc>
              <a:spcBef>
                <a:spcPts val="225"/>
              </a:spcBef>
            </a:pPr>
            <a:r>
              <a:rPr lang="en-US" sz="2800" dirty="0">
                <a:solidFill>
                  <a:schemeClr val="tx1"/>
                </a:solidFill>
              </a:rPr>
              <a:t>Discussion participation?</a:t>
            </a:r>
          </a:p>
          <a:p>
            <a:pPr marL="105410" marR="5080">
              <a:lnSpc>
                <a:spcPct val="94700"/>
              </a:lnSpc>
              <a:spcBef>
                <a:spcPts val="225"/>
              </a:spcBef>
            </a:pPr>
            <a:r>
              <a:rPr lang="en-US" sz="2800" dirty="0">
                <a:solidFill>
                  <a:schemeClr val="tx1"/>
                </a:solidFill>
              </a:rPr>
              <a:t>Discussion reflects members are well informed?</a:t>
            </a:r>
          </a:p>
          <a:p>
            <a:pPr marL="105410" marR="5080">
              <a:lnSpc>
                <a:spcPct val="94700"/>
              </a:lnSpc>
              <a:spcBef>
                <a:spcPts val="225"/>
              </a:spcBef>
            </a:pPr>
            <a:r>
              <a:rPr lang="en-US" sz="2800" dirty="0">
                <a:solidFill>
                  <a:schemeClr val="tx1"/>
                </a:solidFill>
              </a:rPr>
              <a:t>Have the meetings improved services?</a:t>
            </a:r>
          </a:p>
          <a:p>
            <a:pPr marL="105410" marR="5080">
              <a:lnSpc>
                <a:spcPct val="94700"/>
              </a:lnSpc>
              <a:spcBef>
                <a:spcPts val="225"/>
              </a:spcBef>
            </a:pPr>
            <a:r>
              <a:rPr lang="en-US" sz="2800" dirty="0">
                <a:solidFill>
                  <a:schemeClr val="tx1"/>
                </a:solidFill>
              </a:rPr>
              <a:t>Members attending training and events?</a:t>
            </a:r>
          </a:p>
          <a:p>
            <a:pPr marL="105410" marR="5080">
              <a:lnSpc>
                <a:spcPct val="94700"/>
              </a:lnSpc>
              <a:spcBef>
                <a:spcPts val="225"/>
              </a:spcBef>
            </a:pPr>
            <a:r>
              <a:rPr lang="en-US" sz="2800" dirty="0">
                <a:solidFill>
                  <a:schemeClr val="tx1"/>
                </a:solidFill>
              </a:rPr>
              <a:t>Have enough home visitors?</a:t>
            </a:r>
          </a:p>
          <a:p>
            <a:pPr marL="105410" marR="5080">
              <a:lnSpc>
                <a:spcPct val="94700"/>
              </a:lnSpc>
              <a:spcBef>
                <a:spcPts val="225"/>
              </a:spcBef>
            </a:pPr>
            <a:r>
              <a:rPr lang="en-US" sz="2800" dirty="0">
                <a:solidFill>
                  <a:schemeClr val="tx1"/>
                </a:solidFill>
              </a:rPr>
              <a:t>Attracting new members?</a:t>
            </a:r>
            <a:br>
              <a:rPr lang="en-US" sz="1950" dirty="0">
                <a:solidFill>
                  <a:schemeClr val="tx1"/>
                </a:solidFill>
              </a:rPr>
            </a:br>
            <a:endParaRPr sz="1950" dirty="0">
              <a:solidFill>
                <a:schemeClr val="tx1"/>
              </a:solidFill>
            </a:endParaRPr>
          </a:p>
        </p:txBody>
      </p:sp>
      <p:sp>
        <p:nvSpPr>
          <p:cNvPr id="12" name="object 12"/>
          <p:cNvSpPr txBox="1"/>
          <p:nvPr/>
        </p:nvSpPr>
        <p:spPr>
          <a:xfrm>
            <a:off x="7913541" y="6454301"/>
            <a:ext cx="308610" cy="367030"/>
          </a:xfrm>
          <a:prstGeom prst="rect">
            <a:avLst/>
          </a:prstGeom>
        </p:spPr>
        <p:txBody>
          <a:bodyPr vert="horz" wrap="square" lIns="0" tIns="0" rIns="0" bIns="0" rtlCol="0">
            <a:spAutoFit/>
          </a:bodyPr>
          <a:lstStyle/>
          <a:p>
            <a:pPr marL="12700">
              <a:lnSpc>
                <a:spcPts val="2635"/>
              </a:lnSpc>
            </a:pPr>
            <a:r>
              <a:rPr sz="2200" spc="-5" dirty="0">
                <a:solidFill>
                  <a:srgbClr val="002060"/>
                </a:solidFill>
                <a:latin typeface="Calibri"/>
                <a:cs typeface="Calibri"/>
              </a:rPr>
              <a:t>27</a:t>
            </a:r>
            <a:endParaRPr sz="2200">
              <a:latin typeface="Calibri"/>
              <a:cs typeface="Calibri"/>
            </a:endParaRPr>
          </a:p>
        </p:txBody>
      </p:sp>
    </p:spTree>
    <p:extLst>
      <p:ext uri="{BB962C8B-B14F-4D97-AF65-F5344CB8AC3E}">
        <p14:creationId xmlns:p14="http://schemas.microsoft.com/office/powerpoint/2010/main" val="281710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8C8D86"/>
          </a:solidFill>
        </p:spPr>
        <p:txBody>
          <a:bodyPr wrap="square" lIns="0" tIns="0" rIns="0" bIns="0" rtlCol="0"/>
          <a:lstStyle/>
          <a:p>
            <a:endParaRPr/>
          </a:p>
        </p:txBody>
      </p:sp>
      <p:sp>
        <p:nvSpPr>
          <p:cNvPr id="3" name="object 3"/>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100000" y="126988"/>
            <a:ext cx="8944610" cy="905510"/>
          </a:xfrm>
          <a:custGeom>
            <a:avLst/>
            <a:gdLst/>
            <a:ahLst/>
            <a:cxnLst/>
            <a:rect l="l" t="t" r="r" b="b"/>
            <a:pathLst>
              <a:path w="8944610" h="905510">
                <a:moveTo>
                  <a:pt x="0" y="0"/>
                </a:moveTo>
                <a:lnTo>
                  <a:pt x="8944000" y="0"/>
                </a:lnTo>
                <a:lnTo>
                  <a:pt x="8944000" y="904899"/>
                </a:lnTo>
                <a:lnTo>
                  <a:pt x="0" y="904899"/>
                </a:lnTo>
                <a:lnTo>
                  <a:pt x="0" y="0"/>
                </a:lnTo>
                <a:close/>
              </a:path>
            </a:pathLst>
          </a:custGeom>
          <a:solidFill>
            <a:srgbClr val="D1CBBE"/>
          </a:solidFill>
        </p:spPr>
        <p:txBody>
          <a:bodyPr wrap="square" lIns="0" tIns="0" rIns="0" bIns="0" rtlCol="0"/>
          <a:lstStyle/>
          <a:p>
            <a:endParaRPr/>
          </a:p>
        </p:txBody>
      </p:sp>
      <p:sp>
        <p:nvSpPr>
          <p:cNvPr id="5" name="object 5"/>
          <p:cNvSpPr/>
          <p:nvPr/>
        </p:nvSpPr>
        <p:spPr>
          <a:xfrm>
            <a:off x="0" y="26987"/>
            <a:ext cx="9144000" cy="100330"/>
          </a:xfrm>
          <a:custGeom>
            <a:avLst/>
            <a:gdLst/>
            <a:ahLst/>
            <a:cxnLst/>
            <a:rect l="l" t="t" r="r" b="b"/>
            <a:pathLst>
              <a:path w="9144000" h="100330">
                <a:moveTo>
                  <a:pt x="9144000" y="0"/>
                </a:moveTo>
                <a:lnTo>
                  <a:pt x="0" y="0"/>
                </a:lnTo>
                <a:lnTo>
                  <a:pt x="100000" y="100001"/>
                </a:lnTo>
                <a:lnTo>
                  <a:pt x="9044000" y="100001"/>
                </a:lnTo>
                <a:lnTo>
                  <a:pt x="9144000" y="0"/>
                </a:lnTo>
                <a:close/>
              </a:path>
            </a:pathLst>
          </a:custGeom>
          <a:solidFill>
            <a:srgbClr val="DAD5CB"/>
          </a:solidFill>
        </p:spPr>
        <p:txBody>
          <a:bodyPr wrap="square" lIns="0" tIns="0" rIns="0" bIns="0" rtlCol="0"/>
          <a:lstStyle/>
          <a:p>
            <a:endParaRPr/>
          </a:p>
        </p:txBody>
      </p:sp>
      <p:sp>
        <p:nvSpPr>
          <p:cNvPr id="6" name="object 6"/>
          <p:cNvSpPr/>
          <p:nvPr/>
        </p:nvSpPr>
        <p:spPr>
          <a:xfrm>
            <a:off x="0" y="1031887"/>
            <a:ext cx="9144000" cy="100330"/>
          </a:xfrm>
          <a:custGeom>
            <a:avLst/>
            <a:gdLst/>
            <a:ahLst/>
            <a:cxnLst/>
            <a:rect l="l" t="t" r="r" b="b"/>
            <a:pathLst>
              <a:path w="9144000" h="100330">
                <a:moveTo>
                  <a:pt x="9044000" y="0"/>
                </a:moveTo>
                <a:lnTo>
                  <a:pt x="100000" y="0"/>
                </a:lnTo>
                <a:lnTo>
                  <a:pt x="0" y="99999"/>
                </a:lnTo>
                <a:lnTo>
                  <a:pt x="9144000" y="99999"/>
                </a:lnTo>
                <a:lnTo>
                  <a:pt x="9044000" y="0"/>
                </a:lnTo>
                <a:close/>
              </a:path>
            </a:pathLst>
          </a:custGeom>
          <a:solidFill>
            <a:srgbClr val="A8A399"/>
          </a:solidFill>
        </p:spPr>
        <p:txBody>
          <a:bodyPr wrap="square" lIns="0" tIns="0" rIns="0" bIns="0" rtlCol="0"/>
          <a:lstStyle/>
          <a:p>
            <a:endParaRPr/>
          </a:p>
        </p:txBody>
      </p:sp>
      <p:sp>
        <p:nvSpPr>
          <p:cNvPr id="7" name="object 7"/>
          <p:cNvSpPr/>
          <p:nvPr/>
        </p:nvSpPr>
        <p:spPr>
          <a:xfrm>
            <a:off x="0" y="26987"/>
            <a:ext cx="100330" cy="1104900"/>
          </a:xfrm>
          <a:custGeom>
            <a:avLst/>
            <a:gdLst/>
            <a:ahLst/>
            <a:cxnLst/>
            <a:rect l="l" t="t" r="r" b="b"/>
            <a:pathLst>
              <a:path w="100330" h="1104900">
                <a:moveTo>
                  <a:pt x="0" y="0"/>
                </a:moveTo>
                <a:lnTo>
                  <a:pt x="0" y="1104900"/>
                </a:lnTo>
                <a:lnTo>
                  <a:pt x="100000" y="1004900"/>
                </a:lnTo>
                <a:lnTo>
                  <a:pt x="100000" y="100001"/>
                </a:lnTo>
                <a:lnTo>
                  <a:pt x="0" y="0"/>
                </a:lnTo>
                <a:close/>
              </a:path>
            </a:pathLst>
          </a:custGeom>
          <a:solidFill>
            <a:srgbClr val="E3E0D8"/>
          </a:solidFill>
        </p:spPr>
        <p:txBody>
          <a:bodyPr wrap="square" lIns="0" tIns="0" rIns="0" bIns="0" rtlCol="0"/>
          <a:lstStyle/>
          <a:p>
            <a:endParaRPr/>
          </a:p>
        </p:txBody>
      </p:sp>
      <p:sp>
        <p:nvSpPr>
          <p:cNvPr id="8" name="object 8"/>
          <p:cNvSpPr/>
          <p:nvPr/>
        </p:nvSpPr>
        <p:spPr>
          <a:xfrm>
            <a:off x="9043999" y="26987"/>
            <a:ext cx="100330" cy="1104900"/>
          </a:xfrm>
          <a:custGeom>
            <a:avLst/>
            <a:gdLst/>
            <a:ahLst/>
            <a:cxnLst/>
            <a:rect l="l" t="t" r="r" b="b"/>
            <a:pathLst>
              <a:path w="100329" h="1104900">
                <a:moveTo>
                  <a:pt x="99999" y="0"/>
                </a:moveTo>
                <a:lnTo>
                  <a:pt x="0" y="100001"/>
                </a:lnTo>
                <a:lnTo>
                  <a:pt x="0" y="1004900"/>
                </a:lnTo>
                <a:lnTo>
                  <a:pt x="99999" y="1104900"/>
                </a:lnTo>
                <a:lnTo>
                  <a:pt x="99999" y="0"/>
                </a:lnTo>
                <a:close/>
              </a:path>
            </a:pathLst>
          </a:custGeom>
          <a:solidFill>
            <a:srgbClr val="7D7A72"/>
          </a:solidFill>
        </p:spPr>
        <p:txBody>
          <a:bodyPr wrap="square" lIns="0" tIns="0" rIns="0" bIns="0" rtlCol="0"/>
          <a:lstStyle/>
          <a:p>
            <a:endParaRPr/>
          </a:p>
        </p:txBody>
      </p:sp>
      <p:sp>
        <p:nvSpPr>
          <p:cNvPr id="9" name="object 9"/>
          <p:cNvSpPr/>
          <p:nvPr/>
        </p:nvSpPr>
        <p:spPr>
          <a:xfrm>
            <a:off x="0" y="26987"/>
            <a:ext cx="9144000" cy="1104900"/>
          </a:xfrm>
          <a:custGeom>
            <a:avLst/>
            <a:gdLst/>
            <a:ahLst/>
            <a:cxnLst/>
            <a:rect l="l" t="t" r="r" b="b"/>
            <a:pathLst>
              <a:path w="9144000" h="1104900">
                <a:moveTo>
                  <a:pt x="0" y="0"/>
                </a:moveTo>
                <a:lnTo>
                  <a:pt x="9144000" y="0"/>
                </a:lnTo>
                <a:lnTo>
                  <a:pt x="9144000" y="1104900"/>
                </a:lnTo>
                <a:lnTo>
                  <a:pt x="0" y="1104900"/>
                </a:lnTo>
                <a:lnTo>
                  <a:pt x="0" y="0"/>
                </a:lnTo>
                <a:close/>
              </a:path>
            </a:pathLst>
          </a:custGeom>
          <a:ln w="28575">
            <a:solidFill>
              <a:srgbClr val="0033CC"/>
            </a:solidFill>
          </a:ln>
        </p:spPr>
        <p:txBody>
          <a:bodyPr wrap="square" lIns="0" tIns="0" rIns="0" bIns="0" rtlCol="0"/>
          <a:lstStyle/>
          <a:p>
            <a:endParaRPr/>
          </a:p>
        </p:txBody>
      </p:sp>
      <p:sp>
        <p:nvSpPr>
          <p:cNvPr id="10" name="object 10"/>
          <p:cNvSpPr/>
          <p:nvPr/>
        </p:nvSpPr>
        <p:spPr>
          <a:xfrm>
            <a:off x="100000" y="126987"/>
            <a:ext cx="8944610" cy="905510"/>
          </a:xfrm>
          <a:custGeom>
            <a:avLst/>
            <a:gdLst/>
            <a:ahLst/>
            <a:cxnLst/>
            <a:rect l="l" t="t" r="r" b="b"/>
            <a:pathLst>
              <a:path w="8944610" h="905510">
                <a:moveTo>
                  <a:pt x="0" y="0"/>
                </a:moveTo>
                <a:lnTo>
                  <a:pt x="8944000" y="0"/>
                </a:lnTo>
                <a:lnTo>
                  <a:pt x="8944000" y="904900"/>
                </a:lnTo>
                <a:lnTo>
                  <a:pt x="0" y="904900"/>
                </a:lnTo>
                <a:lnTo>
                  <a:pt x="0" y="0"/>
                </a:lnTo>
                <a:close/>
              </a:path>
            </a:pathLst>
          </a:custGeom>
          <a:ln w="28575">
            <a:solidFill>
              <a:srgbClr val="0033CC"/>
            </a:solidFill>
          </a:ln>
        </p:spPr>
        <p:txBody>
          <a:bodyPr wrap="square" lIns="0" tIns="0" rIns="0" bIns="0" rtlCol="0"/>
          <a:lstStyle/>
          <a:p>
            <a:endParaRPr/>
          </a:p>
        </p:txBody>
      </p:sp>
      <p:sp>
        <p:nvSpPr>
          <p:cNvPr id="11" name="object 11"/>
          <p:cNvSpPr/>
          <p:nvPr/>
        </p:nvSpPr>
        <p:spPr>
          <a:xfrm>
            <a:off x="0" y="26987"/>
            <a:ext cx="100330" cy="100330"/>
          </a:xfrm>
          <a:custGeom>
            <a:avLst/>
            <a:gdLst/>
            <a:ahLst/>
            <a:cxnLst/>
            <a:rect l="l" t="t" r="r" b="b"/>
            <a:pathLst>
              <a:path w="100330" h="100330">
                <a:moveTo>
                  <a:pt x="0" y="0"/>
                </a:moveTo>
                <a:lnTo>
                  <a:pt x="100000" y="100000"/>
                </a:lnTo>
              </a:path>
            </a:pathLst>
          </a:custGeom>
          <a:ln w="28575">
            <a:solidFill>
              <a:srgbClr val="0033CC"/>
            </a:solidFill>
          </a:ln>
        </p:spPr>
        <p:txBody>
          <a:bodyPr wrap="square" lIns="0" tIns="0" rIns="0" bIns="0" rtlCol="0"/>
          <a:lstStyle/>
          <a:p>
            <a:endParaRPr/>
          </a:p>
        </p:txBody>
      </p:sp>
      <p:sp>
        <p:nvSpPr>
          <p:cNvPr id="12" name="object 12"/>
          <p:cNvSpPr/>
          <p:nvPr/>
        </p:nvSpPr>
        <p:spPr>
          <a:xfrm>
            <a:off x="0" y="1031887"/>
            <a:ext cx="100330" cy="100330"/>
          </a:xfrm>
          <a:custGeom>
            <a:avLst/>
            <a:gdLst/>
            <a:ahLst/>
            <a:cxnLst/>
            <a:rect l="l" t="t" r="r" b="b"/>
            <a:pathLst>
              <a:path w="100330" h="100330">
                <a:moveTo>
                  <a:pt x="0" y="100000"/>
                </a:moveTo>
                <a:lnTo>
                  <a:pt x="100000" y="0"/>
                </a:lnTo>
              </a:path>
            </a:pathLst>
          </a:custGeom>
          <a:ln w="28575">
            <a:solidFill>
              <a:srgbClr val="0033CC"/>
            </a:solidFill>
          </a:ln>
        </p:spPr>
        <p:txBody>
          <a:bodyPr wrap="square" lIns="0" tIns="0" rIns="0" bIns="0" rtlCol="0"/>
          <a:lstStyle/>
          <a:p>
            <a:endParaRPr/>
          </a:p>
        </p:txBody>
      </p:sp>
      <p:sp>
        <p:nvSpPr>
          <p:cNvPr id="13" name="object 13"/>
          <p:cNvSpPr/>
          <p:nvPr/>
        </p:nvSpPr>
        <p:spPr>
          <a:xfrm>
            <a:off x="9043999" y="26987"/>
            <a:ext cx="100330" cy="100330"/>
          </a:xfrm>
          <a:custGeom>
            <a:avLst/>
            <a:gdLst/>
            <a:ahLst/>
            <a:cxnLst/>
            <a:rect l="l" t="t" r="r" b="b"/>
            <a:pathLst>
              <a:path w="100329" h="100330">
                <a:moveTo>
                  <a:pt x="100000" y="0"/>
                </a:moveTo>
                <a:lnTo>
                  <a:pt x="0" y="100000"/>
                </a:lnTo>
              </a:path>
            </a:pathLst>
          </a:custGeom>
          <a:ln w="28575">
            <a:solidFill>
              <a:srgbClr val="0033CC"/>
            </a:solidFill>
          </a:ln>
        </p:spPr>
        <p:txBody>
          <a:bodyPr wrap="square" lIns="0" tIns="0" rIns="0" bIns="0" rtlCol="0"/>
          <a:lstStyle/>
          <a:p>
            <a:endParaRPr/>
          </a:p>
        </p:txBody>
      </p:sp>
      <p:sp>
        <p:nvSpPr>
          <p:cNvPr id="14" name="object 14"/>
          <p:cNvSpPr/>
          <p:nvPr/>
        </p:nvSpPr>
        <p:spPr>
          <a:xfrm>
            <a:off x="9043999" y="1031887"/>
            <a:ext cx="100330" cy="100330"/>
          </a:xfrm>
          <a:custGeom>
            <a:avLst/>
            <a:gdLst/>
            <a:ahLst/>
            <a:cxnLst/>
            <a:rect l="l" t="t" r="r" b="b"/>
            <a:pathLst>
              <a:path w="100329" h="100330">
                <a:moveTo>
                  <a:pt x="100000" y="100000"/>
                </a:moveTo>
                <a:lnTo>
                  <a:pt x="0" y="0"/>
                </a:lnTo>
              </a:path>
            </a:pathLst>
          </a:custGeom>
          <a:ln w="28575">
            <a:solidFill>
              <a:srgbClr val="0033CC"/>
            </a:solidFill>
          </a:ln>
        </p:spPr>
        <p:txBody>
          <a:bodyPr wrap="square" lIns="0" tIns="0" rIns="0" bIns="0" rtlCol="0"/>
          <a:lstStyle/>
          <a:p>
            <a:endParaRPr/>
          </a:p>
        </p:txBody>
      </p:sp>
      <p:sp>
        <p:nvSpPr>
          <p:cNvPr id="15" name="object 15"/>
          <p:cNvSpPr/>
          <p:nvPr/>
        </p:nvSpPr>
        <p:spPr>
          <a:xfrm>
            <a:off x="152400" y="141287"/>
            <a:ext cx="838200" cy="838200"/>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564643" y="1104900"/>
            <a:ext cx="2456815" cy="0"/>
          </a:xfrm>
          <a:custGeom>
            <a:avLst/>
            <a:gdLst/>
            <a:ahLst/>
            <a:cxnLst/>
            <a:rect l="l" t="t" r="r" b="b"/>
            <a:pathLst>
              <a:path w="2456815">
                <a:moveTo>
                  <a:pt x="0" y="0"/>
                </a:moveTo>
                <a:lnTo>
                  <a:pt x="2456615" y="0"/>
                </a:lnTo>
              </a:path>
            </a:pathLst>
          </a:custGeom>
          <a:ln w="48260">
            <a:solidFill>
              <a:srgbClr val="191B0E"/>
            </a:solidFill>
          </a:ln>
        </p:spPr>
        <p:txBody>
          <a:bodyPr wrap="square" lIns="0" tIns="0" rIns="0" bIns="0" rtlCol="0"/>
          <a:lstStyle/>
          <a:p>
            <a:endParaRPr/>
          </a:p>
        </p:txBody>
      </p:sp>
      <p:sp>
        <p:nvSpPr>
          <p:cNvPr id="17" name="object 17"/>
          <p:cNvSpPr/>
          <p:nvPr/>
        </p:nvSpPr>
        <p:spPr>
          <a:xfrm>
            <a:off x="564643" y="768984"/>
            <a:ext cx="2456815" cy="0"/>
          </a:xfrm>
          <a:custGeom>
            <a:avLst/>
            <a:gdLst/>
            <a:ahLst/>
            <a:cxnLst/>
            <a:rect l="l" t="t" r="r" b="b"/>
            <a:pathLst>
              <a:path w="2456815">
                <a:moveTo>
                  <a:pt x="0" y="0"/>
                </a:moveTo>
                <a:lnTo>
                  <a:pt x="2456390" y="0"/>
                </a:lnTo>
              </a:path>
            </a:pathLst>
          </a:custGeom>
          <a:ln w="49530">
            <a:solidFill>
              <a:srgbClr val="191B0E"/>
            </a:solidFill>
          </a:ln>
        </p:spPr>
        <p:txBody>
          <a:bodyPr wrap="square" lIns="0" tIns="0" rIns="0" bIns="0" rtlCol="0"/>
          <a:lstStyle/>
          <a:p>
            <a:endParaRPr/>
          </a:p>
        </p:txBody>
      </p:sp>
      <p:sp>
        <p:nvSpPr>
          <p:cNvPr id="18" name="object 18"/>
          <p:cNvSpPr/>
          <p:nvPr/>
        </p:nvSpPr>
        <p:spPr>
          <a:xfrm>
            <a:off x="868973" y="1129550"/>
            <a:ext cx="2152650" cy="0"/>
          </a:xfrm>
          <a:custGeom>
            <a:avLst/>
            <a:gdLst/>
            <a:ahLst/>
            <a:cxnLst/>
            <a:rect l="l" t="t" r="r" b="b"/>
            <a:pathLst>
              <a:path w="2152650">
                <a:moveTo>
                  <a:pt x="0" y="0"/>
                </a:moveTo>
                <a:lnTo>
                  <a:pt x="2152420" y="0"/>
                </a:lnTo>
              </a:path>
            </a:pathLst>
          </a:custGeom>
          <a:ln w="3175">
            <a:solidFill>
              <a:srgbClr val="191B0E"/>
            </a:solidFill>
          </a:ln>
        </p:spPr>
        <p:txBody>
          <a:bodyPr wrap="square" lIns="0" tIns="0" rIns="0" bIns="0" rtlCol="0"/>
          <a:lstStyle/>
          <a:p>
            <a:endParaRPr/>
          </a:p>
        </p:txBody>
      </p:sp>
      <p:sp>
        <p:nvSpPr>
          <p:cNvPr id="19" name="object 19"/>
          <p:cNvSpPr/>
          <p:nvPr/>
        </p:nvSpPr>
        <p:spPr>
          <a:xfrm>
            <a:off x="19" y="10"/>
            <a:ext cx="9143980" cy="6857989"/>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866669" y="1137136"/>
            <a:ext cx="7400925" cy="4570730"/>
          </a:xfrm>
          <a:custGeom>
            <a:avLst/>
            <a:gdLst/>
            <a:ahLst/>
            <a:cxnLst/>
            <a:rect l="l" t="t" r="r" b="b"/>
            <a:pathLst>
              <a:path w="7400925" h="4570730">
                <a:moveTo>
                  <a:pt x="0" y="0"/>
                </a:moveTo>
                <a:lnTo>
                  <a:pt x="7400610" y="0"/>
                </a:lnTo>
                <a:lnTo>
                  <a:pt x="7400610" y="4570327"/>
                </a:lnTo>
                <a:lnTo>
                  <a:pt x="0" y="4570327"/>
                </a:lnTo>
                <a:lnTo>
                  <a:pt x="0" y="0"/>
                </a:lnTo>
                <a:close/>
              </a:path>
            </a:pathLst>
          </a:custGeom>
          <a:solidFill>
            <a:srgbClr val="EFEDE3">
              <a:alpha val="79998"/>
            </a:srgbClr>
          </a:solidFill>
        </p:spPr>
        <p:txBody>
          <a:bodyPr wrap="square" lIns="0" tIns="0" rIns="0" bIns="0" rtlCol="0"/>
          <a:lstStyle/>
          <a:p>
            <a:endParaRPr/>
          </a:p>
        </p:txBody>
      </p:sp>
      <p:sp>
        <p:nvSpPr>
          <p:cNvPr id="21" name="object 21"/>
          <p:cNvSpPr/>
          <p:nvPr/>
        </p:nvSpPr>
        <p:spPr>
          <a:xfrm>
            <a:off x="564643" y="1129030"/>
            <a:ext cx="304800" cy="4023360"/>
          </a:xfrm>
          <a:custGeom>
            <a:avLst/>
            <a:gdLst/>
            <a:ahLst/>
            <a:cxnLst/>
            <a:rect l="l" t="t" r="r" b="b"/>
            <a:pathLst>
              <a:path w="304800" h="4023360">
                <a:moveTo>
                  <a:pt x="0" y="4023360"/>
                </a:moveTo>
                <a:lnTo>
                  <a:pt x="304330" y="4023360"/>
                </a:lnTo>
                <a:lnTo>
                  <a:pt x="304330" y="0"/>
                </a:lnTo>
                <a:lnTo>
                  <a:pt x="0" y="0"/>
                </a:lnTo>
                <a:lnTo>
                  <a:pt x="0" y="4023360"/>
                </a:lnTo>
                <a:close/>
              </a:path>
            </a:pathLst>
          </a:custGeom>
          <a:solidFill>
            <a:srgbClr val="191B0E"/>
          </a:solidFill>
        </p:spPr>
        <p:txBody>
          <a:bodyPr wrap="square" lIns="0" tIns="0" rIns="0" bIns="0" rtlCol="0"/>
          <a:lstStyle/>
          <a:p>
            <a:endParaRPr/>
          </a:p>
        </p:txBody>
      </p:sp>
      <p:sp>
        <p:nvSpPr>
          <p:cNvPr id="22" name="object 22"/>
          <p:cNvSpPr/>
          <p:nvPr/>
        </p:nvSpPr>
        <p:spPr>
          <a:xfrm>
            <a:off x="564643" y="1080769"/>
            <a:ext cx="2456815" cy="48260"/>
          </a:xfrm>
          <a:custGeom>
            <a:avLst/>
            <a:gdLst/>
            <a:ahLst/>
            <a:cxnLst/>
            <a:rect l="l" t="t" r="r" b="b"/>
            <a:pathLst>
              <a:path w="2456815" h="48259">
                <a:moveTo>
                  <a:pt x="0" y="48259"/>
                </a:moveTo>
                <a:lnTo>
                  <a:pt x="2456615" y="48259"/>
                </a:lnTo>
                <a:lnTo>
                  <a:pt x="2456615" y="0"/>
                </a:lnTo>
                <a:lnTo>
                  <a:pt x="0" y="0"/>
                </a:lnTo>
                <a:lnTo>
                  <a:pt x="0" y="48259"/>
                </a:lnTo>
                <a:close/>
              </a:path>
            </a:pathLst>
          </a:custGeom>
          <a:solidFill>
            <a:srgbClr val="191B0E"/>
          </a:solidFill>
        </p:spPr>
        <p:txBody>
          <a:bodyPr wrap="square" lIns="0" tIns="0" rIns="0" bIns="0" rtlCol="0"/>
          <a:lstStyle/>
          <a:p>
            <a:endParaRPr/>
          </a:p>
        </p:txBody>
      </p:sp>
      <p:sp>
        <p:nvSpPr>
          <p:cNvPr id="23" name="object 23"/>
          <p:cNvSpPr/>
          <p:nvPr/>
        </p:nvSpPr>
        <p:spPr>
          <a:xfrm>
            <a:off x="564643" y="984250"/>
            <a:ext cx="2456815" cy="96520"/>
          </a:xfrm>
          <a:custGeom>
            <a:avLst/>
            <a:gdLst/>
            <a:ahLst/>
            <a:cxnLst/>
            <a:rect l="l" t="t" r="r" b="b"/>
            <a:pathLst>
              <a:path w="2456815" h="96519">
                <a:moveTo>
                  <a:pt x="0" y="96519"/>
                </a:moveTo>
                <a:lnTo>
                  <a:pt x="2456455" y="96519"/>
                </a:lnTo>
                <a:lnTo>
                  <a:pt x="2456455" y="0"/>
                </a:lnTo>
                <a:lnTo>
                  <a:pt x="0" y="0"/>
                </a:lnTo>
                <a:lnTo>
                  <a:pt x="0" y="96519"/>
                </a:lnTo>
                <a:close/>
              </a:path>
            </a:pathLst>
          </a:custGeom>
          <a:solidFill>
            <a:srgbClr val="191B0E"/>
          </a:solidFill>
        </p:spPr>
        <p:txBody>
          <a:bodyPr wrap="square" lIns="0" tIns="0" rIns="0" bIns="0" rtlCol="0"/>
          <a:lstStyle/>
          <a:p>
            <a:endParaRPr/>
          </a:p>
        </p:txBody>
      </p:sp>
      <p:sp>
        <p:nvSpPr>
          <p:cNvPr id="24" name="object 24"/>
          <p:cNvSpPr/>
          <p:nvPr/>
        </p:nvSpPr>
        <p:spPr>
          <a:xfrm>
            <a:off x="564643" y="890269"/>
            <a:ext cx="2456815" cy="93980"/>
          </a:xfrm>
          <a:custGeom>
            <a:avLst/>
            <a:gdLst/>
            <a:ahLst/>
            <a:cxnLst/>
            <a:rect l="l" t="t" r="r" b="b"/>
            <a:pathLst>
              <a:path w="2456815" h="93980">
                <a:moveTo>
                  <a:pt x="0" y="93980"/>
                </a:moveTo>
                <a:lnTo>
                  <a:pt x="2456505" y="93980"/>
                </a:lnTo>
                <a:lnTo>
                  <a:pt x="2456505" y="0"/>
                </a:lnTo>
                <a:lnTo>
                  <a:pt x="0" y="0"/>
                </a:lnTo>
                <a:lnTo>
                  <a:pt x="0" y="93980"/>
                </a:lnTo>
                <a:close/>
              </a:path>
            </a:pathLst>
          </a:custGeom>
          <a:solidFill>
            <a:srgbClr val="191B0E"/>
          </a:solidFill>
        </p:spPr>
        <p:txBody>
          <a:bodyPr wrap="square" lIns="0" tIns="0" rIns="0" bIns="0" rtlCol="0"/>
          <a:lstStyle/>
          <a:p>
            <a:endParaRPr/>
          </a:p>
        </p:txBody>
      </p:sp>
      <p:sp>
        <p:nvSpPr>
          <p:cNvPr id="25" name="object 25"/>
          <p:cNvSpPr/>
          <p:nvPr/>
        </p:nvSpPr>
        <p:spPr>
          <a:xfrm>
            <a:off x="564643" y="793750"/>
            <a:ext cx="2456815" cy="96520"/>
          </a:xfrm>
          <a:custGeom>
            <a:avLst/>
            <a:gdLst/>
            <a:ahLst/>
            <a:cxnLst/>
            <a:rect l="l" t="t" r="r" b="b"/>
            <a:pathLst>
              <a:path w="2456815" h="96519">
                <a:moveTo>
                  <a:pt x="0" y="96519"/>
                </a:moveTo>
                <a:lnTo>
                  <a:pt x="2456555" y="96519"/>
                </a:lnTo>
                <a:lnTo>
                  <a:pt x="2456555" y="0"/>
                </a:lnTo>
                <a:lnTo>
                  <a:pt x="0" y="0"/>
                </a:lnTo>
                <a:lnTo>
                  <a:pt x="0" y="96519"/>
                </a:lnTo>
                <a:close/>
              </a:path>
            </a:pathLst>
          </a:custGeom>
          <a:solidFill>
            <a:srgbClr val="191B0E"/>
          </a:solidFill>
        </p:spPr>
        <p:txBody>
          <a:bodyPr wrap="square" lIns="0" tIns="0" rIns="0" bIns="0" rtlCol="0"/>
          <a:lstStyle/>
          <a:p>
            <a:endParaRPr/>
          </a:p>
        </p:txBody>
      </p:sp>
      <p:sp>
        <p:nvSpPr>
          <p:cNvPr id="26" name="object 26"/>
          <p:cNvSpPr/>
          <p:nvPr/>
        </p:nvSpPr>
        <p:spPr>
          <a:xfrm>
            <a:off x="564643" y="744219"/>
            <a:ext cx="2456815" cy="49530"/>
          </a:xfrm>
          <a:custGeom>
            <a:avLst/>
            <a:gdLst/>
            <a:ahLst/>
            <a:cxnLst/>
            <a:rect l="l" t="t" r="r" b="b"/>
            <a:pathLst>
              <a:path w="2456815" h="49529">
                <a:moveTo>
                  <a:pt x="0" y="49530"/>
                </a:moveTo>
                <a:lnTo>
                  <a:pt x="2456390" y="49530"/>
                </a:lnTo>
                <a:lnTo>
                  <a:pt x="2456390" y="0"/>
                </a:lnTo>
                <a:lnTo>
                  <a:pt x="0" y="0"/>
                </a:lnTo>
                <a:lnTo>
                  <a:pt x="0" y="49530"/>
                </a:lnTo>
                <a:close/>
              </a:path>
            </a:pathLst>
          </a:custGeom>
          <a:solidFill>
            <a:srgbClr val="191B0E"/>
          </a:solidFill>
        </p:spPr>
        <p:txBody>
          <a:bodyPr wrap="square" lIns="0" tIns="0" rIns="0" bIns="0" rtlCol="0"/>
          <a:lstStyle/>
          <a:p>
            <a:endParaRPr/>
          </a:p>
        </p:txBody>
      </p:sp>
      <p:sp>
        <p:nvSpPr>
          <p:cNvPr id="27" name="object 27"/>
          <p:cNvSpPr/>
          <p:nvPr/>
        </p:nvSpPr>
        <p:spPr>
          <a:xfrm>
            <a:off x="868973" y="1129550"/>
            <a:ext cx="2152650" cy="0"/>
          </a:xfrm>
          <a:custGeom>
            <a:avLst/>
            <a:gdLst/>
            <a:ahLst/>
            <a:cxnLst/>
            <a:rect l="l" t="t" r="r" b="b"/>
            <a:pathLst>
              <a:path w="2152650">
                <a:moveTo>
                  <a:pt x="0" y="0"/>
                </a:moveTo>
                <a:lnTo>
                  <a:pt x="2152420" y="0"/>
                </a:lnTo>
              </a:path>
            </a:pathLst>
          </a:custGeom>
          <a:ln w="3175">
            <a:solidFill>
              <a:srgbClr val="191B0E"/>
            </a:solidFill>
          </a:ln>
        </p:spPr>
        <p:txBody>
          <a:bodyPr wrap="square" lIns="0" tIns="0" rIns="0" bIns="0" rtlCol="0"/>
          <a:lstStyle/>
          <a:p>
            <a:endParaRPr/>
          </a:p>
        </p:txBody>
      </p:sp>
      <p:sp>
        <p:nvSpPr>
          <p:cNvPr id="28" name="object 28"/>
          <p:cNvSpPr/>
          <p:nvPr/>
        </p:nvSpPr>
        <p:spPr>
          <a:xfrm>
            <a:off x="6113970" y="5708650"/>
            <a:ext cx="2456815" cy="386080"/>
          </a:xfrm>
          <a:custGeom>
            <a:avLst/>
            <a:gdLst/>
            <a:ahLst/>
            <a:cxnLst/>
            <a:rect l="l" t="t" r="r" b="b"/>
            <a:pathLst>
              <a:path w="2456815" h="386079">
                <a:moveTo>
                  <a:pt x="0" y="386080"/>
                </a:moveTo>
                <a:lnTo>
                  <a:pt x="2456260" y="386080"/>
                </a:lnTo>
                <a:lnTo>
                  <a:pt x="2456260" y="0"/>
                </a:lnTo>
                <a:lnTo>
                  <a:pt x="0" y="0"/>
                </a:lnTo>
                <a:lnTo>
                  <a:pt x="0" y="386080"/>
                </a:lnTo>
                <a:close/>
              </a:path>
            </a:pathLst>
          </a:custGeom>
          <a:solidFill>
            <a:srgbClr val="191B0E"/>
          </a:solidFill>
        </p:spPr>
        <p:txBody>
          <a:bodyPr wrap="square" lIns="0" tIns="0" rIns="0" bIns="0" rtlCol="0"/>
          <a:lstStyle/>
          <a:p>
            <a:endParaRPr/>
          </a:p>
        </p:txBody>
      </p:sp>
      <p:sp>
        <p:nvSpPr>
          <p:cNvPr id="29" name="object 29"/>
          <p:cNvSpPr/>
          <p:nvPr/>
        </p:nvSpPr>
        <p:spPr>
          <a:xfrm>
            <a:off x="8265900" y="1685651"/>
            <a:ext cx="304800" cy="4023995"/>
          </a:xfrm>
          <a:custGeom>
            <a:avLst/>
            <a:gdLst/>
            <a:ahLst/>
            <a:cxnLst/>
            <a:rect l="l" t="t" r="r" b="b"/>
            <a:pathLst>
              <a:path w="304800" h="4023995">
                <a:moveTo>
                  <a:pt x="304330" y="0"/>
                </a:moveTo>
                <a:lnTo>
                  <a:pt x="0" y="0"/>
                </a:lnTo>
                <a:lnTo>
                  <a:pt x="0" y="4023626"/>
                </a:lnTo>
                <a:lnTo>
                  <a:pt x="304330" y="4023626"/>
                </a:lnTo>
                <a:lnTo>
                  <a:pt x="304330" y="0"/>
                </a:lnTo>
                <a:close/>
              </a:path>
            </a:pathLst>
          </a:custGeom>
          <a:solidFill>
            <a:srgbClr val="191B0E"/>
          </a:solidFill>
        </p:spPr>
        <p:txBody>
          <a:bodyPr wrap="square" lIns="0" tIns="0" rIns="0" bIns="0" rtlCol="0"/>
          <a:lstStyle/>
          <a:p>
            <a:endParaRPr/>
          </a:p>
        </p:txBody>
      </p:sp>
      <p:sp>
        <p:nvSpPr>
          <p:cNvPr id="30" name="object 30"/>
          <p:cNvSpPr txBox="1"/>
          <p:nvPr/>
        </p:nvSpPr>
        <p:spPr>
          <a:xfrm>
            <a:off x="3817743" y="2700020"/>
            <a:ext cx="1508125" cy="1122680"/>
          </a:xfrm>
          <a:prstGeom prst="rect">
            <a:avLst/>
          </a:prstGeom>
        </p:spPr>
        <p:txBody>
          <a:bodyPr vert="horz" wrap="square" lIns="0" tIns="12700" rIns="0" bIns="0" rtlCol="0">
            <a:spAutoFit/>
          </a:bodyPr>
          <a:lstStyle/>
          <a:p>
            <a:pPr marL="12700">
              <a:lnSpc>
                <a:spcPct val="100000"/>
              </a:lnSpc>
              <a:spcBef>
                <a:spcPts val="100"/>
              </a:spcBef>
            </a:pPr>
            <a:r>
              <a:rPr sz="7200" spc="-5" dirty="0">
                <a:solidFill>
                  <a:srgbClr val="191B0E"/>
                </a:solidFill>
                <a:latin typeface="Franklin Gothic Book"/>
                <a:cs typeface="Franklin Gothic Book"/>
              </a:rPr>
              <a:t>Q</a:t>
            </a:r>
            <a:r>
              <a:rPr sz="7200" spc="5" dirty="0">
                <a:solidFill>
                  <a:srgbClr val="191B0E"/>
                </a:solidFill>
                <a:latin typeface="Franklin Gothic Book"/>
                <a:cs typeface="Franklin Gothic Book"/>
              </a:rPr>
              <a:t>/</a:t>
            </a:r>
            <a:r>
              <a:rPr sz="7200" dirty="0">
                <a:solidFill>
                  <a:srgbClr val="191B0E"/>
                </a:solidFill>
                <a:latin typeface="Franklin Gothic Book"/>
                <a:cs typeface="Franklin Gothic Book"/>
              </a:rPr>
              <a:t>A</a:t>
            </a:r>
            <a:endParaRPr sz="7200">
              <a:latin typeface="Franklin Gothic Book"/>
              <a:cs typeface="Franklin Gothic Book"/>
            </a:endParaRPr>
          </a:p>
        </p:txBody>
      </p:sp>
      <p:sp>
        <p:nvSpPr>
          <p:cNvPr id="31" name="object 31"/>
          <p:cNvSpPr txBox="1"/>
          <p:nvPr/>
        </p:nvSpPr>
        <p:spPr>
          <a:xfrm>
            <a:off x="8286776" y="6565417"/>
            <a:ext cx="203200" cy="19875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Franklin Gothic Book"/>
                <a:cs typeface="Franklin Gothic Book"/>
              </a:rPr>
              <a:t>26</a:t>
            </a:r>
            <a:endParaRPr sz="1200">
              <a:latin typeface="Franklin Gothic Book"/>
              <a:cs typeface="Franklin Gothic Boo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object 2"/>
          <p:cNvSpPr/>
          <p:nvPr/>
        </p:nvSpPr>
        <p:spPr>
          <a:xfrm>
            <a:off x="1" y="375"/>
            <a:ext cx="9144000" cy="6858000"/>
          </a:xfrm>
          <a:custGeom>
            <a:avLst/>
            <a:gdLst/>
            <a:ahLst/>
            <a:cxnLst/>
            <a:rect l="l" t="t" r="r" b="b"/>
            <a:pathLst>
              <a:path w="9144000" h="6858000">
                <a:moveTo>
                  <a:pt x="0" y="0"/>
                </a:moveTo>
                <a:lnTo>
                  <a:pt x="9143998" y="0"/>
                </a:lnTo>
                <a:lnTo>
                  <a:pt x="9143998" y="6857623"/>
                </a:lnTo>
                <a:lnTo>
                  <a:pt x="0" y="6857623"/>
                </a:lnTo>
                <a:lnTo>
                  <a:pt x="0" y="0"/>
                </a:lnTo>
                <a:close/>
              </a:path>
            </a:pathLst>
          </a:custGeom>
          <a:noFill/>
        </p:spPr>
        <p:txBody>
          <a:bodyPr wrap="square" lIns="0" tIns="0" rIns="0" bIns="0" rtlCol="0"/>
          <a:lstStyle/>
          <a:p>
            <a:endParaRPr/>
          </a:p>
        </p:txBody>
      </p:sp>
      <p:sp>
        <p:nvSpPr>
          <p:cNvPr id="3" name="object 3"/>
          <p:cNvSpPr/>
          <p:nvPr/>
        </p:nvSpPr>
        <p:spPr>
          <a:xfrm>
            <a:off x="503462" y="1010919"/>
            <a:ext cx="304800" cy="4024629"/>
          </a:xfrm>
          <a:custGeom>
            <a:avLst/>
            <a:gdLst/>
            <a:ahLst/>
            <a:cxnLst/>
            <a:rect l="l" t="t" r="r" b="b"/>
            <a:pathLst>
              <a:path w="304800" h="4024629">
                <a:moveTo>
                  <a:pt x="0" y="4024630"/>
                </a:moveTo>
                <a:lnTo>
                  <a:pt x="304330" y="4024630"/>
                </a:lnTo>
                <a:lnTo>
                  <a:pt x="304330" y="0"/>
                </a:lnTo>
                <a:lnTo>
                  <a:pt x="0" y="0"/>
                </a:lnTo>
                <a:lnTo>
                  <a:pt x="0" y="4024630"/>
                </a:lnTo>
                <a:close/>
              </a:path>
            </a:pathLst>
          </a:custGeom>
          <a:solidFill>
            <a:srgbClr val="696A64"/>
          </a:solidFill>
        </p:spPr>
        <p:txBody>
          <a:bodyPr wrap="square" lIns="0" tIns="0" rIns="0" bIns="0" rtlCol="0"/>
          <a:lstStyle/>
          <a:p>
            <a:endParaRPr/>
          </a:p>
        </p:txBody>
      </p:sp>
      <p:sp>
        <p:nvSpPr>
          <p:cNvPr id="4" name="object 4"/>
          <p:cNvSpPr/>
          <p:nvPr/>
        </p:nvSpPr>
        <p:spPr>
          <a:xfrm>
            <a:off x="503462" y="962660"/>
            <a:ext cx="2456815" cy="48260"/>
          </a:xfrm>
          <a:custGeom>
            <a:avLst/>
            <a:gdLst/>
            <a:ahLst/>
            <a:cxnLst/>
            <a:rect l="l" t="t" r="r" b="b"/>
            <a:pathLst>
              <a:path w="2456815" h="48259">
                <a:moveTo>
                  <a:pt x="0" y="48259"/>
                </a:moveTo>
                <a:lnTo>
                  <a:pt x="2456614" y="48259"/>
                </a:lnTo>
                <a:lnTo>
                  <a:pt x="2456614" y="0"/>
                </a:lnTo>
                <a:lnTo>
                  <a:pt x="0" y="0"/>
                </a:lnTo>
                <a:lnTo>
                  <a:pt x="0" y="48259"/>
                </a:lnTo>
                <a:close/>
              </a:path>
            </a:pathLst>
          </a:custGeom>
          <a:solidFill>
            <a:srgbClr val="696A64"/>
          </a:solidFill>
        </p:spPr>
        <p:txBody>
          <a:bodyPr wrap="square" lIns="0" tIns="0" rIns="0" bIns="0" rtlCol="0"/>
          <a:lstStyle/>
          <a:p>
            <a:endParaRPr/>
          </a:p>
        </p:txBody>
      </p:sp>
      <p:sp>
        <p:nvSpPr>
          <p:cNvPr id="5" name="object 5"/>
          <p:cNvSpPr/>
          <p:nvPr/>
        </p:nvSpPr>
        <p:spPr>
          <a:xfrm>
            <a:off x="503462" y="867410"/>
            <a:ext cx="2456815" cy="95250"/>
          </a:xfrm>
          <a:custGeom>
            <a:avLst/>
            <a:gdLst/>
            <a:ahLst/>
            <a:cxnLst/>
            <a:rect l="l" t="t" r="r" b="b"/>
            <a:pathLst>
              <a:path w="2456815" h="95250">
                <a:moveTo>
                  <a:pt x="0" y="95250"/>
                </a:moveTo>
                <a:lnTo>
                  <a:pt x="2456455" y="95250"/>
                </a:lnTo>
                <a:lnTo>
                  <a:pt x="2456455" y="0"/>
                </a:lnTo>
                <a:lnTo>
                  <a:pt x="0" y="0"/>
                </a:lnTo>
                <a:lnTo>
                  <a:pt x="0" y="95250"/>
                </a:lnTo>
                <a:close/>
              </a:path>
            </a:pathLst>
          </a:custGeom>
          <a:solidFill>
            <a:srgbClr val="696A64"/>
          </a:solidFill>
        </p:spPr>
        <p:txBody>
          <a:bodyPr wrap="square" lIns="0" tIns="0" rIns="0" bIns="0" rtlCol="0"/>
          <a:lstStyle/>
          <a:p>
            <a:endParaRPr/>
          </a:p>
        </p:txBody>
      </p:sp>
      <p:sp>
        <p:nvSpPr>
          <p:cNvPr id="6" name="object 6"/>
          <p:cNvSpPr/>
          <p:nvPr/>
        </p:nvSpPr>
        <p:spPr>
          <a:xfrm>
            <a:off x="503462" y="772159"/>
            <a:ext cx="2456815" cy="95250"/>
          </a:xfrm>
          <a:custGeom>
            <a:avLst/>
            <a:gdLst/>
            <a:ahLst/>
            <a:cxnLst/>
            <a:rect l="l" t="t" r="r" b="b"/>
            <a:pathLst>
              <a:path w="2456815" h="95250">
                <a:moveTo>
                  <a:pt x="0" y="95250"/>
                </a:moveTo>
                <a:lnTo>
                  <a:pt x="2456504" y="95250"/>
                </a:lnTo>
                <a:lnTo>
                  <a:pt x="2456504" y="0"/>
                </a:lnTo>
                <a:lnTo>
                  <a:pt x="0" y="0"/>
                </a:lnTo>
                <a:lnTo>
                  <a:pt x="0" y="95250"/>
                </a:lnTo>
                <a:close/>
              </a:path>
            </a:pathLst>
          </a:custGeom>
          <a:solidFill>
            <a:srgbClr val="696A64"/>
          </a:solidFill>
        </p:spPr>
        <p:txBody>
          <a:bodyPr wrap="square" lIns="0" tIns="0" rIns="0" bIns="0" rtlCol="0"/>
          <a:lstStyle/>
          <a:p>
            <a:endParaRPr/>
          </a:p>
        </p:txBody>
      </p:sp>
      <p:sp>
        <p:nvSpPr>
          <p:cNvPr id="7" name="object 7"/>
          <p:cNvSpPr/>
          <p:nvPr/>
        </p:nvSpPr>
        <p:spPr>
          <a:xfrm>
            <a:off x="503462" y="675640"/>
            <a:ext cx="2456815" cy="96520"/>
          </a:xfrm>
          <a:custGeom>
            <a:avLst/>
            <a:gdLst/>
            <a:ahLst/>
            <a:cxnLst/>
            <a:rect l="l" t="t" r="r" b="b"/>
            <a:pathLst>
              <a:path w="2456815" h="96520">
                <a:moveTo>
                  <a:pt x="0" y="96519"/>
                </a:moveTo>
                <a:lnTo>
                  <a:pt x="2456554" y="96519"/>
                </a:lnTo>
                <a:lnTo>
                  <a:pt x="2456554" y="0"/>
                </a:lnTo>
                <a:lnTo>
                  <a:pt x="0" y="0"/>
                </a:lnTo>
                <a:lnTo>
                  <a:pt x="0" y="96519"/>
                </a:lnTo>
                <a:close/>
              </a:path>
            </a:pathLst>
          </a:custGeom>
          <a:solidFill>
            <a:srgbClr val="696A64"/>
          </a:solidFill>
        </p:spPr>
        <p:txBody>
          <a:bodyPr wrap="square" lIns="0" tIns="0" rIns="0" bIns="0" rtlCol="0"/>
          <a:lstStyle/>
          <a:p>
            <a:endParaRPr/>
          </a:p>
        </p:txBody>
      </p:sp>
      <p:sp>
        <p:nvSpPr>
          <p:cNvPr id="8" name="object 8"/>
          <p:cNvSpPr/>
          <p:nvPr/>
        </p:nvSpPr>
        <p:spPr>
          <a:xfrm>
            <a:off x="503462" y="626109"/>
            <a:ext cx="2456815" cy="49530"/>
          </a:xfrm>
          <a:custGeom>
            <a:avLst/>
            <a:gdLst/>
            <a:ahLst/>
            <a:cxnLst/>
            <a:rect l="l" t="t" r="r" b="b"/>
            <a:pathLst>
              <a:path w="2456815" h="49529">
                <a:moveTo>
                  <a:pt x="0" y="49530"/>
                </a:moveTo>
                <a:lnTo>
                  <a:pt x="2456388" y="49530"/>
                </a:lnTo>
                <a:lnTo>
                  <a:pt x="2456388" y="0"/>
                </a:lnTo>
                <a:lnTo>
                  <a:pt x="0" y="0"/>
                </a:lnTo>
                <a:lnTo>
                  <a:pt x="0" y="49530"/>
                </a:lnTo>
                <a:close/>
              </a:path>
            </a:pathLst>
          </a:custGeom>
          <a:solidFill>
            <a:srgbClr val="696A64"/>
          </a:solidFill>
        </p:spPr>
        <p:txBody>
          <a:bodyPr wrap="square" lIns="0" tIns="0" rIns="0" bIns="0" rtlCol="0"/>
          <a:lstStyle/>
          <a:p>
            <a:endParaRPr/>
          </a:p>
        </p:txBody>
      </p:sp>
      <p:sp>
        <p:nvSpPr>
          <p:cNvPr id="9" name="object 9"/>
          <p:cNvSpPr/>
          <p:nvPr/>
        </p:nvSpPr>
        <p:spPr>
          <a:xfrm>
            <a:off x="807474" y="1010264"/>
            <a:ext cx="8336915" cy="5848350"/>
          </a:xfrm>
          <a:custGeom>
            <a:avLst/>
            <a:gdLst/>
            <a:ahLst/>
            <a:cxnLst/>
            <a:rect l="l" t="t" r="r" b="b"/>
            <a:pathLst>
              <a:path w="8336915" h="5848350">
                <a:moveTo>
                  <a:pt x="0" y="0"/>
                </a:moveTo>
                <a:lnTo>
                  <a:pt x="8336525" y="0"/>
                </a:lnTo>
                <a:lnTo>
                  <a:pt x="8336525" y="5847734"/>
                </a:lnTo>
                <a:lnTo>
                  <a:pt x="0" y="5847734"/>
                </a:lnTo>
                <a:lnTo>
                  <a:pt x="0" y="0"/>
                </a:lnTo>
                <a:close/>
              </a:path>
            </a:pathLst>
          </a:custGeom>
          <a:noFill/>
        </p:spPr>
        <p:txBody>
          <a:bodyPr wrap="square" lIns="0" tIns="0" rIns="0" bIns="0" rtlCol="0"/>
          <a:lstStyle/>
          <a:p>
            <a:endParaRPr/>
          </a:p>
        </p:txBody>
      </p:sp>
      <p:sp>
        <p:nvSpPr>
          <p:cNvPr id="10" name="object 10"/>
          <p:cNvSpPr txBox="1">
            <a:spLocks noGrp="1"/>
          </p:cNvSpPr>
          <p:nvPr>
            <p:ph type="title"/>
          </p:nvPr>
        </p:nvSpPr>
        <p:spPr>
          <a:xfrm>
            <a:off x="1107439" y="1226820"/>
            <a:ext cx="2868295" cy="695960"/>
          </a:xfrm>
          <a:prstGeom prst="rect">
            <a:avLst/>
          </a:prstGeom>
        </p:spPr>
        <p:txBody>
          <a:bodyPr vert="horz" wrap="square" lIns="0" tIns="12700" rIns="0" bIns="0" rtlCol="0">
            <a:spAutoFit/>
          </a:bodyPr>
          <a:lstStyle/>
          <a:p>
            <a:pPr marL="12700">
              <a:lnSpc>
                <a:spcPct val="100000"/>
              </a:lnSpc>
              <a:spcBef>
                <a:spcPts val="100"/>
              </a:spcBef>
            </a:pPr>
            <a:r>
              <a:rPr sz="4400" dirty="0">
                <a:solidFill>
                  <a:schemeClr val="tx2">
                    <a:lumMod val="60000"/>
                    <a:lumOff val="40000"/>
                  </a:schemeClr>
                </a:solidFill>
              </a:rPr>
              <a:t>In</a:t>
            </a:r>
            <a:r>
              <a:rPr sz="4400" spc="-70" dirty="0">
                <a:solidFill>
                  <a:schemeClr val="tx2">
                    <a:lumMod val="60000"/>
                    <a:lumOff val="40000"/>
                  </a:schemeClr>
                </a:solidFill>
              </a:rPr>
              <a:t> </a:t>
            </a:r>
            <a:r>
              <a:rPr sz="4400" spc="15" dirty="0">
                <a:solidFill>
                  <a:schemeClr val="tx2">
                    <a:lumMod val="60000"/>
                    <a:lumOff val="40000"/>
                  </a:schemeClr>
                </a:solidFill>
              </a:rPr>
              <a:t>Summary</a:t>
            </a:r>
            <a:endParaRPr sz="4400" dirty="0">
              <a:solidFill>
                <a:schemeClr val="tx2">
                  <a:lumMod val="60000"/>
                  <a:lumOff val="40000"/>
                </a:schemeClr>
              </a:solidFill>
            </a:endParaRPr>
          </a:p>
        </p:txBody>
      </p:sp>
      <p:sp>
        <p:nvSpPr>
          <p:cNvPr id="11" name="object 11"/>
          <p:cNvSpPr txBox="1">
            <a:spLocks noGrp="1"/>
          </p:cNvSpPr>
          <p:nvPr>
            <p:ph type="body" idx="1"/>
          </p:nvPr>
        </p:nvSpPr>
        <p:spPr>
          <a:xfrm>
            <a:off x="1014095" y="2927603"/>
            <a:ext cx="7115809" cy="2550057"/>
          </a:xfrm>
          <a:prstGeom prst="rect">
            <a:avLst/>
          </a:prstGeom>
        </p:spPr>
        <p:txBody>
          <a:bodyPr vert="horz" wrap="square" lIns="0" tIns="28575" rIns="0" bIns="0" rtlCol="0">
            <a:spAutoFit/>
          </a:bodyPr>
          <a:lstStyle/>
          <a:p>
            <a:pPr marL="105410" marR="5080">
              <a:lnSpc>
                <a:spcPct val="94700"/>
              </a:lnSpc>
              <a:spcBef>
                <a:spcPts val="225"/>
              </a:spcBef>
            </a:pPr>
            <a:r>
              <a:rPr spc="-5" dirty="0">
                <a:solidFill>
                  <a:schemeClr val="tx1"/>
                </a:solidFill>
              </a:rPr>
              <a:t>With God's help, </a:t>
            </a:r>
            <a:r>
              <a:rPr spc="-15" dirty="0">
                <a:solidFill>
                  <a:schemeClr val="tx1"/>
                </a:solidFill>
              </a:rPr>
              <a:t>you </a:t>
            </a:r>
            <a:r>
              <a:rPr spc="-5" dirty="0">
                <a:solidFill>
                  <a:schemeClr val="tx1"/>
                </a:solidFill>
              </a:rPr>
              <a:t>will continue </a:t>
            </a:r>
            <a:r>
              <a:rPr spc="-20" dirty="0">
                <a:solidFill>
                  <a:schemeClr val="tx1"/>
                </a:solidFill>
              </a:rPr>
              <a:t>to </a:t>
            </a:r>
            <a:r>
              <a:rPr spc="-5" dirty="0">
                <a:solidFill>
                  <a:schemeClr val="tx1"/>
                </a:solidFill>
              </a:rPr>
              <a:t>succeed </a:t>
            </a:r>
            <a:r>
              <a:rPr dirty="0">
                <a:solidFill>
                  <a:schemeClr val="tx1"/>
                </a:solidFill>
              </a:rPr>
              <a:t>in </a:t>
            </a:r>
            <a:r>
              <a:rPr spc="-10" dirty="0">
                <a:solidFill>
                  <a:schemeClr val="tx1"/>
                </a:solidFill>
              </a:rPr>
              <a:t>your </a:t>
            </a:r>
            <a:r>
              <a:rPr spc="-5" dirty="0">
                <a:solidFill>
                  <a:schemeClr val="tx1"/>
                </a:solidFill>
              </a:rPr>
              <a:t>leadership</a:t>
            </a:r>
            <a:r>
              <a:rPr lang="en-US" spc="-5" dirty="0">
                <a:solidFill>
                  <a:schemeClr val="tx1"/>
                </a:solidFill>
              </a:rPr>
              <a:t> </a:t>
            </a:r>
            <a:r>
              <a:rPr dirty="0">
                <a:solidFill>
                  <a:schemeClr val="tx1"/>
                </a:solidFill>
              </a:rPr>
              <a:t>and in </a:t>
            </a:r>
            <a:r>
              <a:rPr spc="-10" dirty="0">
                <a:solidFill>
                  <a:schemeClr val="tx1"/>
                </a:solidFill>
              </a:rPr>
              <a:t>your </a:t>
            </a:r>
            <a:r>
              <a:rPr spc="-5" dirty="0">
                <a:solidFill>
                  <a:schemeClr val="tx1"/>
                </a:solidFill>
              </a:rPr>
              <a:t>duties, because </a:t>
            </a:r>
            <a:r>
              <a:rPr dirty="0">
                <a:solidFill>
                  <a:schemeClr val="tx1"/>
                </a:solidFill>
              </a:rPr>
              <a:t>Our </a:t>
            </a:r>
            <a:r>
              <a:rPr spc="-10" dirty="0">
                <a:solidFill>
                  <a:schemeClr val="tx1"/>
                </a:solidFill>
              </a:rPr>
              <a:t>Lord's </a:t>
            </a:r>
            <a:r>
              <a:rPr spc="-15" dirty="0">
                <a:solidFill>
                  <a:schemeClr val="tx1"/>
                </a:solidFill>
              </a:rPr>
              <a:t>work </a:t>
            </a:r>
            <a:r>
              <a:rPr dirty="0">
                <a:solidFill>
                  <a:schemeClr val="tx1"/>
                </a:solidFill>
              </a:rPr>
              <a:t>is </a:t>
            </a:r>
            <a:r>
              <a:rPr spc="-5" dirty="0">
                <a:solidFill>
                  <a:schemeClr val="tx1"/>
                </a:solidFill>
              </a:rPr>
              <a:t>accomplished </a:t>
            </a:r>
            <a:r>
              <a:rPr spc="-10" dirty="0">
                <a:solidFill>
                  <a:schemeClr val="tx1"/>
                </a:solidFill>
              </a:rPr>
              <a:t>not</a:t>
            </a:r>
            <a:r>
              <a:rPr lang="en-US" spc="-10" dirty="0">
                <a:solidFill>
                  <a:schemeClr val="tx1"/>
                </a:solidFill>
              </a:rPr>
              <a:t> </a:t>
            </a:r>
            <a:r>
              <a:rPr spc="-5" dirty="0">
                <a:solidFill>
                  <a:schemeClr val="tx1"/>
                </a:solidFill>
              </a:rPr>
              <a:t>so </a:t>
            </a:r>
            <a:r>
              <a:rPr dirty="0">
                <a:solidFill>
                  <a:schemeClr val="tx1"/>
                </a:solidFill>
              </a:rPr>
              <a:t>much </a:t>
            </a:r>
            <a:r>
              <a:rPr spc="-15" dirty="0">
                <a:solidFill>
                  <a:schemeClr val="tx1"/>
                </a:solidFill>
              </a:rPr>
              <a:t>by </a:t>
            </a:r>
            <a:r>
              <a:rPr spc="-5" dirty="0">
                <a:solidFill>
                  <a:schemeClr val="tx1"/>
                </a:solidFill>
              </a:rPr>
              <a:t>the multitude of </a:t>
            </a:r>
            <a:r>
              <a:rPr spc="-15" dirty="0">
                <a:solidFill>
                  <a:schemeClr val="tx1"/>
                </a:solidFill>
              </a:rPr>
              <a:t>workers </a:t>
            </a:r>
            <a:r>
              <a:rPr dirty="0">
                <a:solidFill>
                  <a:schemeClr val="tx1"/>
                </a:solidFill>
              </a:rPr>
              <a:t>as </a:t>
            </a:r>
            <a:r>
              <a:rPr spc="-15" dirty="0">
                <a:solidFill>
                  <a:schemeClr val="tx1"/>
                </a:solidFill>
              </a:rPr>
              <a:t>by </a:t>
            </a:r>
            <a:r>
              <a:rPr spc="-5" dirty="0">
                <a:solidFill>
                  <a:schemeClr val="tx1"/>
                </a:solidFill>
              </a:rPr>
              <a:t>the fidelity of the small</a:t>
            </a:r>
            <a:r>
              <a:rPr lang="en-US" spc="-5" dirty="0">
                <a:solidFill>
                  <a:schemeClr val="tx1"/>
                </a:solidFill>
              </a:rPr>
              <a:t> </a:t>
            </a:r>
            <a:r>
              <a:rPr spc="-5" dirty="0">
                <a:solidFill>
                  <a:schemeClr val="tx1"/>
                </a:solidFill>
              </a:rPr>
              <a:t>number whom </a:t>
            </a:r>
            <a:r>
              <a:rPr dirty="0">
                <a:solidFill>
                  <a:schemeClr val="tx1"/>
                </a:solidFill>
              </a:rPr>
              <a:t>He</a:t>
            </a:r>
            <a:r>
              <a:rPr spc="-5" dirty="0">
                <a:solidFill>
                  <a:schemeClr val="tx1"/>
                </a:solidFill>
              </a:rPr>
              <a:t> </a:t>
            </a:r>
            <a:r>
              <a:rPr dirty="0">
                <a:solidFill>
                  <a:schemeClr val="tx1"/>
                </a:solidFill>
              </a:rPr>
              <a:t>calls.</a:t>
            </a:r>
          </a:p>
          <a:p>
            <a:pPr marL="2848610">
              <a:lnSpc>
                <a:spcPct val="100000"/>
              </a:lnSpc>
              <a:spcBef>
                <a:spcPts val="985"/>
              </a:spcBef>
            </a:pPr>
            <a:r>
              <a:rPr i="1" spc="-10" dirty="0">
                <a:solidFill>
                  <a:schemeClr val="tx1"/>
                </a:solidFill>
                <a:latin typeface="Franklin Gothic Book"/>
                <a:cs typeface="Franklin Gothic Book"/>
              </a:rPr>
              <a:t>~St. </a:t>
            </a:r>
            <a:r>
              <a:rPr i="1" dirty="0">
                <a:solidFill>
                  <a:schemeClr val="tx1"/>
                </a:solidFill>
                <a:latin typeface="Franklin Gothic Book"/>
                <a:cs typeface="Franklin Gothic Book"/>
              </a:rPr>
              <a:t>Vincent </a:t>
            </a:r>
            <a:r>
              <a:rPr i="1" spc="-5" dirty="0">
                <a:solidFill>
                  <a:schemeClr val="tx1"/>
                </a:solidFill>
                <a:latin typeface="Franklin Gothic Book"/>
                <a:cs typeface="Franklin Gothic Book"/>
              </a:rPr>
              <a:t>de</a:t>
            </a:r>
            <a:r>
              <a:rPr i="1" spc="-10" dirty="0">
                <a:solidFill>
                  <a:schemeClr val="tx1"/>
                </a:solidFill>
                <a:latin typeface="Franklin Gothic Book"/>
                <a:cs typeface="Franklin Gothic Book"/>
              </a:rPr>
              <a:t> </a:t>
            </a:r>
            <a:r>
              <a:rPr i="1" dirty="0">
                <a:solidFill>
                  <a:schemeClr val="tx1"/>
                </a:solidFill>
                <a:latin typeface="Franklin Gothic Book"/>
                <a:cs typeface="Franklin Gothic Book"/>
              </a:rPr>
              <a:t>Paul</a:t>
            </a:r>
          </a:p>
          <a:p>
            <a:pPr marL="92710">
              <a:lnSpc>
                <a:spcPct val="100000"/>
              </a:lnSpc>
            </a:pPr>
            <a:endParaRPr sz="2200" dirty="0">
              <a:solidFill>
                <a:schemeClr val="tx1"/>
              </a:solidFill>
              <a:latin typeface="Franklin Gothic Book"/>
              <a:cs typeface="Franklin Gothic Book"/>
            </a:endParaRPr>
          </a:p>
          <a:p>
            <a:pPr marL="92710">
              <a:lnSpc>
                <a:spcPct val="100000"/>
              </a:lnSpc>
            </a:pPr>
            <a:endParaRPr sz="1800" dirty="0">
              <a:solidFill>
                <a:schemeClr val="tx1"/>
              </a:solidFill>
              <a:latin typeface="Franklin Gothic Book"/>
              <a:cs typeface="Franklin Gothic Book"/>
            </a:endParaRPr>
          </a:p>
          <a:p>
            <a:pPr marL="105410">
              <a:lnSpc>
                <a:spcPct val="100000"/>
              </a:lnSpc>
            </a:pPr>
            <a:r>
              <a:rPr sz="1950" spc="25" dirty="0">
                <a:solidFill>
                  <a:schemeClr val="tx1"/>
                </a:solidFill>
              </a:rPr>
              <a:t>Thank </a:t>
            </a:r>
            <a:r>
              <a:rPr sz="1950" spc="10" dirty="0">
                <a:solidFill>
                  <a:schemeClr val="tx1"/>
                </a:solidFill>
              </a:rPr>
              <a:t>you </a:t>
            </a:r>
            <a:r>
              <a:rPr sz="1950" dirty="0">
                <a:solidFill>
                  <a:schemeClr val="tx1"/>
                </a:solidFill>
              </a:rPr>
              <a:t>for </a:t>
            </a:r>
            <a:r>
              <a:rPr sz="1950" spc="15" dirty="0">
                <a:solidFill>
                  <a:schemeClr val="tx1"/>
                </a:solidFill>
              </a:rPr>
              <a:t>allowing </a:t>
            </a:r>
            <a:r>
              <a:rPr sz="1950" spc="25" dirty="0">
                <a:solidFill>
                  <a:schemeClr val="tx1"/>
                </a:solidFill>
              </a:rPr>
              <a:t>us </a:t>
            </a:r>
            <a:r>
              <a:rPr sz="1950" dirty="0">
                <a:solidFill>
                  <a:schemeClr val="tx1"/>
                </a:solidFill>
              </a:rPr>
              <a:t>to </a:t>
            </a:r>
            <a:r>
              <a:rPr sz="1950" spc="20" dirty="0">
                <a:solidFill>
                  <a:schemeClr val="tx1"/>
                </a:solidFill>
              </a:rPr>
              <a:t>serve </a:t>
            </a:r>
            <a:r>
              <a:rPr sz="1950" spc="10" dirty="0">
                <a:solidFill>
                  <a:schemeClr val="tx1"/>
                </a:solidFill>
              </a:rPr>
              <a:t>you</a:t>
            </a:r>
            <a:r>
              <a:rPr sz="1950" spc="-10" dirty="0">
                <a:solidFill>
                  <a:schemeClr val="tx1"/>
                </a:solidFill>
              </a:rPr>
              <a:t> </a:t>
            </a:r>
            <a:r>
              <a:rPr sz="1950" spc="5" dirty="0">
                <a:solidFill>
                  <a:schemeClr val="tx1"/>
                </a:solidFill>
              </a:rPr>
              <a:t>today</a:t>
            </a:r>
            <a:r>
              <a:rPr lang="en-US" sz="1950" spc="5" dirty="0">
                <a:solidFill>
                  <a:schemeClr val="tx1"/>
                </a:solidFill>
              </a:rPr>
              <a:t>!</a:t>
            </a:r>
            <a:endParaRPr sz="1950" dirty="0">
              <a:solidFill>
                <a:schemeClr val="tx1"/>
              </a:solidFill>
            </a:endParaRPr>
          </a:p>
        </p:txBody>
      </p:sp>
      <p:sp>
        <p:nvSpPr>
          <p:cNvPr id="12" name="object 12"/>
          <p:cNvSpPr txBox="1"/>
          <p:nvPr/>
        </p:nvSpPr>
        <p:spPr>
          <a:xfrm>
            <a:off x="7913541" y="6454301"/>
            <a:ext cx="308610" cy="367030"/>
          </a:xfrm>
          <a:prstGeom prst="rect">
            <a:avLst/>
          </a:prstGeom>
        </p:spPr>
        <p:txBody>
          <a:bodyPr vert="horz" wrap="square" lIns="0" tIns="0" rIns="0" bIns="0" rtlCol="0">
            <a:spAutoFit/>
          </a:bodyPr>
          <a:lstStyle/>
          <a:p>
            <a:pPr marL="12700">
              <a:lnSpc>
                <a:spcPts val="2635"/>
              </a:lnSpc>
            </a:pPr>
            <a:r>
              <a:rPr sz="2200" spc="-5" dirty="0">
                <a:solidFill>
                  <a:srgbClr val="002060"/>
                </a:solidFill>
                <a:latin typeface="Calibri"/>
                <a:cs typeface="Calibri"/>
              </a:rPr>
              <a:t>27</a:t>
            </a:r>
            <a:endParaRPr sz="2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453505"/>
          </a:xfrm>
          <a:custGeom>
            <a:avLst/>
            <a:gdLst/>
            <a:ahLst/>
            <a:cxnLst/>
            <a:rect l="l" t="t" r="r" b="b"/>
            <a:pathLst>
              <a:path w="9144000" h="6453505">
                <a:moveTo>
                  <a:pt x="0" y="6453386"/>
                </a:moveTo>
                <a:lnTo>
                  <a:pt x="9144000" y="6453386"/>
                </a:lnTo>
                <a:lnTo>
                  <a:pt x="9144000" y="0"/>
                </a:lnTo>
                <a:lnTo>
                  <a:pt x="0" y="0"/>
                </a:lnTo>
                <a:lnTo>
                  <a:pt x="0" y="6453386"/>
                </a:lnTo>
                <a:close/>
              </a:path>
            </a:pathLst>
          </a:custGeom>
          <a:noFill/>
        </p:spPr>
        <p:txBody>
          <a:bodyPr wrap="square" lIns="0" tIns="0" rIns="0" bIns="0" rtlCol="0"/>
          <a:lstStyle/>
          <a:p>
            <a:endParaRPr/>
          </a:p>
        </p:txBody>
      </p:sp>
      <p:sp>
        <p:nvSpPr>
          <p:cNvPr id="3" name="object 3"/>
          <p:cNvSpPr/>
          <p:nvPr/>
        </p:nvSpPr>
        <p:spPr>
          <a:xfrm>
            <a:off x="608565" y="2544007"/>
            <a:ext cx="43180" cy="635"/>
          </a:xfrm>
          <a:custGeom>
            <a:avLst/>
            <a:gdLst/>
            <a:ahLst/>
            <a:cxnLst/>
            <a:rect l="l" t="t" r="r" b="b"/>
            <a:pathLst>
              <a:path w="43179" h="635">
                <a:moveTo>
                  <a:pt x="42735" y="0"/>
                </a:moveTo>
                <a:lnTo>
                  <a:pt x="0" y="0"/>
                </a:lnTo>
                <a:lnTo>
                  <a:pt x="42735" y="274"/>
                </a:lnTo>
                <a:lnTo>
                  <a:pt x="42735" y="0"/>
                </a:lnTo>
                <a:close/>
              </a:path>
            </a:pathLst>
          </a:custGeom>
          <a:solidFill>
            <a:srgbClr val="EFEDE3"/>
          </a:solidFill>
        </p:spPr>
        <p:txBody>
          <a:bodyPr wrap="square" lIns="0" tIns="0" rIns="0" bIns="0" rtlCol="0"/>
          <a:lstStyle/>
          <a:p>
            <a:endParaRPr/>
          </a:p>
        </p:txBody>
      </p:sp>
      <p:sp>
        <p:nvSpPr>
          <p:cNvPr id="4" name="object 4"/>
          <p:cNvSpPr/>
          <p:nvPr/>
        </p:nvSpPr>
        <p:spPr>
          <a:xfrm>
            <a:off x="482600" y="871219"/>
            <a:ext cx="168910" cy="1672589"/>
          </a:xfrm>
          <a:custGeom>
            <a:avLst/>
            <a:gdLst/>
            <a:ahLst/>
            <a:cxnLst/>
            <a:rect l="l" t="t" r="r" b="b"/>
            <a:pathLst>
              <a:path w="168909" h="1672589">
                <a:moveTo>
                  <a:pt x="0" y="1672589"/>
                </a:moveTo>
                <a:lnTo>
                  <a:pt x="168411" y="1672589"/>
                </a:lnTo>
                <a:lnTo>
                  <a:pt x="168411" y="0"/>
                </a:lnTo>
                <a:lnTo>
                  <a:pt x="0" y="0"/>
                </a:lnTo>
                <a:lnTo>
                  <a:pt x="0" y="1672589"/>
                </a:lnTo>
                <a:close/>
              </a:path>
            </a:pathLst>
          </a:custGeom>
          <a:solidFill>
            <a:srgbClr val="EFEDE3"/>
          </a:solidFill>
        </p:spPr>
        <p:txBody>
          <a:bodyPr wrap="square" lIns="0" tIns="0" rIns="0" bIns="0" rtlCol="0"/>
          <a:lstStyle/>
          <a:p>
            <a:endParaRPr/>
          </a:p>
        </p:txBody>
      </p:sp>
      <p:sp>
        <p:nvSpPr>
          <p:cNvPr id="5" name="object 5"/>
          <p:cNvSpPr/>
          <p:nvPr/>
        </p:nvSpPr>
        <p:spPr>
          <a:xfrm>
            <a:off x="482600" y="633730"/>
            <a:ext cx="1928495" cy="237490"/>
          </a:xfrm>
          <a:custGeom>
            <a:avLst/>
            <a:gdLst/>
            <a:ahLst/>
            <a:cxnLst/>
            <a:rect l="l" t="t" r="r" b="b"/>
            <a:pathLst>
              <a:path w="1928495" h="237490">
                <a:moveTo>
                  <a:pt x="0" y="237489"/>
                </a:moveTo>
                <a:lnTo>
                  <a:pt x="1928003" y="237489"/>
                </a:lnTo>
                <a:lnTo>
                  <a:pt x="1928003" y="0"/>
                </a:lnTo>
                <a:lnTo>
                  <a:pt x="0" y="0"/>
                </a:lnTo>
                <a:lnTo>
                  <a:pt x="0" y="237489"/>
                </a:lnTo>
                <a:close/>
              </a:path>
            </a:pathLst>
          </a:custGeom>
          <a:solidFill>
            <a:srgbClr val="EFEDE3"/>
          </a:solidFill>
        </p:spPr>
        <p:txBody>
          <a:bodyPr wrap="square" lIns="0" tIns="0" rIns="0" bIns="0" rtlCol="0"/>
          <a:lstStyle/>
          <a:p>
            <a:endParaRPr/>
          </a:p>
        </p:txBody>
      </p:sp>
      <p:sp>
        <p:nvSpPr>
          <p:cNvPr id="6" name="object 6"/>
          <p:cNvSpPr txBox="1"/>
          <p:nvPr/>
        </p:nvSpPr>
        <p:spPr>
          <a:xfrm>
            <a:off x="777475" y="2371982"/>
            <a:ext cx="2483485" cy="1290320"/>
          </a:xfrm>
          <a:prstGeom prst="rect">
            <a:avLst/>
          </a:prstGeom>
        </p:spPr>
        <p:txBody>
          <a:bodyPr vert="horz" wrap="square" lIns="0" tIns="95885" rIns="0" bIns="0" rtlCol="0">
            <a:spAutoFit/>
          </a:bodyPr>
          <a:lstStyle/>
          <a:p>
            <a:pPr marL="12700" marR="5080">
              <a:lnSpc>
                <a:spcPts val="4680"/>
              </a:lnSpc>
              <a:spcBef>
                <a:spcPts val="755"/>
              </a:spcBef>
            </a:pPr>
            <a:r>
              <a:rPr lang="en-US" sz="4400" spc="-5" dirty="0">
                <a:solidFill>
                  <a:schemeClr val="tx2">
                    <a:lumMod val="60000"/>
                    <a:lumOff val="40000"/>
                  </a:schemeClr>
                </a:solidFill>
                <a:latin typeface="Franklin Gothic Book"/>
                <a:cs typeface="Franklin Gothic Book"/>
              </a:rPr>
              <a:t>Identity  </a:t>
            </a:r>
            <a:r>
              <a:rPr sz="4400" spc="-5" dirty="0">
                <a:solidFill>
                  <a:schemeClr val="tx2">
                    <a:lumMod val="60000"/>
                    <a:lumOff val="40000"/>
                  </a:schemeClr>
                </a:solidFill>
                <a:latin typeface="Franklin Gothic Book"/>
                <a:cs typeface="Franklin Gothic Book"/>
              </a:rPr>
              <a:t>Sta</a:t>
            </a:r>
            <a:r>
              <a:rPr sz="4400" spc="-80" dirty="0">
                <a:solidFill>
                  <a:schemeClr val="tx2">
                    <a:lumMod val="60000"/>
                    <a:lumOff val="40000"/>
                  </a:schemeClr>
                </a:solidFill>
                <a:latin typeface="Franklin Gothic Book"/>
                <a:cs typeface="Franklin Gothic Book"/>
              </a:rPr>
              <a:t>t</a:t>
            </a:r>
            <a:r>
              <a:rPr sz="4400" spc="-5" dirty="0">
                <a:solidFill>
                  <a:schemeClr val="tx2">
                    <a:lumMod val="60000"/>
                    <a:lumOff val="40000"/>
                  </a:schemeClr>
                </a:solidFill>
                <a:latin typeface="Franklin Gothic Book"/>
                <a:cs typeface="Franklin Gothic Book"/>
              </a:rPr>
              <a:t>e</a:t>
            </a:r>
            <a:r>
              <a:rPr sz="4400" spc="5" dirty="0">
                <a:solidFill>
                  <a:schemeClr val="tx2">
                    <a:lumMod val="60000"/>
                    <a:lumOff val="40000"/>
                  </a:schemeClr>
                </a:solidFill>
                <a:latin typeface="Franklin Gothic Book"/>
                <a:cs typeface="Franklin Gothic Book"/>
              </a:rPr>
              <a:t>m</a:t>
            </a:r>
            <a:r>
              <a:rPr sz="4400" spc="-5" dirty="0">
                <a:solidFill>
                  <a:schemeClr val="tx2">
                    <a:lumMod val="60000"/>
                    <a:lumOff val="40000"/>
                  </a:schemeClr>
                </a:solidFill>
                <a:latin typeface="Franklin Gothic Book"/>
                <a:cs typeface="Franklin Gothic Book"/>
              </a:rPr>
              <a:t>e</a:t>
            </a:r>
            <a:r>
              <a:rPr sz="4400" dirty="0">
                <a:solidFill>
                  <a:schemeClr val="tx2">
                    <a:lumMod val="60000"/>
                    <a:lumOff val="40000"/>
                  </a:schemeClr>
                </a:solidFill>
                <a:latin typeface="Franklin Gothic Book"/>
                <a:cs typeface="Franklin Gothic Book"/>
              </a:rPr>
              <a:t>nt</a:t>
            </a:r>
          </a:p>
        </p:txBody>
      </p:sp>
      <p:sp>
        <p:nvSpPr>
          <p:cNvPr id="7" name="object 7"/>
          <p:cNvSpPr txBox="1"/>
          <p:nvPr/>
        </p:nvSpPr>
        <p:spPr>
          <a:xfrm>
            <a:off x="3411175" y="749161"/>
            <a:ext cx="5465045" cy="5513817"/>
          </a:xfrm>
          <a:prstGeom prst="rect">
            <a:avLst/>
          </a:prstGeom>
        </p:spPr>
        <p:txBody>
          <a:bodyPr vert="horz" wrap="square" lIns="0" tIns="0" rIns="0" bIns="0" rtlCol="0">
            <a:spAutoFit/>
          </a:bodyPr>
          <a:lstStyle/>
          <a:p>
            <a:pPr marR="16510">
              <a:lnSpc>
                <a:spcPct val="93100"/>
              </a:lnSpc>
            </a:pPr>
            <a:r>
              <a:rPr spc="-5" dirty="0">
                <a:latin typeface="Franklin Gothic Book"/>
                <a:cs typeface="Franklin Gothic Book"/>
              </a:rPr>
              <a:t>Inspired </a:t>
            </a:r>
            <a:r>
              <a:rPr spc="-10" dirty="0">
                <a:latin typeface="Franklin Gothic Book"/>
                <a:cs typeface="Franklin Gothic Book"/>
              </a:rPr>
              <a:t>by </a:t>
            </a:r>
            <a:r>
              <a:rPr spc="-5" dirty="0">
                <a:latin typeface="Franklin Gothic Book"/>
                <a:cs typeface="Franklin Gothic Book"/>
              </a:rPr>
              <a:t>Gospel values, the Society of St.</a:t>
            </a:r>
            <a:r>
              <a:rPr lang="en-US" spc="-5" dirty="0">
                <a:latin typeface="Franklin Gothic Book"/>
                <a:cs typeface="Franklin Gothic Book"/>
              </a:rPr>
              <a:t> </a:t>
            </a:r>
            <a:r>
              <a:rPr spc="-5" dirty="0">
                <a:latin typeface="Franklin Gothic Book"/>
                <a:cs typeface="Franklin Gothic Book"/>
              </a:rPr>
              <a:t>Vincent de Paul, </a:t>
            </a:r>
            <a:r>
              <a:rPr dirty="0">
                <a:latin typeface="Franklin Gothic Book"/>
                <a:cs typeface="Franklin Gothic Book"/>
              </a:rPr>
              <a:t>a </a:t>
            </a:r>
            <a:r>
              <a:rPr spc="-5" dirty="0">
                <a:latin typeface="Franklin Gothic Book"/>
                <a:cs typeface="Franklin Gothic Book"/>
              </a:rPr>
              <a:t>Catholic </a:t>
            </a:r>
            <a:r>
              <a:rPr spc="-10" dirty="0">
                <a:latin typeface="Franklin Gothic Book"/>
                <a:cs typeface="Franklin Gothic Book"/>
              </a:rPr>
              <a:t>lay </a:t>
            </a:r>
            <a:r>
              <a:rPr spc="-5" dirty="0">
                <a:latin typeface="Franklin Gothic Book"/>
                <a:cs typeface="Franklin Gothic Book"/>
              </a:rPr>
              <a:t>organization, leads</a:t>
            </a:r>
            <a:r>
              <a:rPr lang="en-US" spc="-5" dirty="0">
                <a:latin typeface="Franklin Gothic Book"/>
                <a:cs typeface="Franklin Gothic Book"/>
              </a:rPr>
              <a:t> </a:t>
            </a:r>
            <a:r>
              <a:rPr spc="-10" dirty="0">
                <a:latin typeface="Franklin Gothic Book"/>
                <a:cs typeface="Franklin Gothic Book"/>
              </a:rPr>
              <a:t>women </a:t>
            </a:r>
            <a:r>
              <a:rPr spc="-5" dirty="0">
                <a:latin typeface="Franklin Gothic Book"/>
                <a:cs typeface="Franklin Gothic Book"/>
              </a:rPr>
              <a:t>and men </a:t>
            </a:r>
            <a:r>
              <a:rPr spc="-10" dirty="0">
                <a:latin typeface="Franklin Gothic Book"/>
                <a:cs typeface="Franklin Gothic Book"/>
              </a:rPr>
              <a:t>to </a:t>
            </a:r>
            <a:r>
              <a:rPr spc="-5" dirty="0">
                <a:latin typeface="Franklin Gothic Book"/>
                <a:cs typeface="Franklin Gothic Book"/>
              </a:rPr>
              <a:t>join </a:t>
            </a:r>
            <a:r>
              <a:rPr spc="-10" dirty="0">
                <a:latin typeface="Franklin Gothic Book"/>
                <a:cs typeface="Franklin Gothic Book"/>
              </a:rPr>
              <a:t>together to</a:t>
            </a:r>
            <a:r>
              <a:rPr spc="5" dirty="0">
                <a:latin typeface="Franklin Gothic Book"/>
                <a:cs typeface="Franklin Gothic Book"/>
              </a:rPr>
              <a:t> </a:t>
            </a:r>
            <a:r>
              <a:rPr spc="-15" dirty="0">
                <a:latin typeface="Franklin Gothic Book"/>
                <a:cs typeface="Franklin Gothic Book"/>
              </a:rPr>
              <a:t>grow</a:t>
            </a:r>
            <a:endParaRPr dirty="0">
              <a:latin typeface="Franklin Gothic Book"/>
              <a:cs typeface="Franklin Gothic Book"/>
            </a:endParaRPr>
          </a:p>
          <a:p>
            <a:pPr>
              <a:lnSpc>
                <a:spcPct val="93800"/>
              </a:lnSpc>
              <a:spcBef>
                <a:spcPts val="45"/>
              </a:spcBef>
            </a:pPr>
            <a:r>
              <a:rPr spc="-5" dirty="0">
                <a:latin typeface="Franklin Gothic Book"/>
                <a:cs typeface="Franklin Gothic Book"/>
              </a:rPr>
              <a:t>spiritually </a:t>
            </a:r>
            <a:r>
              <a:rPr spc="-10" dirty="0">
                <a:latin typeface="Franklin Gothic Book"/>
                <a:cs typeface="Franklin Gothic Book"/>
              </a:rPr>
              <a:t>by </a:t>
            </a:r>
            <a:r>
              <a:rPr spc="-5" dirty="0">
                <a:latin typeface="Franklin Gothic Book"/>
                <a:cs typeface="Franklin Gothic Book"/>
              </a:rPr>
              <a:t>offering person-to-person </a:t>
            </a:r>
            <a:r>
              <a:rPr dirty="0">
                <a:latin typeface="Franklin Gothic Book"/>
                <a:cs typeface="Franklin Gothic Book"/>
              </a:rPr>
              <a:t>service </a:t>
            </a:r>
            <a:r>
              <a:rPr spc="-10" dirty="0">
                <a:latin typeface="Franklin Gothic Book"/>
                <a:cs typeface="Franklin Gothic Book"/>
              </a:rPr>
              <a:t>to</a:t>
            </a:r>
            <a:r>
              <a:rPr lang="en-US" spc="-10" dirty="0">
                <a:latin typeface="Franklin Gothic Book"/>
                <a:cs typeface="Franklin Gothic Book"/>
              </a:rPr>
              <a:t> </a:t>
            </a:r>
            <a:r>
              <a:rPr spc="-5" dirty="0">
                <a:latin typeface="Franklin Gothic Book"/>
                <a:cs typeface="Franklin Gothic Book"/>
              </a:rPr>
              <a:t>those who are needy and suffering </a:t>
            </a:r>
            <a:r>
              <a:rPr dirty="0">
                <a:latin typeface="Franklin Gothic Book"/>
                <a:cs typeface="Franklin Gothic Book"/>
              </a:rPr>
              <a:t>in </a:t>
            </a:r>
            <a:r>
              <a:rPr spc="-5" dirty="0">
                <a:latin typeface="Franklin Gothic Book"/>
                <a:cs typeface="Franklin Gothic Book"/>
              </a:rPr>
              <a:t>the tradition</a:t>
            </a:r>
            <a:r>
              <a:rPr lang="en-US" spc="-5" dirty="0">
                <a:latin typeface="Franklin Gothic Book"/>
                <a:cs typeface="Franklin Gothic Book"/>
              </a:rPr>
              <a:t> </a:t>
            </a:r>
            <a:r>
              <a:rPr spc="-5" dirty="0">
                <a:latin typeface="Franklin Gothic Book"/>
                <a:cs typeface="Franklin Gothic Book"/>
              </a:rPr>
              <a:t>of </a:t>
            </a:r>
            <a:r>
              <a:rPr dirty="0">
                <a:latin typeface="Franklin Gothic Book"/>
                <a:cs typeface="Franklin Gothic Book"/>
              </a:rPr>
              <a:t>its </a:t>
            </a:r>
            <a:r>
              <a:rPr spc="-20" dirty="0">
                <a:latin typeface="Franklin Gothic Book"/>
                <a:cs typeface="Franklin Gothic Book"/>
              </a:rPr>
              <a:t>founder, </a:t>
            </a:r>
            <a:r>
              <a:rPr spc="-5" dirty="0">
                <a:latin typeface="Franklin Gothic Book"/>
                <a:cs typeface="Franklin Gothic Book"/>
              </a:rPr>
              <a:t>Blessed </a:t>
            </a:r>
            <a:r>
              <a:rPr spc="-10" dirty="0">
                <a:latin typeface="Franklin Gothic Book"/>
                <a:cs typeface="Franklin Gothic Book"/>
              </a:rPr>
              <a:t>Frederic </a:t>
            </a:r>
            <a:r>
              <a:rPr spc="-5" dirty="0">
                <a:latin typeface="Franklin Gothic Book"/>
                <a:cs typeface="Franklin Gothic Book"/>
              </a:rPr>
              <a:t>Ozanam, and</a:t>
            </a:r>
            <a:r>
              <a:rPr lang="en-US" spc="-5" dirty="0">
                <a:latin typeface="Franklin Gothic Book"/>
                <a:cs typeface="Franklin Gothic Book"/>
              </a:rPr>
              <a:t> </a:t>
            </a:r>
            <a:r>
              <a:rPr spc="-5" dirty="0">
                <a:latin typeface="Franklin Gothic Book"/>
                <a:cs typeface="Franklin Gothic Book"/>
              </a:rPr>
              <a:t>patron, St. Vincent de</a:t>
            </a:r>
            <a:r>
              <a:rPr dirty="0">
                <a:latin typeface="Franklin Gothic Book"/>
                <a:cs typeface="Franklin Gothic Book"/>
              </a:rPr>
              <a:t> </a:t>
            </a:r>
            <a:r>
              <a:rPr spc="-5" dirty="0">
                <a:latin typeface="Franklin Gothic Book"/>
                <a:cs typeface="Franklin Gothic Book"/>
              </a:rPr>
              <a:t>Paul.</a:t>
            </a:r>
            <a:endParaRPr dirty="0">
              <a:latin typeface="Franklin Gothic Book"/>
              <a:cs typeface="Franklin Gothic Book"/>
            </a:endParaRPr>
          </a:p>
          <a:p>
            <a:pPr>
              <a:lnSpc>
                <a:spcPct val="94500"/>
              </a:lnSpc>
              <a:spcBef>
                <a:spcPts val="1120"/>
              </a:spcBef>
            </a:pPr>
            <a:r>
              <a:rPr dirty="0">
                <a:latin typeface="Franklin Gothic Book"/>
                <a:cs typeface="Franklin Gothic Book"/>
              </a:rPr>
              <a:t>As a </a:t>
            </a:r>
            <a:r>
              <a:rPr spc="-5" dirty="0">
                <a:latin typeface="Franklin Gothic Book"/>
                <a:cs typeface="Franklin Gothic Book"/>
              </a:rPr>
              <a:t>reflection of the whole family of God,</a:t>
            </a:r>
            <a:r>
              <a:rPr lang="en-US" spc="-5" dirty="0">
                <a:latin typeface="Franklin Gothic Book"/>
                <a:cs typeface="Franklin Gothic Book"/>
              </a:rPr>
              <a:t> </a:t>
            </a:r>
            <a:r>
              <a:rPr spc="-5" dirty="0">
                <a:latin typeface="Franklin Gothic Book"/>
                <a:cs typeface="Franklin Gothic Book"/>
              </a:rPr>
              <a:t>members, who are </a:t>
            </a:r>
            <a:r>
              <a:rPr spc="-10" dirty="0">
                <a:latin typeface="Franklin Gothic Book"/>
                <a:cs typeface="Franklin Gothic Book"/>
              </a:rPr>
              <a:t>known </a:t>
            </a:r>
            <a:r>
              <a:rPr dirty="0">
                <a:latin typeface="Franklin Gothic Book"/>
                <a:cs typeface="Franklin Gothic Book"/>
              </a:rPr>
              <a:t>as </a:t>
            </a:r>
            <a:r>
              <a:rPr spc="-5" dirty="0">
                <a:latin typeface="Franklin Gothic Book"/>
                <a:cs typeface="Franklin Gothic Book"/>
              </a:rPr>
              <a:t>Vincentians, are</a:t>
            </a:r>
            <a:r>
              <a:rPr lang="en-US" spc="-5" dirty="0">
                <a:latin typeface="Franklin Gothic Book"/>
                <a:cs typeface="Franklin Gothic Book"/>
              </a:rPr>
              <a:t> </a:t>
            </a:r>
            <a:r>
              <a:rPr spc="-10" dirty="0">
                <a:latin typeface="Franklin Gothic Book"/>
                <a:cs typeface="Franklin Gothic Book"/>
              </a:rPr>
              <a:t>drawn from </a:t>
            </a:r>
            <a:r>
              <a:rPr spc="-5" dirty="0">
                <a:latin typeface="Franklin Gothic Book"/>
                <a:cs typeface="Franklin Gothic Book"/>
              </a:rPr>
              <a:t>every ethnic and cultural background,</a:t>
            </a:r>
            <a:r>
              <a:rPr lang="en-US" spc="-5" dirty="0">
                <a:latin typeface="Franklin Gothic Book"/>
                <a:cs typeface="Franklin Gothic Book"/>
              </a:rPr>
              <a:t> </a:t>
            </a:r>
            <a:r>
              <a:rPr spc="-5" dirty="0">
                <a:latin typeface="Franklin Gothic Book"/>
                <a:cs typeface="Franklin Gothic Book"/>
              </a:rPr>
              <a:t>age </a:t>
            </a:r>
            <a:r>
              <a:rPr spc="-10" dirty="0">
                <a:latin typeface="Franklin Gothic Book"/>
                <a:cs typeface="Franklin Gothic Book"/>
              </a:rPr>
              <a:t>group, </a:t>
            </a:r>
            <a:r>
              <a:rPr spc="-5" dirty="0">
                <a:latin typeface="Franklin Gothic Book"/>
                <a:cs typeface="Franklin Gothic Book"/>
              </a:rPr>
              <a:t>and economic </a:t>
            </a:r>
            <a:r>
              <a:rPr spc="-10" dirty="0">
                <a:latin typeface="Franklin Gothic Book"/>
                <a:cs typeface="Franklin Gothic Book"/>
              </a:rPr>
              <a:t>level. </a:t>
            </a:r>
            <a:r>
              <a:rPr spc="-5" dirty="0">
                <a:latin typeface="Franklin Gothic Book"/>
                <a:cs typeface="Franklin Gothic Book"/>
              </a:rPr>
              <a:t>Vincentians are</a:t>
            </a:r>
            <a:r>
              <a:rPr lang="en-US" spc="-5" dirty="0">
                <a:latin typeface="Franklin Gothic Book"/>
                <a:cs typeface="Franklin Gothic Book"/>
              </a:rPr>
              <a:t> </a:t>
            </a:r>
            <a:r>
              <a:rPr spc="-10" dirty="0">
                <a:latin typeface="Franklin Gothic Book"/>
                <a:cs typeface="Franklin Gothic Book"/>
              </a:rPr>
              <a:t>united </a:t>
            </a:r>
            <a:r>
              <a:rPr dirty="0">
                <a:latin typeface="Franklin Gothic Book"/>
                <a:cs typeface="Franklin Gothic Book"/>
              </a:rPr>
              <a:t>in an </a:t>
            </a:r>
            <a:r>
              <a:rPr spc="-5" dirty="0">
                <a:latin typeface="Franklin Gothic Book"/>
                <a:cs typeface="Franklin Gothic Book"/>
              </a:rPr>
              <a:t>international society of charity </a:t>
            </a:r>
            <a:r>
              <a:rPr spc="-10" dirty="0">
                <a:latin typeface="Franklin Gothic Book"/>
                <a:cs typeface="Franklin Gothic Book"/>
              </a:rPr>
              <a:t>by</a:t>
            </a:r>
            <a:r>
              <a:rPr lang="en-US" spc="-10" dirty="0">
                <a:latin typeface="Franklin Gothic Book"/>
                <a:cs typeface="Franklin Gothic Book"/>
              </a:rPr>
              <a:t> </a:t>
            </a:r>
            <a:r>
              <a:rPr spc="-5" dirty="0">
                <a:latin typeface="Franklin Gothic Book"/>
                <a:cs typeface="Franklin Gothic Book"/>
              </a:rPr>
              <a:t>their spirit of </a:t>
            </a:r>
            <a:r>
              <a:rPr spc="-10" dirty="0">
                <a:latin typeface="Franklin Gothic Book"/>
                <a:cs typeface="Franklin Gothic Book"/>
              </a:rPr>
              <a:t>poverty, </a:t>
            </a:r>
            <a:r>
              <a:rPr spc="-5" dirty="0">
                <a:latin typeface="Franklin Gothic Book"/>
                <a:cs typeface="Franklin Gothic Book"/>
              </a:rPr>
              <a:t>humility and sharing, which</a:t>
            </a:r>
            <a:r>
              <a:rPr lang="en-US" spc="-5" dirty="0">
                <a:latin typeface="Franklin Gothic Book"/>
                <a:cs typeface="Franklin Gothic Book"/>
              </a:rPr>
              <a:t> </a:t>
            </a:r>
            <a:r>
              <a:rPr dirty="0">
                <a:latin typeface="Franklin Gothic Book"/>
                <a:cs typeface="Franklin Gothic Book"/>
              </a:rPr>
              <a:t>is </a:t>
            </a:r>
            <a:r>
              <a:rPr spc="-5" dirty="0">
                <a:latin typeface="Franklin Gothic Book"/>
                <a:cs typeface="Franklin Gothic Book"/>
              </a:rPr>
              <a:t>nourished </a:t>
            </a:r>
            <a:r>
              <a:rPr spc="-10" dirty="0">
                <a:latin typeface="Franklin Gothic Book"/>
                <a:cs typeface="Franklin Gothic Book"/>
              </a:rPr>
              <a:t>by prayer </a:t>
            </a:r>
            <a:r>
              <a:rPr spc="-5" dirty="0">
                <a:latin typeface="Franklin Gothic Book"/>
                <a:cs typeface="Franklin Gothic Book"/>
              </a:rPr>
              <a:t>and reflection and mutually</a:t>
            </a:r>
            <a:r>
              <a:rPr lang="en-US" spc="-5" dirty="0">
                <a:latin typeface="Franklin Gothic Book"/>
                <a:cs typeface="Franklin Gothic Book"/>
              </a:rPr>
              <a:t> </a:t>
            </a:r>
            <a:r>
              <a:rPr dirty="0">
                <a:latin typeface="Franklin Gothic Book"/>
                <a:cs typeface="Franklin Gothic Book"/>
              </a:rPr>
              <a:t>supportive</a:t>
            </a:r>
            <a:r>
              <a:rPr spc="-10" dirty="0">
                <a:latin typeface="Franklin Gothic Book"/>
                <a:cs typeface="Franklin Gothic Book"/>
              </a:rPr>
              <a:t> </a:t>
            </a:r>
            <a:r>
              <a:rPr spc="-5" dirty="0">
                <a:latin typeface="Franklin Gothic Book"/>
                <a:cs typeface="Franklin Gothic Book"/>
              </a:rPr>
              <a:t>gatherings.</a:t>
            </a:r>
            <a:endParaRPr dirty="0">
              <a:latin typeface="Franklin Gothic Book"/>
              <a:cs typeface="Franklin Gothic Book"/>
            </a:endParaRPr>
          </a:p>
          <a:p>
            <a:pPr>
              <a:lnSpc>
                <a:spcPct val="93500"/>
              </a:lnSpc>
              <a:spcBef>
                <a:spcPts val="1230"/>
              </a:spcBef>
            </a:pPr>
            <a:r>
              <a:rPr spc="-5" dirty="0">
                <a:latin typeface="Franklin Gothic Book"/>
                <a:cs typeface="Franklin Gothic Book"/>
              </a:rPr>
              <a:t>Organized </a:t>
            </a:r>
            <a:r>
              <a:rPr spc="-10" dirty="0">
                <a:latin typeface="Franklin Gothic Book"/>
                <a:cs typeface="Franklin Gothic Book"/>
              </a:rPr>
              <a:t>locally, </a:t>
            </a:r>
            <a:r>
              <a:rPr spc="-5" dirty="0">
                <a:latin typeface="Franklin Gothic Book"/>
                <a:cs typeface="Franklin Gothic Book"/>
              </a:rPr>
              <a:t>Vincentians witness God’s </a:t>
            </a:r>
            <a:r>
              <a:rPr spc="-15" dirty="0">
                <a:latin typeface="Franklin Gothic Book"/>
                <a:cs typeface="Franklin Gothic Book"/>
              </a:rPr>
              <a:t>love</a:t>
            </a:r>
            <a:r>
              <a:rPr lang="en-US" spc="-15" dirty="0">
                <a:latin typeface="Franklin Gothic Book"/>
                <a:cs typeface="Franklin Gothic Book"/>
              </a:rPr>
              <a:t> </a:t>
            </a:r>
            <a:r>
              <a:rPr spc="-10" dirty="0">
                <a:latin typeface="Franklin Gothic Book"/>
                <a:cs typeface="Franklin Gothic Book"/>
              </a:rPr>
              <a:t>by </a:t>
            </a:r>
            <a:r>
              <a:rPr spc="-5" dirty="0">
                <a:latin typeface="Franklin Gothic Book"/>
                <a:cs typeface="Franklin Gothic Book"/>
              </a:rPr>
              <a:t>embracing </a:t>
            </a:r>
            <a:r>
              <a:rPr dirty="0">
                <a:latin typeface="Franklin Gothic Book"/>
                <a:cs typeface="Franklin Gothic Book"/>
              </a:rPr>
              <a:t>all </a:t>
            </a:r>
            <a:r>
              <a:rPr spc="-10" dirty="0">
                <a:latin typeface="Franklin Gothic Book"/>
                <a:cs typeface="Franklin Gothic Book"/>
              </a:rPr>
              <a:t>works </a:t>
            </a:r>
            <a:r>
              <a:rPr spc="-5" dirty="0">
                <a:latin typeface="Franklin Gothic Book"/>
                <a:cs typeface="Franklin Gothic Book"/>
              </a:rPr>
              <a:t>of charity and justice. The</a:t>
            </a:r>
            <a:r>
              <a:rPr lang="en-US" spc="-5" dirty="0">
                <a:latin typeface="Franklin Gothic Book"/>
                <a:cs typeface="Franklin Gothic Book"/>
              </a:rPr>
              <a:t> </a:t>
            </a:r>
            <a:r>
              <a:rPr spc="-5" dirty="0">
                <a:latin typeface="Franklin Gothic Book"/>
                <a:cs typeface="Franklin Gothic Book"/>
              </a:rPr>
              <a:t>Society collaborates with other </a:t>
            </a:r>
            <a:r>
              <a:rPr dirty="0">
                <a:latin typeface="Franklin Gothic Book"/>
                <a:cs typeface="Franklin Gothic Book"/>
              </a:rPr>
              <a:t>people </a:t>
            </a:r>
            <a:r>
              <a:rPr spc="-5" dirty="0">
                <a:latin typeface="Franklin Gothic Book"/>
                <a:cs typeface="Franklin Gothic Book"/>
              </a:rPr>
              <a:t>of good will</a:t>
            </a:r>
            <a:r>
              <a:rPr lang="en-US" spc="-5" dirty="0">
                <a:latin typeface="Franklin Gothic Book"/>
                <a:cs typeface="Franklin Gothic Book"/>
              </a:rPr>
              <a:t> </a:t>
            </a:r>
            <a:r>
              <a:rPr dirty="0">
                <a:latin typeface="Franklin Gothic Book"/>
                <a:cs typeface="Franklin Gothic Book"/>
              </a:rPr>
              <a:t>in </a:t>
            </a:r>
            <a:r>
              <a:rPr spc="-5" dirty="0">
                <a:latin typeface="Franklin Gothic Book"/>
                <a:cs typeface="Franklin Gothic Book"/>
              </a:rPr>
              <a:t>relieving need and addressing </a:t>
            </a:r>
            <a:r>
              <a:rPr dirty="0">
                <a:latin typeface="Franklin Gothic Book"/>
                <a:cs typeface="Franklin Gothic Book"/>
              </a:rPr>
              <a:t>its </a:t>
            </a:r>
            <a:r>
              <a:rPr spc="-5" dirty="0">
                <a:latin typeface="Franklin Gothic Book"/>
                <a:cs typeface="Franklin Gothic Book"/>
              </a:rPr>
              <a:t>causes,</a:t>
            </a:r>
            <a:r>
              <a:rPr lang="en-US" spc="-5" dirty="0">
                <a:latin typeface="Franklin Gothic Book"/>
                <a:cs typeface="Franklin Gothic Book"/>
              </a:rPr>
              <a:t> </a:t>
            </a:r>
            <a:r>
              <a:rPr spc="-5" dirty="0">
                <a:latin typeface="Franklin Gothic Book"/>
                <a:cs typeface="Franklin Gothic Book"/>
              </a:rPr>
              <a:t>making no distinction </a:t>
            </a:r>
            <a:r>
              <a:rPr dirty="0">
                <a:latin typeface="Franklin Gothic Book"/>
                <a:cs typeface="Franklin Gothic Book"/>
              </a:rPr>
              <a:t>in </a:t>
            </a:r>
            <a:r>
              <a:rPr spc="-5" dirty="0">
                <a:latin typeface="Franklin Gothic Book"/>
                <a:cs typeface="Franklin Gothic Book"/>
              </a:rPr>
              <a:t>those served because, </a:t>
            </a:r>
            <a:r>
              <a:rPr dirty="0">
                <a:latin typeface="Franklin Gothic Book"/>
                <a:cs typeface="Franklin Gothic Book"/>
              </a:rPr>
              <a:t>in</a:t>
            </a:r>
            <a:r>
              <a:rPr lang="en-US" dirty="0">
                <a:latin typeface="Franklin Gothic Book"/>
                <a:cs typeface="Franklin Gothic Book"/>
              </a:rPr>
              <a:t> </a:t>
            </a:r>
            <a:r>
              <a:rPr spc="-5" dirty="0">
                <a:latin typeface="Franklin Gothic Book"/>
                <a:cs typeface="Franklin Gothic Book"/>
              </a:rPr>
              <a:t>them, Vincentians see the </a:t>
            </a:r>
            <a:r>
              <a:rPr spc="-10" dirty="0">
                <a:latin typeface="Franklin Gothic Book"/>
                <a:cs typeface="Franklin Gothic Book"/>
              </a:rPr>
              <a:t>face </a:t>
            </a:r>
            <a:r>
              <a:rPr spc="-5" dirty="0">
                <a:latin typeface="Franklin Gothic Book"/>
                <a:cs typeface="Franklin Gothic Book"/>
              </a:rPr>
              <a:t>of</a:t>
            </a:r>
            <a:r>
              <a:rPr dirty="0">
                <a:latin typeface="Franklin Gothic Book"/>
                <a:cs typeface="Franklin Gothic Book"/>
              </a:rPr>
              <a:t> </a:t>
            </a:r>
            <a:r>
              <a:rPr spc="-5" dirty="0">
                <a:latin typeface="Franklin Gothic Book"/>
                <a:cs typeface="Franklin Gothic Book"/>
              </a:rPr>
              <a:t>Christ.</a:t>
            </a:r>
            <a:endParaRPr dirty="0">
              <a:latin typeface="Franklin Gothic Book"/>
              <a:cs typeface="Franklin Gothic Book"/>
            </a:endParaRPr>
          </a:p>
        </p:txBody>
      </p:sp>
      <p:sp>
        <p:nvSpPr>
          <p:cNvPr id="8" name="object 8"/>
          <p:cNvSpPr/>
          <p:nvPr/>
        </p:nvSpPr>
        <p:spPr>
          <a:xfrm>
            <a:off x="1" y="6453385"/>
            <a:ext cx="9144000" cy="405130"/>
          </a:xfrm>
          <a:custGeom>
            <a:avLst/>
            <a:gdLst/>
            <a:ahLst/>
            <a:cxnLst/>
            <a:rect l="l" t="t" r="r" b="b"/>
            <a:pathLst>
              <a:path w="9144000" h="405129">
                <a:moveTo>
                  <a:pt x="0" y="0"/>
                </a:moveTo>
                <a:lnTo>
                  <a:pt x="9143998" y="0"/>
                </a:lnTo>
                <a:lnTo>
                  <a:pt x="9143998" y="404614"/>
                </a:lnTo>
                <a:lnTo>
                  <a:pt x="0" y="404614"/>
                </a:lnTo>
                <a:lnTo>
                  <a:pt x="0" y="0"/>
                </a:lnTo>
                <a:close/>
              </a:path>
            </a:pathLst>
          </a:custGeom>
          <a:solidFill>
            <a:srgbClr val="8C8D86"/>
          </a:solidFill>
        </p:spPr>
        <p:txBody>
          <a:bodyPr wrap="square" lIns="0" tIns="0" rIns="0" bIns="0" rtlCol="0"/>
          <a:lstStyle/>
          <a:p>
            <a:endParaRPr/>
          </a:p>
        </p:txBody>
      </p:sp>
      <p:sp>
        <p:nvSpPr>
          <p:cNvPr id="9" name="object 9"/>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261041" y="577260"/>
            <a:ext cx="4615180" cy="5252720"/>
          </a:xfrm>
          <a:custGeom>
            <a:avLst/>
            <a:gdLst/>
            <a:ahLst/>
            <a:cxnLst/>
            <a:rect l="l" t="t" r="r" b="b"/>
            <a:pathLst>
              <a:path w="4615180" h="5252720">
                <a:moveTo>
                  <a:pt x="0" y="0"/>
                </a:moveTo>
                <a:lnTo>
                  <a:pt x="4614862" y="0"/>
                </a:lnTo>
                <a:lnTo>
                  <a:pt x="4614862" y="5252244"/>
                </a:lnTo>
                <a:lnTo>
                  <a:pt x="0" y="5252244"/>
                </a:lnTo>
                <a:lnTo>
                  <a:pt x="0" y="0"/>
                </a:lnTo>
                <a:close/>
              </a:path>
            </a:pathLst>
          </a:custGeom>
          <a:noFill/>
        </p:spPr>
        <p:txBody>
          <a:bodyPr wrap="square" lIns="0" tIns="0" rIns="0" bIns="0" rtlCol="0"/>
          <a:lstStyle/>
          <a:p>
            <a:endParaRPr dirty="0"/>
          </a:p>
        </p:txBody>
      </p:sp>
      <p:sp>
        <p:nvSpPr>
          <p:cNvPr id="18" name="object 18"/>
          <p:cNvSpPr txBox="1"/>
          <p:nvPr/>
        </p:nvSpPr>
        <p:spPr>
          <a:xfrm>
            <a:off x="8029429" y="6454301"/>
            <a:ext cx="217804" cy="367030"/>
          </a:xfrm>
          <a:prstGeom prst="rect">
            <a:avLst/>
          </a:prstGeom>
        </p:spPr>
        <p:txBody>
          <a:bodyPr vert="horz" wrap="square" lIns="0" tIns="0" rIns="0" bIns="0" rtlCol="0">
            <a:spAutoFit/>
          </a:bodyPr>
          <a:lstStyle/>
          <a:p>
            <a:pPr marL="38100">
              <a:lnSpc>
                <a:spcPts val="2635"/>
              </a:lnSpc>
            </a:pPr>
            <a:fld id="{81D60167-4931-47E6-BA6A-407CBD079E47}" type="slidenum">
              <a:rPr sz="2200" dirty="0">
                <a:solidFill>
                  <a:srgbClr val="002060"/>
                </a:solidFill>
                <a:latin typeface="Calibri"/>
                <a:cs typeface="Calibri"/>
              </a:rPr>
              <a:t>4</a:t>
            </a:fld>
            <a:endParaRPr sz="2200">
              <a:latin typeface="Calibri"/>
              <a:cs typeface="Calibri"/>
            </a:endParaRPr>
          </a:p>
        </p:txBody>
      </p:sp>
      <p:sp>
        <p:nvSpPr>
          <p:cNvPr id="16" name="object 16"/>
          <p:cNvSpPr txBox="1"/>
          <p:nvPr/>
        </p:nvSpPr>
        <p:spPr>
          <a:xfrm>
            <a:off x="6210427" y="3785075"/>
            <a:ext cx="587375" cy="368300"/>
          </a:xfrm>
          <a:prstGeom prst="rect">
            <a:avLst/>
          </a:prstGeom>
          <a:noFill/>
        </p:spPr>
        <p:txBody>
          <a:bodyPr vert="horz" wrap="square" lIns="0" tIns="0" rIns="0" bIns="0" rtlCol="0">
            <a:spAutoFit/>
          </a:bodyPr>
          <a:lstStyle/>
          <a:p>
            <a:pPr>
              <a:lnSpc>
                <a:spcPts val="2785"/>
              </a:lnSpc>
            </a:pPr>
            <a:r>
              <a:rPr sz="2550" spc="25" dirty="0">
                <a:solidFill>
                  <a:srgbClr val="FFFFFF"/>
                </a:solidFill>
                <a:latin typeface="Franklin Gothic Book"/>
                <a:cs typeface="Franklin Gothic Book"/>
              </a:rPr>
              <a:t>w</a:t>
            </a:r>
            <a:r>
              <a:rPr sz="2550" spc="10" dirty="0">
                <a:solidFill>
                  <a:srgbClr val="FFFFFF"/>
                </a:solidFill>
                <a:latin typeface="Franklin Gothic Book"/>
                <a:cs typeface="Franklin Gothic Book"/>
              </a:rPr>
              <a:t>i</a:t>
            </a:r>
            <a:r>
              <a:rPr sz="2550" spc="15" dirty="0">
                <a:solidFill>
                  <a:srgbClr val="FFFFFF"/>
                </a:solidFill>
                <a:latin typeface="Franklin Gothic Book"/>
                <a:cs typeface="Franklin Gothic Book"/>
              </a:rPr>
              <a:t>th</a:t>
            </a:r>
            <a:endParaRPr sz="2550" dirty="0">
              <a:latin typeface="Franklin Gothic Book"/>
              <a:cs typeface="Franklin Gothic Book"/>
            </a:endParaRPr>
          </a:p>
        </p:txBody>
      </p:sp>
    </p:spTree>
    <p:extLst>
      <p:ext uri="{BB962C8B-B14F-4D97-AF65-F5344CB8AC3E}">
        <p14:creationId xmlns:p14="http://schemas.microsoft.com/office/powerpoint/2010/main" val="222395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87183" y="2353056"/>
            <a:ext cx="2327910" cy="2025014"/>
          </a:xfrm>
          <a:prstGeom prst="rect">
            <a:avLst/>
          </a:prstGeom>
        </p:spPr>
        <p:txBody>
          <a:bodyPr vert="horz" wrap="square" lIns="0" tIns="92075" rIns="0" bIns="0" rtlCol="0">
            <a:spAutoFit/>
          </a:bodyPr>
          <a:lstStyle/>
          <a:p>
            <a:pPr marL="12700" marR="5080" indent="1137920">
              <a:lnSpc>
                <a:spcPts val="5090"/>
              </a:lnSpc>
              <a:spcBef>
                <a:spcPts val="725"/>
              </a:spcBef>
            </a:pPr>
            <a:r>
              <a:rPr sz="4700" dirty="0">
                <a:solidFill>
                  <a:schemeClr val="tx2">
                    <a:lumMod val="60000"/>
                    <a:lumOff val="40000"/>
                  </a:schemeClr>
                </a:solidFill>
                <a:latin typeface="Franklin Gothic Book"/>
                <a:cs typeface="Franklin Gothic Book"/>
              </a:rPr>
              <a:t>C</a:t>
            </a:r>
            <a:r>
              <a:rPr sz="4700" spc="-10" dirty="0">
                <a:solidFill>
                  <a:schemeClr val="tx2">
                    <a:lumMod val="60000"/>
                    <a:lumOff val="40000"/>
                  </a:schemeClr>
                </a:solidFill>
                <a:latin typeface="Franklin Gothic Book"/>
                <a:cs typeface="Franklin Gothic Book"/>
              </a:rPr>
              <a:t>o</a:t>
            </a:r>
            <a:r>
              <a:rPr sz="4700" dirty="0">
                <a:solidFill>
                  <a:schemeClr val="tx2">
                    <a:lumMod val="60000"/>
                    <a:lumOff val="40000"/>
                  </a:schemeClr>
                </a:solidFill>
                <a:latin typeface="Franklin Gothic Book"/>
                <a:cs typeface="Franklin Gothic Book"/>
              </a:rPr>
              <a:t>re</a:t>
            </a:r>
            <a:r>
              <a:rPr lang="en-US" sz="4700" dirty="0">
                <a:solidFill>
                  <a:schemeClr val="tx2">
                    <a:lumMod val="60000"/>
                    <a:lumOff val="40000"/>
                  </a:schemeClr>
                </a:solidFill>
                <a:latin typeface="Franklin Gothic Book"/>
                <a:cs typeface="Franklin Gothic Book"/>
              </a:rPr>
              <a:t> </a:t>
            </a:r>
            <a:r>
              <a:rPr sz="4700" spc="-30" dirty="0">
                <a:solidFill>
                  <a:schemeClr val="tx2">
                    <a:lumMod val="60000"/>
                    <a:lumOff val="40000"/>
                  </a:schemeClr>
                </a:solidFill>
                <a:latin typeface="Franklin Gothic Book"/>
                <a:cs typeface="Franklin Gothic Book"/>
              </a:rPr>
              <a:t>Values</a:t>
            </a:r>
            <a:r>
              <a:rPr sz="4700" spc="-85" dirty="0">
                <a:solidFill>
                  <a:schemeClr val="tx2">
                    <a:lumMod val="60000"/>
                    <a:lumOff val="40000"/>
                  </a:schemeClr>
                </a:solidFill>
                <a:latin typeface="Franklin Gothic Book"/>
                <a:cs typeface="Franklin Gothic Book"/>
              </a:rPr>
              <a:t> </a:t>
            </a:r>
            <a:r>
              <a:rPr sz="4700" spc="-5" dirty="0">
                <a:solidFill>
                  <a:schemeClr val="tx2">
                    <a:lumMod val="60000"/>
                    <a:lumOff val="40000"/>
                  </a:schemeClr>
                </a:solidFill>
                <a:latin typeface="Franklin Gothic Book"/>
                <a:cs typeface="Franklin Gothic Book"/>
              </a:rPr>
              <a:t>of</a:t>
            </a:r>
            <a:endParaRPr sz="4700" dirty="0">
              <a:solidFill>
                <a:schemeClr val="tx2">
                  <a:lumMod val="60000"/>
                  <a:lumOff val="40000"/>
                </a:schemeClr>
              </a:solidFill>
              <a:latin typeface="Franklin Gothic Book"/>
              <a:cs typeface="Franklin Gothic Book"/>
            </a:endParaRPr>
          </a:p>
          <a:p>
            <a:pPr marL="1009015">
              <a:lnSpc>
                <a:spcPts val="4935"/>
              </a:lnSpc>
            </a:pPr>
            <a:r>
              <a:rPr sz="4700" spc="-85" dirty="0">
                <a:solidFill>
                  <a:schemeClr val="tx2">
                    <a:lumMod val="60000"/>
                    <a:lumOff val="40000"/>
                  </a:schemeClr>
                </a:solidFill>
                <a:latin typeface="Franklin Gothic Book"/>
                <a:cs typeface="Franklin Gothic Book"/>
              </a:rPr>
              <a:t>S</a:t>
            </a:r>
            <a:r>
              <a:rPr sz="4700" spc="-5" dirty="0">
                <a:solidFill>
                  <a:schemeClr val="tx2">
                    <a:lumMod val="60000"/>
                    <a:lumOff val="40000"/>
                  </a:schemeClr>
                </a:solidFill>
                <a:latin typeface="Franklin Gothic Book"/>
                <a:cs typeface="Franklin Gothic Book"/>
              </a:rPr>
              <a:t>V</a:t>
            </a:r>
            <a:r>
              <a:rPr sz="4700" spc="5" dirty="0">
                <a:solidFill>
                  <a:schemeClr val="tx2">
                    <a:lumMod val="60000"/>
                    <a:lumOff val="40000"/>
                  </a:schemeClr>
                </a:solidFill>
                <a:latin typeface="Franklin Gothic Book"/>
                <a:cs typeface="Franklin Gothic Book"/>
              </a:rPr>
              <a:t>d</a:t>
            </a:r>
            <a:r>
              <a:rPr sz="4700" dirty="0">
                <a:solidFill>
                  <a:schemeClr val="tx2">
                    <a:lumMod val="60000"/>
                    <a:lumOff val="40000"/>
                  </a:schemeClr>
                </a:solidFill>
                <a:latin typeface="Franklin Gothic Book"/>
                <a:cs typeface="Franklin Gothic Book"/>
              </a:rPr>
              <a:t>P</a:t>
            </a:r>
          </a:p>
        </p:txBody>
      </p:sp>
      <p:sp>
        <p:nvSpPr>
          <p:cNvPr id="3" name="object 3"/>
          <p:cNvSpPr/>
          <p:nvPr/>
        </p:nvSpPr>
        <p:spPr>
          <a:xfrm>
            <a:off x="3977640" y="375"/>
            <a:ext cx="171450" cy="6858000"/>
          </a:xfrm>
          <a:custGeom>
            <a:avLst/>
            <a:gdLst/>
            <a:ahLst/>
            <a:cxnLst/>
            <a:rect l="l" t="t" r="r" b="b"/>
            <a:pathLst>
              <a:path w="171450" h="6858000">
                <a:moveTo>
                  <a:pt x="0" y="0"/>
                </a:moveTo>
                <a:lnTo>
                  <a:pt x="171450" y="0"/>
                </a:lnTo>
                <a:lnTo>
                  <a:pt x="171450" y="6857999"/>
                </a:lnTo>
                <a:lnTo>
                  <a:pt x="0" y="6857999"/>
                </a:lnTo>
                <a:lnTo>
                  <a:pt x="0" y="0"/>
                </a:lnTo>
                <a:close/>
              </a:path>
            </a:pathLst>
          </a:custGeom>
          <a:solidFill>
            <a:srgbClr val="696A64"/>
          </a:solidFill>
        </p:spPr>
        <p:txBody>
          <a:bodyPr wrap="square" lIns="0" tIns="0" rIns="0" bIns="0" rtlCol="0"/>
          <a:lstStyle/>
          <a:p>
            <a:endParaRPr/>
          </a:p>
        </p:txBody>
      </p:sp>
      <p:sp>
        <p:nvSpPr>
          <p:cNvPr id="4" name="object 4"/>
          <p:cNvSpPr txBox="1"/>
          <p:nvPr/>
        </p:nvSpPr>
        <p:spPr>
          <a:xfrm>
            <a:off x="4711278" y="1978660"/>
            <a:ext cx="2680121" cy="2677656"/>
          </a:xfrm>
          <a:prstGeom prst="rect">
            <a:avLst/>
          </a:prstGeom>
        </p:spPr>
        <p:txBody>
          <a:bodyPr vert="horz" wrap="square" lIns="0" tIns="149860" rIns="0" bIns="0" rtlCol="0">
            <a:spAutoFit/>
          </a:bodyPr>
          <a:lstStyle/>
          <a:p>
            <a:pPr marL="396875" indent="-384175">
              <a:lnSpc>
                <a:spcPct val="100000"/>
              </a:lnSpc>
              <a:spcBef>
                <a:spcPts val="1180"/>
              </a:spcBef>
              <a:buChar char="■"/>
              <a:tabLst>
                <a:tab pos="396240" algn="l"/>
                <a:tab pos="396875" algn="l"/>
              </a:tabLst>
            </a:pPr>
            <a:r>
              <a:rPr sz="2000" spc="-5" dirty="0">
                <a:solidFill>
                  <a:srgbClr val="191B0E"/>
                </a:solidFill>
                <a:latin typeface="Franklin Gothic Book"/>
                <a:cs typeface="Franklin Gothic Book"/>
              </a:rPr>
              <a:t>Holiness </a:t>
            </a:r>
            <a:r>
              <a:rPr sz="2000" dirty="0">
                <a:solidFill>
                  <a:srgbClr val="191B0E"/>
                </a:solidFill>
                <a:latin typeface="Franklin Gothic Book"/>
                <a:cs typeface="Franklin Gothic Book"/>
              </a:rPr>
              <a:t>of</a:t>
            </a:r>
            <a:r>
              <a:rPr sz="2000" spc="-25" dirty="0">
                <a:solidFill>
                  <a:srgbClr val="191B0E"/>
                </a:solidFill>
                <a:latin typeface="Franklin Gothic Book"/>
                <a:cs typeface="Franklin Gothic Book"/>
              </a:rPr>
              <a:t> </a:t>
            </a:r>
            <a:r>
              <a:rPr sz="2000" spc="-15" dirty="0">
                <a:solidFill>
                  <a:srgbClr val="191B0E"/>
                </a:solidFill>
                <a:latin typeface="Franklin Gothic Book"/>
                <a:cs typeface="Franklin Gothic Book"/>
              </a:rPr>
              <a:t>Life</a:t>
            </a:r>
            <a:endParaRPr sz="2000" dirty="0">
              <a:latin typeface="Franklin Gothic Book"/>
              <a:cs typeface="Franklin Gothic Book"/>
            </a:endParaRPr>
          </a:p>
          <a:p>
            <a:pPr marL="396875" indent="-384175">
              <a:lnSpc>
                <a:spcPct val="100000"/>
              </a:lnSpc>
              <a:spcBef>
                <a:spcPts val="1080"/>
              </a:spcBef>
              <a:buChar char="■"/>
              <a:tabLst>
                <a:tab pos="396240" algn="l"/>
                <a:tab pos="396875" algn="l"/>
              </a:tabLst>
            </a:pPr>
            <a:r>
              <a:rPr sz="2000" dirty="0">
                <a:solidFill>
                  <a:srgbClr val="191B0E"/>
                </a:solidFill>
                <a:latin typeface="Franklin Gothic Book"/>
                <a:cs typeface="Franklin Gothic Book"/>
              </a:rPr>
              <a:t>Service of </a:t>
            </a:r>
            <a:r>
              <a:rPr sz="2000" spc="-5" dirty="0">
                <a:solidFill>
                  <a:srgbClr val="191B0E"/>
                </a:solidFill>
                <a:latin typeface="Franklin Gothic Book"/>
                <a:cs typeface="Franklin Gothic Book"/>
              </a:rPr>
              <a:t>the</a:t>
            </a:r>
            <a:r>
              <a:rPr sz="2000" spc="-50" dirty="0">
                <a:solidFill>
                  <a:srgbClr val="191B0E"/>
                </a:solidFill>
                <a:latin typeface="Franklin Gothic Book"/>
                <a:cs typeface="Franklin Gothic Book"/>
              </a:rPr>
              <a:t> </a:t>
            </a:r>
            <a:r>
              <a:rPr sz="2000" spc="-5" dirty="0">
                <a:solidFill>
                  <a:srgbClr val="191B0E"/>
                </a:solidFill>
                <a:latin typeface="Franklin Gothic Book"/>
                <a:cs typeface="Franklin Gothic Book"/>
              </a:rPr>
              <a:t>Poor</a:t>
            </a:r>
            <a:endParaRPr sz="2000" dirty="0">
              <a:latin typeface="Franklin Gothic Book"/>
              <a:cs typeface="Franklin Gothic Book"/>
            </a:endParaRPr>
          </a:p>
          <a:p>
            <a:pPr marL="396875" indent="-384175">
              <a:lnSpc>
                <a:spcPct val="100000"/>
              </a:lnSpc>
              <a:spcBef>
                <a:spcPts val="1080"/>
              </a:spcBef>
              <a:buChar char="■"/>
              <a:tabLst>
                <a:tab pos="396240" algn="l"/>
                <a:tab pos="396875" algn="l"/>
              </a:tabLst>
            </a:pPr>
            <a:r>
              <a:rPr sz="2000" spc="-10" dirty="0">
                <a:solidFill>
                  <a:srgbClr val="191B0E"/>
                </a:solidFill>
                <a:latin typeface="Franklin Gothic Book"/>
                <a:cs typeface="Franklin Gothic Book"/>
              </a:rPr>
              <a:t>Humility</a:t>
            </a:r>
            <a:endParaRPr sz="2000" dirty="0">
              <a:latin typeface="Franklin Gothic Book"/>
              <a:cs typeface="Franklin Gothic Book"/>
            </a:endParaRPr>
          </a:p>
          <a:p>
            <a:pPr marL="396875" indent="-384175">
              <a:lnSpc>
                <a:spcPct val="100000"/>
              </a:lnSpc>
              <a:spcBef>
                <a:spcPts val="985"/>
              </a:spcBef>
              <a:buChar char="■"/>
              <a:tabLst>
                <a:tab pos="396240" algn="l"/>
                <a:tab pos="396875" algn="l"/>
              </a:tabLst>
            </a:pPr>
            <a:r>
              <a:rPr sz="2000" spc="-10" dirty="0">
                <a:solidFill>
                  <a:srgbClr val="191B0E"/>
                </a:solidFill>
                <a:latin typeface="Franklin Gothic Book"/>
                <a:cs typeface="Franklin Gothic Book"/>
              </a:rPr>
              <a:t>Simplicity</a:t>
            </a:r>
            <a:endParaRPr sz="2000" dirty="0">
              <a:latin typeface="Franklin Gothic Book"/>
              <a:cs typeface="Franklin Gothic Book"/>
            </a:endParaRPr>
          </a:p>
          <a:p>
            <a:pPr marL="396875" indent="-384175">
              <a:lnSpc>
                <a:spcPct val="100000"/>
              </a:lnSpc>
              <a:spcBef>
                <a:spcPts val="1075"/>
              </a:spcBef>
              <a:buChar char="■"/>
              <a:tabLst>
                <a:tab pos="396240" algn="l"/>
                <a:tab pos="396875" algn="l"/>
              </a:tabLst>
            </a:pPr>
            <a:r>
              <a:rPr sz="2000" spc="-5" dirty="0">
                <a:solidFill>
                  <a:srgbClr val="191B0E"/>
                </a:solidFill>
                <a:latin typeface="Franklin Gothic Book"/>
                <a:cs typeface="Franklin Gothic Book"/>
              </a:rPr>
              <a:t>Charity and</a:t>
            </a:r>
            <a:r>
              <a:rPr sz="2000" spc="-55" dirty="0">
                <a:solidFill>
                  <a:srgbClr val="191B0E"/>
                </a:solidFill>
                <a:latin typeface="Franklin Gothic Book"/>
                <a:cs typeface="Franklin Gothic Book"/>
              </a:rPr>
              <a:t> </a:t>
            </a:r>
            <a:r>
              <a:rPr sz="2000" spc="-5" dirty="0">
                <a:solidFill>
                  <a:srgbClr val="191B0E"/>
                </a:solidFill>
                <a:latin typeface="Franklin Gothic Book"/>
                <a:cs typeface="Franklin Gothic Book"/>
              </a:rPr>
              <a:t>Justice</a:t>
            </a:r>
            <a:endParaRPr sz="2000" dirty="0">
              <a:latin typeface="Franklin Gothic Book"/>
              <a:cs typeface="Franklin Gothic Book"/>
            </a:endParaRPr>
          </a:p>
          <a:p>
            <a:pPr marL="396875" indent="-384175">
              <a:lnSpc>
                <a:spcPct val="100000"/>
              </a:lnSpc>
              <a:spcBef>
                <a:spcPts val="985"/>
              </a:spcBef>
              <a:buChar char="■"/>
              <a:tabLst>
                <a:tab pos="396240" algn="l"/>
                <a:tab pos="396875" algn="l"/>
              </a:tabLst>
            </a:pPr>
            <a:r>
              <a:rPr sz="2000" spc="-10" dirty="0">
                <a:solidFill>
                  <a:srgbClr val="191B0E"/>
                </a:solidFill>
                <a:latin typeface="Franklin Gothic Book"/>
                <a:cs typeface="Franklin Gothic Book"/>
              </a:rPr>
              <a:t>Friendship</a:t>
            </a:r>
            <a:endParaRPr sz="2000" dirty="0">
              <a:latin typeface="Franklin Gothic Book"/>
              <a:cs typeface="Franklin Gothic Book"/>
            </a:endParaRPr>
          </a:p>
        </p:txBody>
      </p:sp>
      <p:sp>
        <p:nvSpPr>
          <p:cNvPr id="5" name="object 5"/>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029429" y="6454301"/>
            <a:ext cx="217804" cy="367030"/>
          </a:xfrm>
          <a:prstGeom prst="rect">
            <a:avLst/>
          </a:prstGeom>
        </p:spPr>
        <p:txBody>
          <a:bodyPr vert="horz" wrap="square" lIns="0" tIns="0" rIns="0" bIns="0" rtlCol="0">
            <a:spAutoFit/>
          </a:bodyPr>
          <a:lstStyle/>
          <a:p>
            <a:pPr marL="38100">
              <a:lnSpc>
                <a:spcPts val="2635"/>
              </a:lnSpc>
            </a:pPr>
            <a:fld id="{81D60167-4931-47E6-BA6A-407CBD079E47}" type="slidenum">
              <a:rPr sz="2200" dirty="0">
                <a:solidFill>
                  <a:srgbClr val="002060"/>
                </a:solidFill>
                <a:latin typeface="Calibri"/>
                <a:cs typeface="Calibri"/>
              </a:rPr>
              <a:t>5</a:t>
            </a:fld>
            <a:endParaRPr sz="2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375"/>
            <a:ext cx="9144000" cy="6858000"/>
          </a:xfrm>
          <a:custGeom>
            <a:avLst/>
            <a:gdLst/>
            <a:ahLst/>
            <a:cxnLst/>
            <a:rect l="l" t="t" r="r" b="b"/>
            <a:pathLst>
              <a:path w="9144000" h="6858000">
                <a:moveTo>
                  <a:pt x="0" y="0"/>
                </a:moveTo>
                <a:lnTo>
                  <a:pt x="9143998" y="0"/>
                </a:lnTo>
                <a:lnTo>
                  <a:pt x="9143998" y="6857623"/>
                </a:lnTo>
                <a:lnTo>
                  <a:pt x="0" y="6857623"/>
                </a:lnTo>
                <a:lnTo>
                  <a:pt x="0" y="0"/>
                </a:lnTo>
                <a:close/>
              </a:path>
            </a:pathLst>
          </a:custGeom>
          <a:noFill/>
        </p:spPr>
        <p:txBody>
          <a:bodyPr wrap="square" lIns="0" tIns="0" rIns="0" bIns="0" rtlCol="0"/>
          <a:lstStyle/>
          <a:p>
            <a:endParaRPr/>
          </a:p>
        </p:txBody>
      </p:sp>
      <p:sp>
        <p:nvSpPr>
          <p:cNvPr id="3" name="object 3"/>
          <p:cNvSpPr/>
          <p:nvPr/>
        </p:nvSpPr>
        <p:spPr>
          <a:xfrm>
            <a:off x="503462" y="1010919"/>
            <a:ext cx="304800" cy="4024629"/>
          </a:xfrm>
          <a:custGeom>
            <a:avLst/>
            <a:gdLst/>
            <a:ahLst/>
            <a:cxnLst/>
            <a:rect l="l" t="t" r="r" b="b"/>
            <a:pathLst>
              <a:path w="304800" h="4024629">
                <a:moveTo>
                  <a:pt x="0" y="4024630"/>
                </a:moveTo>
                <a:lnTo>
                  <a:pt x="304330" y="4024630"/>
                </a:lnTo>
                <a:lnTo>
                  <a:pt x="304330" y="0"/>
                </a:lnTo>
                <a:lnTo>
                  <a:pt x="0" y="0"/>
                </a:lnTo>
                <a:lnTo>
                  <a:pt x="0" y="4024630"/>
                </a:lnTo>
                <a:close/>
              </a:path>
            </a:pathLst>
          </a:custGeom>
          <a:solidFill>
            <a:srgbClr val="696A64"/>
          </a:solidFill>
        </p:spPr>
        <p:txBody>
          <a:bodyPr wrap="square" lIns="0" tIns="0" rIns="0" bIns="0" rtlCol="0"/>
          <a:lstStyle/>
          <a:p>
            <a:endParaRPr/>
          </a:p>
        </p:txBody>
      </p:sp>
      <p:sp>
        <p:nvSpPr>
          <p:cNvPr id="4" name="object 4"/>
          <p:cNvSpPr/>
          <p:nvPr/>
        </p:nvSpPr>
        <p:spPr>
          <a:xfrm>
            <a:off x="503462" y="962660"/>
            <a:ext cx="2456815" cy="48260"/>
          </a:xfrm>
          <a:custGeom>
            <a:avLst/>
            <a:gdLst/>
            <a:ahLst/>
            <a:cxnLst/>
            <a:rect l="l" t="t" r="r" b="b"/>
            <a:pathLst>
              <a:path w="2456815" h="48259">
                <a:moveTo>
                  <a:pt x="0" y="48259"/>
                </a:moveTo>
                <a:lnTo>
                  <a:pt x="2456614" y="48259"/>
                </a:lnTo>
                <a:lnTo>
                  <a:pt x="2456614" y="0"/>
                </a:lnTo>
                <a:lnTo>
                  <a:pt x="0" y="0"/>
                </a:lnTo>
                <a:lnTo>
                  <a:pt x="0" y="48259"/>
                </a:lnTo>
                <a:close/>
              </a:path>
            </a:pathLst>
          </a:custGeom>
          <a:solidFill>
            <a:srgbClr val="696A64"/>
          </a:solidFill>
        </p:spPr>
        <p:txBody>
          <a:bodyPr wrap="square" lIns="0" tIns="0" rIns="0" bIns="0" rtlCol="0"/>
          <a:lstStyle/>
          <a:p>
            <a:endParaRPr/>
          </a:p>
        </p:txBody>
      </p:sp>
      <p:sp>
        <p:nvSpPr>
          <p:cNvPr id="5" name="object 5"/>
          <p:cNvSpPr/>
          <p:nvPr/>
        </p:nvSpPr>
        <p:spPr>
          <a:xfrm>
            <a:off x="503462" y="867410"/>
            <a:ext cx="2456815" cy="95250"/>
          </a:xfrm>
          <a:custGeom>
            <a:avLst/>
            <a:gdLst/>
            <a:ahLst/>
            <a:cxnLst/>
            <a:rect l="l" t="t" r="r" b="b"/>
            <a:pathLst>
              <a:path w="2456815" h="95250">
                <a:moveTo>
                  <a:pt x="0" y="95250"/>
                </a:moveTo>
                <a:lnTo>
                  <a:pt x="2456455" y="95250"/>
                </a:lnTo>
                <a:lnTo>
                  <a:pt x="2456455" y="0"/>
                </a:lnTo>
                <a:lnTo>
                  <a:pt x="0" y="0"/>
                </a:lnTo>
                <a:lnTo>
                  <a:pt x="0" y="95250"/>
                </a:lnTo>
                <a:close/>
              </a:path>
            </a:pathLst>
          </a:custGeom>
          <a:solidFill>
            <a:srgbClr val="696A64"/>
          </a:solidFill>
        </p:spPr>
        <p:txBody>
          <a:bodyPr wrap="square" lIns="0" tIns="0" rIns="0" bIns="0" rtlCol="0"/>
          <a:lstStyle/>
          <a:p>
            <a:endParaRPr/>
          </a:p>
        </p:txBody>
      </p:sp>
      <p:sp>
        <p:nvSpPr>
          <p:cNvPr id="6" name="object 6"/>
          <p:cNvSpPr/>
          <p:nvPr/>
        </p:nvSpPr>
        <p:spPr>
          <a:xfrm>
            <a:off x="503462" y="772159"/>
            <a:ext cx="2456815" cy="95250"/>
          </a:xfrm>
          <a:custGeom>
            <a:avLst/>
            <a:gdLst/>
            <a:ahLst/>
            <a:cxnLst/>
            <a:rect l="l" t="t" r="r" b="b"/>
            <a:pathLst>
              <a:path w="2456815" h="95250">
                <a:moveTo>
                  <a:pt x="0" y="95250"/>
                </a:moveTo>
                <a:lnTo>
                  <a:pt x="2456504" y="95250"/>
                </a:lnTo>
                <a:lnTo>
                  <a:pt x="2456504" y="0"/>
                </a:lnTo>
                <a:lnTo>
                  <a:pt x="0" y="0"/>
                </a:lnTo>
                <a:lnTo>
                  <a:pt x="0" y="95250"/>
                </a:lnTo>
                <a:close/>
              </a:path>
            </a:pathLst>
          </a:custGeom>
          <a:solidFill>
            <a:srgbClr val="696A64"/>
          </a:solidFill>
        </p:spPr>
        <p:txBody>
          <a:bodyPr wrap="square" lIns="0" tIns="0" rIns="0" bIns="0" rtlCol="0"/>
          <a:lstStyle/>
          <a:p>
            <a:endParaRPr/>
          </a:p>
        </p:txBody>
      </p:sp>
      <p:sp>
        <p:nvSpPr>
          <p:cNvPr id="7" name="object 7"/>
          <p:cNvSpPr/>
          <p:nvPr/>
        </p:nvSpPr>
        <p:spPr>
          <a:xfrm>
            <a:off x="503462" y="675640"/>
            <a:ext cx="2456815" cy="96520"/>
          </a:xfrm>
          <a:custGeom>
            <a:avLst/>
            <a:gdLst/>
            <a:ahLst/>
            <a:cxnLst/>
            <a:rect l="l" t="t" r="r" b="b"/>
            <a:pathLst>
              <a:path w="2456815" h="96520">
                <a:moveTo>
                  <a:pt x="0" y="96519"/>
                </a:moveTo>
                <a:lnTo>
                  <a:pt x="2456554" y="96519"/>
                </a:lnTo>
                <a:lnTo>
                  <a:pt x="2456554" y="0"/>
                </a:lnTo>
                <a:lnTo>
                  <a:pt x="0" y="0"/>
                </a:lnTo>
                <a:lnTo>
                  <a:pt x="0" y="96519"/>
                </a:lnTo>
                <a:close/>
              </a:path>
            </a:pathLst>
          </a:custGeom>
          <a:solidFill>
            <a:srgbClr val="696A64"/>
          </a:solidFill>
        </p:spPr>
        <p:txBody>
          <a:bodyPr wrap="square" lIns="0" tIns="0" rIns="0" bIns="0" rtlCol="0"/>
          <a:lstStyle/>
          <a:p>
            <a:endParaRPr/>
          </a:p>
        </p:txBody>
      </p:sp>
      <p:sp>
        <p:nvSpPr>
          <p:cNvPr id="8" name="object 8"/>
          <p:cNvSpPr/>
          <p:nvPr/>
        </p:nvSpPr>
        <p:spPr>
          <a:xfrm>
            <a:off x="503462" y="626109"/>
            <a:ext cx="2456815" cy="49530"/>
          </a:xfrm>
          <a:custGeom>
            <a:avLst/>
            <a:gdLst/>
            <a:ahLst/>
            <a:cxnLst/>
            <a:rect l="l" t="t" r="r" b="b"/>
            <a:pathLst>
              <a:path w="2456815" h="49529">
                <a:moveTo>
                  <a:pt x="0" y="49530"/>
                </a:moveTo>
                <a:lnTo>
                  <a:pt x="2456388" y="49530"/>
                </a:lnTo>
                <a:lnTo>
                  <a:pt x="2456388" y="0"/>
                </a:lnTo>
                <a:lnTo>
                  <a:pt x="0" y="0"/>
                </a:lnTo>
                <a:lnTo>
                  <a:pt x="0" y="49530"/>
                </a:lnTo>
                <a:close/>
              </a:path>
            </a:pathLst>
          </a:custGeom>
          <a:solidFill>
            <a:srgbClr val="696A64"/>
          </a:solidFill>
        </p:spPr>
        <p:txBody>
          <a:bodyPr wrap="square" lIns="0" tIns="0" rIns="0" bIns="0" rtlCol="0"/>
          <a:lstStyle/>
          <a:p>
            <a:endParaRPr/>
          </a:p>
        </p:txBody>
      </p:sp>
      <p:sp>
        <p:nvSpPr>
          <p:cNvPr id="9" name="object 9"/>
          <p:cNvSpPr/>
          <p:nvPr/>
        </p:nvSpPr>
        <p:spPr>
          <a:xfrm>
            <a:off x="807474" y="1010264"/>
            <a:ext cx="8336915" cy="5848350"/>
          </a:xfrm>
          <a:custGeom>
            <a:avLst/>
            <a:gdLst/>
            <a:ahLst/>
            <a:cxnLst/>
            <a:rect l="l" t="t" r="r" b="b"/>
            <a:pathLst>
              <a:path w="8336915" h="5848350">
                <a:moveTo>
                  <a:pt x="0" y="0"/>
                </a:moveTo>
                <a:lnTo>
                  <a:pt x="8336525" y="0"/>
                </a:lnTo>
                <a:lnTo>
                  <a:pt x="8336525" y="5847734"/>
                </a:lnTo>
                <a:lnTo>
                  <a:pt x="0" y="5847734"/>
                </a:lnTo>
                <a:lnTo>
                  <a:pt x="0" y="0"/>
                </a:lnTo>
                <a:close/>
              </a:path>
            </a:pathLst>
          </a:custGeom>
          <a:noFill/>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1190983" rIns="0" bIns="0" rtlCol="0">
            <a:spAutoFit/>
          </a:bodyPr>
          <a:lstStyle/>
          <a:p>
            <a:pPr marL="565150" marR="5080">
              <a:lnSpc>
                <a:spcPts val="3979"/>
              </a:lnSpc>
              <a:spcBef>
                <a:spcPts val="615"/>
              </a:spcBef>
            </a:pPr>
            <a:r>
              <a:rPr sz="3600" dirty="0">
                <a:solidFill>
                  <a:schemeClr val="tx2">
                    <a:lumMod val="60000"/>
                    <a:lumOff val="40000"/>
                  </a:schemeClr>
                </a:solidFill>
              </a:rPr>
              <a:t>The 7 </a:t>
            </a:r>
            <a:r>
              <a:rPr sz="3600" spc="-5" dirty="0">
                <a:solidFill>
                  <a:schemeClr val="tx2">
                    <a:lumMod val="60000"/>
                    <a:lumOff val="40000"/>
                  </a:schemeClr>
                </a:solidFill>
              </a:rPr>
              <a:t>Duties </a:t>
            </a:r>
            <a:r>
              <a:rPr sz="3600" dirty="0">
                <a:solidFill>
                  <a:schemeClr val="tx2">
                    <a:lumMod val="60000"/>
                    <a:lumOff val="40000"/>
                  </a:schemeClr>
                </a:solidFill>
              </a:rPr>
              <a:t>of an </a:t>
            </a:r>
            <a:r>
              <a:rPr sz="3600" spc="-10" dirty="0">
                <a:solidFill>
                  <a:schemeClr val="tx2">
                    <a:lumMod val="60000"/>
                    <a:lumOff val="40000"/>
                  </a:schemeClr>
                </a:solidFill>
              </a:rPr>
              <a:t>Effective </a:t>
            </a:r>
            <a:r>
              <a:rPr sz="3600" spc="-5" dirty="0">
                <a:solidFill>
                  <a:schemeClr val="tx2">
                    <a:lumMod val="60000"/>
                    <a:lumOff val="40000"/>
                  </a:schemeClr>
                </a:solidFill>
              </a:rPr>
              <a:t>and</a:t>
            </a:r>
            <a:r>
              <a:rPr lang="en-US" sz="3600" spc="-5" dirty="0">
                <a:solidFill>
                  <a:schemeClr val="tx2">
                    <a:lumMod val="60000"/>
                    <a:lumOff val="40000"/>
                  </a:schemeClr>
                </a:solidFill>
              </a:rPr>
              <a:t> </a:t>
            </a:r>
            <a:r>
              <a:rPr sz="3600" spc="-10" dirty="0">
                <a:solidFill>
                  <a:schemeClr val="tx2">
                    <a:lumMod val="60000"/>
                    <a:lumOff val="40000"/>
                  </a:schemeClr>
                </a:solidFill>
              </a:rPr>
              <a:t>Responsible </a:t>
            </a:r>
            <a:r>
              <a:rPr sz="3600" spc="-15" dirty="0">
                <a:solidFill>
                  <a:schemeClr val="tx2">
                    <a:lumMod val="60000"/>
                    <a:lumOff val="40000"/>
                  </a:schemeClr>
                </a:solidFill>
              </a:rPr>
              <a:t>Conference</a:t>
            </a:r>
            <a:r>
              <a:rPr sz="3600" spc="-65" dirty="0">
                <a:solidFill>
                  <a:schemeClr val="tx2">
                    <a:lumMod val="60000"/>
                    <a:lumOff val="40000"/>
                  </a:schemeClr>
                </a:solidFill>
              </a:rPr>
              <a:t> </a:t>
            </a:r>
            <a:r>
              <a:rPr sz="3600" spc="-5" dirty="0">
                <a:solidFill>
                  <a:schemeClr val="tx2">
                    <a:lumMod val="60000"/>
                    <a:lumOff val="40000"/>
                  </a:schemeClr>
                </a:solidFill>
              </a:rPr>
              <a:t>President</a:t>
            </a:r>
            <a:endParaRPr sz="3600" dirty="0">
              <a:solidFill>
                <a:schemeClr val="tx2">
                  <a:lumMod val="60000"/>
                  <a:lumOff val="40000"/>
                </a:schemeClr>
              </a:solidFill>
            </a:endParaRPr>
          </a:p>
        </p:txBody>
      </p:sp>
      <p:sp>
        <p:nvSpPr>
          <p:cNvPr id="11" name="object 11"/>
          <p:cNvSpPr txBox="1"/>
          <p:nvPr/>
        </p:nvSpPr>
        <p:spPr>
          <a:xfrm>
            <a:off x="1107438" y="2797048"/>
            <a:ext cx="2397761" cy="3107261"/>
          </a:xfrm>
          <a:prstGeom prst="rect">
            <a:avLst/>
          </a:prstGeom>
        </p:spPr>
        <p:txBody>
          <a:bodyPr vert="horz" wrap="square" lIns="0" tIns="143510" rIns="0" bIns="0" rtlCol="0">
            <a:spAutoFit/>
          </a:bodyPr>
          <a:lstStyle/>
          <a:p>
            <a:pPr marL="527050" indent="-514350">
              <a:lnSpc>
                <a:spcPct val="100000"/>
              </a:lnSpc>
              <a:spcBef>
                <a:spcPts val="1130"/>
              </a:spcBef>
              <a:buAutoNum type="arabicPeriod"/>
              <a:tabLst>
                <a:tab pos="526415" algn="l"/>
                <a:tab pos="527050" algn="l"/>
              </a:tabLst>
            </a:pPr>
            <a:r>
              <a:rPr sz="2000" spc="-5" dirty="0">
                <a:latin typeface="Franklin Gothic Book"/>
                <a:cs typeface="Franklin Gothic Book"/>
              </a:rPr>
              <a:t>Commitment</a:t>
            </a:r>
            <a:endParaRPr sz="2000" dirty="0">
              <a:latin typeface="Franklin Gothic Book"/>
              <a:cs typeface="Franklin Gothic Book"/>
            </a:endParaRPr>
          </a:p>
          <a:p>
            <a:pPr marL="527050" indent="-514350">
              <a:lnSpc>
                <a:spcPct val="100000"/>
              </a:lnSpc>
              <a:spcBef>
                <a:spcPts val="1030"/>
              </a:spcBef>
              <a:buAutoNum type="arabicPeriod"/>
              <a:tabLst>
                <a:tab pos="526415" algn="l"/>
                <a:tab pos="527050" algn="l"/>
              </a:tabLst>
            </a:pPr>
            <a:r>
              <a:rPr sz="2000" spc="-5" dirty="0">
                <a:latin typeface="Franklin Gothic Book"/>
                <a:cs typeface="Franklin Gothic Book"/>
              </a:rPr>
              <a:t>Comprehension</a:t>
            </a:r>
            <a:endParaRPr sz="2000" dirty="0">
              <a:latin typeface="Franklin Gothic Book"/>
              <a:cs typeface="Franklin Gothic Book"/>
            </a:endParaRPr>
          </a:p>
          <a:p>
            <a:pPr marL="527050" indent="-514350">
              <a:lnSpc>
                <a:spcPct val="100000"/>
              </a:lnSpc>
              <a:spcBef>
                <a:spcPts val="1105"/>
              </a:spcBef>
              <a:buAutoNum type="arabicPeriod"/>
              <a:tabLst>
                <a:tab pos="526415" algn="l"/>
                <a:tab pos="527050" algn="l"/>
              </a:tabLst>
            </a:pPr>
            <a:r>
              <a:rPr sz="2000" spc="-5" dirty="0">
                <a:latin typeface="Franklin Gothic Book"/>
                <a:cs typeface="Franklin Gothic Book"/>
              </a:rPr>
              <a:t>Communication</a:t>
            </a:r>
            <a:endParaRPr sz="2000" dirty="0">
              <a:latin typeface="Franklin Gothic Book"/>
              <a:cs typeface="Franklin Gothic Book"/>
            </a:endParaRPr>
          </a:p>
          <a:p>
            <a:pPr marL="527050" indent="-514350">
              <a:lnSpc>
                <a:spcPct val="100000"/>
              </a:lnSpc>
              <a:spcBef>
                <a:spcPts val="1035"/>
              </a:spcBef>
              <a:buAutoNum type="arabicPeriod"/>
              <a:tabLst>
                <a:tab pos="526415" algn="l"/>
                <a:tab pos="527050" algn="l"/>
              </a:tabLst>
            </a:pPr>
            <a:r>
              <a:rPr sz="2000" spc="-5" dirty="0">
                <a:latin typeface="Franklin Gothic Book"/>
                <a:cs typeface="Franklin Gothic Book"/>
              </a:rPr>
              <a:t>Cultivation</a:t>
            </a:r>
            <a:endParaRPr sz="2000" dirty="0">
              <a:latin typeface="Franklin Gothic Book"/>
              <a:cs typeface="Franklin Gothic Book"/>
            </a:endParaRPr>
          </a:p>
          <a:p>
            <a:pPr marL="527050" indent="-514350">
              <a:lnSpc>
                <a:spcPct val="100000"/>
              </a:lnSpc>
              <a:spcBef>
                <a:spcPts val="1100"/>
              </a:spcBef>
              <a:buAutoNum type="arabicPeriod"/>
              <a:tabLst>
                <a:tab pos="526415" algn="l"/>
                <a:tab pos="527050" algn="l"/>
              </a:tabLst>
            </a:pPr>
            <a:r>
              <a:rPr sz="2000" spc="-5" dirty="0">
                <a:latin typeface="Franklin Gothic Book"/>
                <a:cs typeface="Franklin Gothic Book"/>
              </a:rPr>
              <a:t>Collaboration</a:t>
            </a:r>
            <a:endParaRPr sz="2000" dirty="0">
              <a:latin typeface="Franklin Gothic Book"/>
              <a:cs typeface="Franklin Gothic Book"/>
            </a:endParaRPr>
          </a:p>
          <a:p>
            <a:pPr marL="527050" indent="-514350">
              <a:lnSpc>
                <a:spcPct val="100000"/>
              </a:lnSpc>
              <a:spcBef>
                <a:spcPts val="1035"/>
              </a:spcBef>
              <a:buAutoNum type="arabicPeriod"/>
              <a:tabLst>
                <a:tab pos="526415" algn="l"/>
                <a:tab pos="527050" algn="l"/>
              </a:tabLst>
            </a:pPr>
            <a:r>
              <a:rPr sz="2000" spc="-5" dirty="0">
                <a:latin typeface="Franklin Gothic Book"/>
                <a:cs typeface="Franklin Gothic Book"/>
              </a:rPr>
              <a:t>Chairperson</a:t>
            </a:r>
            <a:endParaRPr sz="2000" dirty="0">
              <a:latin typeface="Franklin Gothic Book"/>
              <a:cs typeface="Franklin Gothic Book"/>
            </a:endParaRPr>
          </a:p>
          <a:p>
            <a:pPr marL="527050" indent="-514350">
              <a:lnSpc>
                <a:spcPct val="100000"/>
              </a:lnSpc>
              <a:spcBef>
                <a:spcPts val="1125"/>
              </a:spcBef>
              <a:buAutoNum type="arabicPeriod"/>
              <a:tabLst>
                <a:tab pos="526415" algn="l"/>
                <a:tab pos="527050" algn="l"/>
              </a:tabLst>
            </a:pPr>
            <a:r>
              <a:rPr sz="2000" spc="-5" dirty="0">
                <a:latin typeface="Franklin Gothic Book"/>
                <a:cs typeface="Franklin Gothic Book"/>
              </a:rPr>
              <a:t>Contributions</a:t>
            </a:r>
            <a:endParaRPr sz="2000" dirty="0">
              <a:latin typeface="Franklin Gothic Book"/>
              <a:cs typeface="Franklin Gothic Book"/>
            </a:endParaRPr>
          </a:p>
        </p:txBody>
      </p:sp>
      <p:sp>
        <p:nvSpPr>
          <p:cNvPr id="12" name="object 12"/>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8029429" y="6454301"/>
            <a:ext cx="217804" cy="367030"/>
          </a:xfrm>
          <a:prstGeom prst="rect">
            <a:avLst/>
          </a:prstGeom>
        </p:spPr>
        <p:txBody>
          <a:bodyPr vert="horz" wrap="square" lIns="0" tIns="0" rIns="0" bIns="0" rtlCol="0">
            <a:spAutoFit/>
          </a:bodyPr>
          <a:lstStyle/>
          <a:p>
            <a:pPr marL="38100">
              <a:lnSpc>
                <a:spcPts val="2635"/>
              </a:lnSpc>
            </a:pPr>
            <a:fld id="{81D60167-4931-47E6-BA6A-407CBD079E47}" type="slidenum">
              <a:rPr sz="2200" dirty="0">
                <a:solidFill>
                  <a:srgbClr val="002060"/>
                </a:solidFill>
                <a:latin typeface="Calibri"/>
                <a:cs typeface="Calibri"/>
              </a:rPr>
              <a:t>6</a:t>
            </a:fld>
            <a:endParaRPr sz="2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75"/>
            <a:ext cx="9144000" cy="6858000"/>
          </a:xfrm>
          <a:custGeom>
            <a:avLst/>
            <a:gdLst/>
            <a:ahLst/>
            <a:cxnLst/>
            <a:rect l="l" t="t" r="r" b="b"/>
            <a:pathLst>
              <a:path w="9144000" h="6858000">
                <a:moveTo>
                  <a:pt x="0" y="0"/>
                </a:moveTo>
                <a:lnTo>
                  <a:pt x="9143998" y="0"/>
                </a:lnTo>
                <a:lnTo>
                  <a:pt x="9143998" y="6857623"/>
                </a:lnTo>
                <a:lnTo>
                  <a:pt x="0" y="6857623"/>
                </a:lnTo>
                <a:lnTo>
                  <a:pt x="0" y="0"/>
                </a:lnTo>
                <a:close/>
              </a:path>
            </a:pathLst>
          </a:custGeom>
          <a:noFill/>
        </p:spPr>
        <p:txBody>
          <a:bodyPr wrap="square" lIns="0" tIns="0" rIns="0" bIns="0" rtlCol="0"/>
          <a:lstStyle/>
          <a:p>
            <a:endParaRPr/>
          </a:p>
        </p:txBody>
      </p:sp>
      <p:sp>
        <p:nvSpPr>
          <p:cNvPr id="3" name="object 3"/>
          <p:cNvSpPr/>
          <p:nvPr/>
        </p:nvSpPr>
        <p:spPr>
          <a:xfrm>
            <a:off x="503462" y="1010919"/>
            <a:ext cx="304800" cy="4024629"/>
          </a:xfrm>
          <a:custGeom>
            <a:avLst/>
            <a:gdLst/>
            <a:ahLst/>
            <a:cxnLst/>
            <a:rect l="l" t="t" r="r" b="b"/>
            <a:pathLst>
              <a:path w="304800" h="4024629">
                <a:moveTo>
                  <a:pt x="0" y="4024630"/>
                </a:moveTo>
                <a:lnTo>
                  <a:pt x="304330" y="4024630"/>
                </a:lnTo>
                <a:lnTo>
                  <a:pt x="304330" y="0"/>
                </a:lnTo>
                <a:lnTo>
                  <a:pt x="0" y="0"/>
                </a:lnTo>
                <a:lnTo>
                  <a:pt x="0" y="4024630"/>
                </a:lnTo>
                <a:close/>
              </a:path>
            </a:pathLst>
          </a:custGeom>
          <a:solidFill>
            <a:srgbClr val="696A64"/>
          </a:solidFill>
        </p:spPr>
        <p:txBody>
          <a:bodyPr wrap="square" lIns="0" tIns="0" rIns="0" bIns="0" rtlCol="0"/>
          <a:lstStyle/>
          <a:p>
            <a:endParaRPr/>
          </a:p>
        </p:txBody>
      </p:sp>
      <p:sp>
        <p:nvSpPr>
          <p:cNvPr id="4" name="object 4"/>
          <p:cNvSpPr/>
          <p:nvPr/>
        </p:nvSpPr>
        <p:spPr>
          <a:xfrm>
            <a:off x="503462" y="962660"/>
            <a:ext cx="2456815" cy="48260"/>
          </a:xfrm>
          <a:custGeom>
            <a:avLst/>
            <a:gdLst/>
            <a:ahLst/>
            <a:cxnLst/>
            <a:rect l="l" t="t" r="r" b="b"/>
            <a:pathLst>
              <a:path w="2456815" h="48259">
                <a:moveTo>
                  <a:pt x="0" y="48259"/>
                </a:moveTo>
                <a:lnTo>
                  <a:pt x="2456614" y="48259"/>
                </a:lnTo>
                <a:lnTo>
                  <a:pt x="2456614" y="0"/>
                </a:lnTo>
                <a:lnTo>
                  <a:pt x="0" y="0"/>
                </a:lnTo>
                <a:lnTo>
                  <a:pt x="0" y="48259"/>
                </a:lnTo>
                <a:close/>
              </a:path>
            </a:pathLst>
          </a:custGeom>
          <a:solidFill>
            <a:srgbClr val="696A64"/>
          </a:solidFill>
        </p:spPr>
        <p:txBody>
          <a:bodyPr wrap="square" lIns="0" tIns="0" rIns="0" bIns="0" rtlCol="0"/>
          <a:lstStyle/>
          <a:p>
            <a:endParaRPr/>
          </a:p>
        </p:txBody>
      </p:sp>
      <p:sp>
        <p:nvSpPr>
          <p:cNvPr id="5" name="object 5"/>
          <p:cNvSpPr/>
          <p:nvPr/>
        </p:nvSpPr>
        <p:spPr>
          <a:xfrm>
            <a:off x="503462" y="867410"/>
            <a:ext cx="2456815" cy="95250"/>
          </a:xfrm>
          <a:custGeom>
            <a:avLst/>
            <a:gdLst/>
            <a:ahLst/>
            <a:cxnLst/>
            <a:rect l="l" t="t" r="r" b="b"/>
            <a:pathLst>
              <a:path w="2456815" h="95250">
                <a:moveTo>
                  <a:pt x="0" y="95250"/>
                </a:moveTo>
                <a:lnTo>
                  <a:pt x="2456455" y="95250"/>
                </a:lnTo>
                <a:lnTo>
                  <a:pt x="2456455" y="0"/>
                </a:lnTo>
                <a:lnTo>
                  <a:pt x="0" y="0"/>
                </a:lnTo>
                <a:lnTo>
                  <a:pt x="0" y="95250"/>
                </a:lnTo>
                <a:close/>
              </a:path>
            </a:pathLst>
          </a:custGeom>
          <a:solidFill>
            <a:srgbClr val="696A64"/>
          </a:solidFill>
        </p:spPr>
        <p:txBody>
          <a:bodyPr wrap="square" lIns="0" tIns="0" rIns="0" bIns="0" rtlCol="0"/>
          <a:lstStyle/>
          <a:p>
            <a:endParaRPr/>
          </a:p>
        </p:txBody>
      </p:sp>
      <p:sp>
        <p:nvSpPr>
          <p:cNvPr id="6" name="object 6"/>
          <p:cNvSpPr/>
          <p:nvPr/>
        </p:nvSpPr>
        <p:spPr>
          <a:xfrm>
            <a:off x="503462" y="772159"/>
            <a:ext cx="2456815" cy="95250"/>
          </a:xfrm>
          <a:custGeom>
            <a:avLst/>
            <a:gdLst/>
            <a:ahLst/>
            <a:cxnLst/>
            <a:rect l="l" t="t" r="r" b="b"/>
            <a:pathLst>
              <a:path w="2456815" h="95250">
                <a:moveTo>
                  <a:pt x="0" y="95250"/>
                </a:moveTo>
                <a:lnTo>
                  <a:pt x="2456504" y="95250"/>
                </a:lnTo>
                <a:lnTo>
                  <a:pt x="2456504" y="0"/>
                </a:lnTo>
                <a:lnTo>
                  <a:pt x="0" y="0"/>
                </a:lnTo>
                <a:lnTo>
                  <a:pt x="0" y="95250"/>
                </a:lnTo>
                <a:close/>
              </a:path>
            </a:pathLst>
          </a:custGeom>
          <a:solidFill>
            <a:srgbClr val="696A64"/>
          </a:solidFill>
        </p:spPr>
        <p:txBody>
          <a:bodyPr wrap="square" lIns="0" tIns="0" rIns="0" bIns="0" rtlCol="0"/>
          <a:lstStyle/>
          <a:p>
            <a:endParaRPr/>
          </a:p>
        </p:txBody>
      </p:sp>
      <p:sp>
        <p:nvSpPr>
          <p:cNvPr id="7" name="object 7"/>
          <p:cNvSpPr/>
          <p:nvPr/>
        </p:nvSpPr>
        <p:spPr>
          <a:xfrm>
            <a:off x="503462" y="675640"/>
            <a:ext cx="2456815" cy="96520"/>
          </a:xfrm>
          <a:custGeom>
            <a:avLst/>
            <a:gdLst/>
            <a:ahLst/>
            <a:cxnLst/>
            <a:rect l="l" t="t" r="r" b="b"/>
            <a:pathLst>
              <a:path w="2456815" h="96520">
                <a:moveTo>
                  <a:pt x="0" y="96519"/>
                </a:moveTo>
                <a:lnTo>
                  <a:pt x="2456554" y="96519"/>
                </a:lnTo>
                <a:lnTo>
                  <a:pt x="2456554" y="0"/>
                </a:lnTo>
                <a:lnTo>
                  <a:pt x="0" y="0"/>
                </a:lnTo>
                <a:lnTo>
                  <a:pt x="0" y="96519"/>
                </a:lnTo>
                <a:close/>
              </a:path>
            </a:pathLst>
          </a:custGeom>
          <a:solidFill>
            <a:srgbClr val="696A64"/>
          </a:solidFill>
        </p:spPr>
        <p:txBody>
          <a:bodyPr wrap="square" lIns="0" tIns="0" rIns="0" bIns="0" rtlCol="0"/>
          <a:lstStyle/>
          <a:p>
            <a:endParaRPr/>
          </a:p>
        </p:txBody>
      </p:sp>
      <p:sp>
        <p:nvSpPr>
          <p:cNvPr id="8" name="object 8"/>
          <p:cNvSpPr/>
          <p:nvPr/>
        </p:nvSpPr>
        <p:spPr>
          <a:xfrm>
            <a:off x="503462" y="626109"/>
            <a:ext cx="2456815" cy="49530"/>
          </a:xfrm>
          <a:custGeom>
            <a:avLst/>
            <a:gdLst/>
            <a:ahLst/>
            <a:cxnLst/>
            <a:rect l="l" t="t" r="r" b="b"/>
            <a:pathLst>
              <a:path w="2456815" h="49529">
                <a:moveTo>
                  <a:pt x="0" y="49530"/>
                </a:moveTo>
                <a:lnTo>
                  <a:pt x="2456388" y="49530"/>
                </a:lnTo>
                <a:lnTo>
                  <a:pt x="2456388" y="0"/>
                </a:lnTo>
                <a:lnTo>
                  <a:pt x="0" y="0"/>
                </a:lnTo>
                <a:lnTo>
                  <a:pt x="0" y="49530"/>
                </a:lnTo>
                <a:close/>
              </a:path>
            </a:pathLst>
          </a:custGeom>
          <a:solidFill>
            <a:srgbClr val="696A64"/>
          </a:solidFill>
        </p:spPr>
        <p:txBody>
          <a:bodyPr wrap="square" lIns="0" tIns="0" rIns="0" bIns="0" rtlCol="0"/>
          <a:lstStyle/>
          <a:p>
            <a:endParaRPr/>
          </a:p>
        </p:txBody>
      </p:sp>
      <p:sp>
        <p:nvSpPr>
          <p:cNvPr id="9" name="object 9"/>
          <p:cNvSpPr/>
          <p:nvPr/>
        </p:nvSpPr>
        <p:spPr>
          <a:xfrm>
            <a:off x="807474" y="1010264"/>
            <a:ext cx="8336915" cy="5848350"/>
          </a:xfrm>
          <a:custGeom>
            <a:avLst/>
            <a:gdLst/>
            <a:ahLst/>
            <a:cxnLst/>
            <a:rect l="l" t="t" r="r" b="b"/>
            <a:pathLst>
              <a:path w="8336915" h="5848350">
                <a:moveTo>
                  <a:pt x="0" y="0"/>
                </a:moveTo>
                <a:lnTo>
                  <a:pt x="8336525" y="0"/>
                </a:lnTo>
                <a:lnTo>
                  <a:pt x="8336525" y="5847734"/>
                </a:lnTo>
                <a:lnTo>
                  <a:pt x="0" y="5847734"/>
                </a:lnTo>
                <a:lnTo>
                  <a:pt x="0" y="0"/>
                </a:lnTo>
                <a:close/>
              </a:path>
            </a:pathLst>
          </a:custGeom>
          <a:noFill/>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1190983" rIns="0" bIns="0" rtlCol="0">
            <a:spAutoFit/>
          </a:bodyPr>
          <a:lstStyle/>
          <a:p>
            <a:pPr marL="565150" marR="5080">
              <a:lnSpc>
                <a:spcPts val="3979"/>
              </a:lnSpc>
              <a:spcBef>
                <a:spcPts val="615"/>
              </a:spcBef>
            </a:pPr>
            <a:r>
              <a:rPr sz="3600" dirty="0">
                <a:solidFill>
                  <a:schemeClr val="tx2">
                    <a:lumMod val="60000"/>
                    <a:lumOff val="40000"/>
                  </a:schemeClr>
                </a:solidFill>
              </a:rPr>
              <a:t>The 7 </a:t>
            </a:r>
            <a:r>
              <a:rPr sz="3600" spc="-5" dirty="0">
                <a:solidFill>
                  <a:schemeClr val="tx2">
                    <a:lumMod val="60000"/>
                    <a:lumOff val="40000"/>
                  </a:schemeClr>
                </a:solidFill>
              </a:rPr>
              <a:t>Duties </a:t>
            </a:r>
            <a:r>
              <a:rPr sz="3600" dirty="0">
                <a:solidFill>
                  <a:schemeClr val="tx2">
                    <a:lumMod val="60000"/>
                    <a:lumOff val="40000"/>
                  </a:schemeClr>
                </a:solidFill>
              </a:rPr>
              <a:t>of an </a:t>
            </a:r>
            <a:r>
              <a:rPr sz="3600" spc="-10" dirty="0">
                <a:solidFill>
                  <a:schemeClr val="tx2">
                    <a:lumMod val="60000"/>
                    <a:lumOff val="40000"/>
                  </a:schemeClr>
                </a:solidFill>
              </a:rPr>
              <a:t>Effective </a:t>
            </a:r>
            <a:r>
              <a:rPr sz="3600" spc="-5" dirty="0">
                <a:solidFill>
                  <a:schemeClr val="tx2">
                    <a:lumMod val="60000"/>
                    <a:lumOff val="40000"/>
                  </a:schemeClr>
                </a:solidFill>
              </a:rPr>
              <a:t>and</a:t>
            </a:r>
            <a:r>
              <a:rPr lang="en-US" sz="3600" spc="-5" dirty="0">
                <a:solidFill>
                  <a:schemeClr val="tx2">
                    <a:lumMod val="60000"/>
                    <a:lumOff val="40000"/>
                  </a:schemeClr>
                </a:solidFill>
              </a:rPr>
              <a:t> </a:t>
            </a:r>
            <a:r>
              <a:rPr sz="3600" spc="-10" dirty="0">
                <a:solidFill>
                  <a:schemeClr val="tx2">
                    <a:lumMod val="60000"/>
                    <a:lumOff val="40000"/>
                  </a:schemeClr>
                </a:solidFill>
              </a:rPr>
              <a:t>Responsible </a:t>
            </a:r>
            <a:r>
              <a:rPr lang="en-US" sz="3600" spc="-10" dirty="0">
                <a:solidFill>
                  <a:schemeClr val="tx2">
                    <a:lumMod val="60000"/>
                    <a:lumOff val="40000"/>
                  </a:schemeClr>
                </a:solidFill>
              </a:rPr>
              <a:t>Spiritual Advisor</a:t>
            </a:r>
            <a:endParaRPr sz="3600" dirty="0">
              <a:solidFill>
                <a:schemeClr val="tx2">
                  <a:lumMod val="60000"/>
                  <a:lumOff val="40000"/>
                </a:schemeClr>
              </a:solidFill>
            </a:endParaRPr>
          </a:p>
        </p:txBody>
      </p:sp>
      <p:sp>
        <p:nvSpPr>
          <p:cNvPr id="11" name="object 11"/>
          <p:cNvSpPr txBox="1"/>
          <p:nvPr/>
        </p:nvSpPr>
        <p:spPr>
          <a:xfrm>
            <a:off x="1107438" y="2797048"/>
            <a:ext cx="2397761" cy="3107261"/>
          </a:xfrm>
          <a:prstGeom prst="rect">
            <a:avLst/>
          </a:prstGeom>
        </p:spPr>
        <p:txBody>
          <a:bodyPr vert="horz" wrap="square" lIns="0" tIns="143510" rIns="0" bIns="0" rtlCol="0">
            <a:spAutoFit/>
          </a:bodyPr>
          <a:lstStyle/>
          <a:p>
            <a:pPr marL="527050" indent="-514350">
              <a:lnSpc>
                <a:spcPct val="100000"/>
              </a:lnSpc>
              <a:spcBef>
                <a:spcPts val="1130"/>
              </a:spcBef>
              <a:buAutoNum type="arabicPeriod"/>
              <a:tabLst>
                <a:tab pos="526415" algn="l"/>
                <a:tab pos="527050" algn="l"/>
              </a:tabLst>
            </a:pPr>
            <a:r>
              <a:rPr sz="2000" spc="-5" dirty="0">
                <a:latin typeface="Franklin Gothic Book"/>
                <a:cs typeface="Franklin Gothic Book"/>
              </a:rPr>
              <a:t>Commitment</a:t>
            </a:r>
            <a:endParaRPr sz="2000" dirty="0">
              <a:latin typeface="Franklin Gothic Book"/>
              <a:cs typeface="Franklin Gothic Book"/>
            </a:endParaRPr>
          </a:p>
          <a:p>
            <a:pPr marL="527050" indent="-514350">
              <a:lnSpc>
                <a:spcPct val="100000"/>
              </a:lnSpc>
              <a:spcBef>
                <a:spcPts val="1030"/>
              </a:spcBef>
              <a:buAutoNum type="arabicPeriod"/>
              <a:tabLst>
                <a:tab pos="526415" algn="l"/>
                <a:tab pos="527050" algn="l"/>
              </a:tabLst>
            </a:pPr>
            <a:r>
              <a:rPr sz="2000" spc="-5" dirty="0">
                <a:latin typeface="Franklin Gothic Book"/>
                <a:cs typeface="Franklin Gothic Book"/>
              </a:rPr>
              <a:t>Comprehension</a:t>
            </a:r>
            <a:endParaRPr sz="2000" dirty="0">
              <a:latin typeface="Franklin Gothic Book"/>
              <a:cs typeface="Franklin Gothic Book"/>
            </a:endParaRPr>
          </a:p>
          <a:p>
            <a:pPr marL="527050" indent="-514350">
              <a:lnSpc>
                <a:spcPct val="100000"/>
              </a:lnSpc>
              <a:spcBef>
                <a:spcPts val="1105"/>
              </a:spcBef>
              <a:buAutoNum type="arabicPeriod"/>
              <a:tabLst>
                <a:tab pos="526415" algn="l"/>
                <a:tab pos="527050" algn="l"/>
              </a:tabLst>
            </a:pPr>
            <a:r>
              <a:rPr sz="2000" spc="-5" dirty="0">
                <a:latin typeface="Franklin Gothic Book"/>
                <a:cs typeface="Franklin Gothic Book"/>
              </a:rPr>
              <a:t>Communication</a:t>
            </a:r>
            <a:endParaRPr sz="2000" dirty="0">
              <a:latin typeface="Franklin Gothic Book"/>
              <a:cs typeface="Franklin Gothic Book"/>
            </a:endParaRPr>
          </a:p>
          <a:p>
            <a:pPr marL="527050" indent="-514350">
              <a:lnSpc>
                <a:spcPct val="100000"/>
              </a:lnSpc>
              <a:spcBef>
                <a:spcPts val="1035"/>
              </a:spcBef>
              <a:buAutoNum type="arabicPeriod"/>
              <a:tabLst>
                <a:tab pos="526415" algn="l"/>
                <a:tab pos="527050" algn="l"/>
              </a:tabLst>
            </a:pPr>
            <a:r>
              <a:rPr sz="2000" spc="-5" dirty="0">
                <a:latin typeface="Franklin Gothic Book"/>
                <a:cs typeface="Franklin Gothic Book"/>
              </a:rPr>
              <a:t>Cultivation</a:t>
            </a:r>
            <a:endParaRPr sz="2000" dirty="0">
              <a:latin typeface="Franklin Gothic Book"/>
              <a:cs typeface="Franklin Gothic Book"/>
            </a:endParaRPr>
          </a:p>
          <a:p>
            <a:pPr marL="527050" indent="-514350">
              <a:lnSpc>
                <a:spcPct val="100000"/>
              </a:lnSpc>
              <a:spcBef>
                <a:spcPts val="1100"/>
              </a:spcBef>
              <a:buAutoNum type="arabicPeriod"/>
              <a:tabLst>
                <a:tab pos="526415" algn="l"/>
                <a:tab pos="527050" algn="l"/>
              </a:tabLst>
            </a:pPr>
            <a:r>
              <a:rPr sz="2000" spc="-5" dirty="0">
                <a:latin typeface="Franklin Gothic Book"/>
                <a:cs typeface="Franklin Gothic Book"/>
              </a:rPr>
              <a:t>Collaboration</a:t>
            </a:r>
            <a:endParaRPr sz="2000" dirty="0">
              <a:latin typeface="Franklin Gothic Book"/>
              <a:cs typeface="Franklin Gothic Book"/>
            </a:endParaRPr>
          </a:p>
          <a:p>
            <a:pPr marL="527050" indent="-514350">
              <a:lnSpc>
                <a:spcPct val="100000"/>
              </a:lnSpc>
              <a:spcBef>
                <a:spcPts val="1035"/>
              </a:spcBef>
              <a:buAutoNum type="arabicPeriod"/>
              <a:tabLst>
                <a:tab pos="526415" algn="l"/>
                <a:tab pos="527050" algn="l"/>
              </a:tabLst>
            </a:pPr>
            <a:r>
              <a:rPr sz="2000" spc="-5" dirty="0">
                <a:latin typeface="Franklin Gothic Book"/>
                <a:cs typeface="Franklin Gothic Book"/>
              </a:rPr>
              <a:t>Chairperson</a:t>
            </a:r>
            <a:endParaRPr sz="2000" dirty="0">
              <a:latin typeface="Franklin Gothic Book"/>
              <a:cs typeface="Franklin Gothic Book"/>
            </a:endParaRPr>
          </a:p>
          <a:p>
            <a:pPr marL="527050" indent="-514350">
              <a:lnSpc>
                <a:spcPct val="100000"/>
              </a:lnSpc>
              <a:spcBef>
                <a:spcPts val="1125"/>
              </a:spcBef>
              <a:buAutoNum type="arabicPeriod"/>
              <a:tabLst>
                <a:tab pos="526415" algn="l"/>
                <a:tab pos="527050" algn="l"/>
              </a:tabLst>
            </a:pPr>
            <a:r>
              <a:rPr sz="2000" spc="-5" dirty="0">
                <a:latin typeface="Franklin Gothic Book"/>
                <a:cs typeface="Franklin Gothic Book"/>
              </a:rPr>
              <a:t>Contributions</a:t>
            </a:r>
            <a:endParaRPr sz="2000" dirty="0">
              <a:latin typeface="Franklin Gothic Book"/>
              <a:cs typeface="Franklin Gothic Book"/>
            </a:endParaRPr>
          </a:p>
        </p:txBody>
      </p:sp>
      <p:sp>
        <p:nvSpPr>
          <p:cNvPr id="12" name="object 12"/>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8029429" y="6454301"/>
            <a:ext cx="217804" cy="367030"/>
          </a:xfrm>
          <a:prstGeom prst="rect">
            <a:avLst/>
          </a:prstGeom>
        </p:spPr>
        <p:txBody>
          <a:bodyPr vert="horz" wrap="square" lIns="0" tIns="0" rIns="0" bIns="0" rtlCol="0">
            <a:spAutoFit/>
          </a:bodyPr>
          <a:lstStyle/>
          <a:p>
            <a:pPr marL="38100">
              <a:lnSpc>
                <a:spcPts val="2635"/>
              </a:lnSpc>
            </a:pPr>
            <a:fld id="{81D60167-4931-47E6-BA6A-407CBD079E47}" type="slidenum">
              <a:rPr sz="2200" dirty="0">
                <a:solidFill>
                  <a:srgbClr val="002060"/>
                </a:solidFill>
                <a:latin typeface="Calibri"/>
                <a:cs typeface="Calibri"/>
              </a:rPr>
              <a:t>7</a:t>
            </a:fld>
            <a:endParaRPr sz="2200">
              <a:latin typeface="Calibri"/>
              <a:cs typeface="Calibri"/>
            </a:endParaRPr>
          </a:p>
        </p:txBody>
      </p:sp>
    </p:spTree>
    <p:extLst>
      <p:ext uri="{BB962C8B-B14F-4D97-AF65-F5344CB8AC3E}">
        <p14:creationId xmlns:p14="http://schemas.microsoft.com/office/powerpoint/2010/main" val="99441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noFill/>
        </p:spPr>
        <p:txBody>
          <a:bodyPr wrap="square" lIns="0" tIns="0" rIns="0" bIns="0" rtlCol="0"/>
          <a:lstStyle/>
          <a:p>
            <a:endParaRPr/>
          </a:p>
        </p:txBody>
      </p:sp>
      <p:sp>
        <p:nvSpPr>
          <p:cNvPr id="3" name="object 3"/>
          <p:cNvSpPr txBox="1">
            <a:spLocks noGrp="1"/>
          </p:cNvSpPr>
          <p:nvPr>
            <p:ph type="title"/>
          </p:nvPr>
        </p:nvSpPr>
        <p:spPr>
          <a:xfrm>
            <a:off x="888940" y="389127"/>
            <a:ext cx="7748270" cy="1848485"/>
          </a:xfrm>
          <a:prstGeom prst="rect">
            <a:avLst/>
          </a:prstGeom>
        </p:spPr>
        <p:txBody>
          <a:bodyPr vert="horz" wrap="square" lIns="0" tIns="83820" rIns="0" bIns="0" rtlCol="0">
            <a:spAutoFit/>
          </a:bodyPr>
          <a:lstStyle/>
          <a:p>
            <a:pPr marL="12065" marR="5080" indent="-635" algn="ctr">
              <a:lnSpc>
                <a:spcPct val="89100"/>
              </a:lnSpc>
              <a:spcBef>
                <a:spcPts val="660"/>
              </a:spcBef>
            </a:pPr>
            <a:r>
              <a:rPr sz="4300" spc="-10" dirty="0">
                <a:solidFill>
                  <a:schemeClr val="tx2">
                    <a:lumMod val="60000"/>
                    <a:lumOff val="40000"/>
                  </a:schemeClr>
                </a:solidFill>
              </a:rPr>
              <a:t>SPIRITUAL </a:t>
            </a:r>
            <a:r>
              <a:rPr sz="4300" spc="-15" dirty="0">
                <a:solidFill>
                  <a:schemeClr val="tx2">
                    <a:lumMod val="60000"/>
                    <a:lumOff val="40000"/>
                  </a:schemeClr>
                </a:solidFill>
              </a:rPr>
              <a:t>ADVISORS </a:t>
            </a:r>
            <a:r>
              <a:rPr sz="4300" spc="-5" dirty="0">
                <a:solidFill>
                  <a:schemeClr val="tx2">
                    <a:lumMod val="60000"/>
                    <a:lumOff val="40000"/>
                  </a:schemeClr>
                </a:solidFill>
              </a:rPr>
              <a:t>AND</a:t>
            </a:r>
            <a:r>
              <a:rPr lang="en-US" sz="4300" spc="-5" dirty="0">
                <a:solidFill>
                  <a:schemeClr val="tx2">
                    <a:lumMod val="60000"/>
                    <a:lumOff val="40000"/>
                  </a:schemeClr>
                </a:solidFill>
              </a:rPr>
              <a:t> </a:t>
            </a:r>
            <a:r>
              <a:rPr sz="4300" spc="-5" dirty="0">
                <a:solidFill>
                  <a:schemeClr val="tx2">
                    <a:lumMod val="60000"/>
                    <a:lumOff val="40000"/>
                  </a:schemeClr>
                </a:solidFill>
              </a:rPr>
              <a:t>CONFERENCE PRESIDENTS</a:t>
            </a:r>
            <a:r>
              <a:rPr sz="4300" spc="-65" dirty="0">
                <a:solidFill>
                  <a:schemeClr val="tx2">
                    <a:lumMod val="60000"/>
                    <a:lumOff val="40000"/>
                  </a:schemeClr>
                </a:solidFill>
              </a:rPr>
              <a:t> </a:t>
            </a:r>
            <a:r>
              <a:rPr sz="4300" spc="-35" dirty="0">
                <a:solidFill>
                  <a:schemeClr val="tx2">
                    <a:lumMod val="60000"/>
                    <a:lumOff val="40000"/>
                  </a:schemeClr>
                </a:solidFill>
              </a:rPr>
              <a:t>BOTH</a:t>
            </a:r>
            <a:r>
              <a:rPr lang="en-US" sz="4300" spc="-35" dirty="0">
                <a:solidFill>
                  <a:schemeClr val="tx2">
                    <a:lumMod val="60000"/>
                    <a:lumOff val="40000"/>
                  </a:schemeClr>
                </a:solidFill>
              </a:rPr>
              <a:t> </a:t>
            </a:r>
            <a:r>
              <a:rPr sz="4300" spc="-5" dirty="0">
                <a:solidFill>
                  <a:schemeClr val="tx2">
                    <a:lumMod val="60000"/>
                    <a:lumOff val="40000"/>
                  </a:schemeClr>
                </a:solidFill>
              </a:rPr>
              <a:t>ARE </a:t>
            </a:r>
            <a:r>
              <a:rPr sz="4300" spc="-35" dirty="0">
                <a:solidFill>
                  <a:schemeClr val="tx2">
                    <a:lumMod val="60000"/>
                    <a:lumOff val="40000"/>
                  </a:schemeClr>
                </a:solidFill>
              </a:rPr>
              <a:t>SERVANT</a:t>
            </a:r>
            <a:r>
              <a:rPr sz="4300" spc="-20" dirty="0">
                <a:solidFill>
                  <a:schemeClr val="tx2">
                    <a:lumMod val="60000"/>
                    <a:lumOff val="40000"/>
                  </a:schemeClr>
                </a:solidFill>
              </a:rPr>
              <a:t> </a:t>
            </a:r>
            <a:r>
              <a:rPr sz="4300" spc="-5" dirty="0">
                <a:solidFill>
                  <a:schemeClr val="tx2">
                    <a:lumMod val="60000"/>
                    <a:lumOff val="40000"/>
                  </a:schemeClr>
                </a:solidFill>
              </a:rPr>
              <a:t>LEADERS</a:t>
            </a:r>
            <a:endParaRPr sz="4300" dirty="0">
              <a:solidFill>
                <a:schemeClr val="tx2">
                  <a:lumMod val="60000"/>
                  <a:lumOff val="40000"/>
                </a:schemeClr>
              </a:solidFill>
            </a:endParaRPr>
          </a:p>
        </p:txBody>
      </p:sp>
      <p:sp>
        <p:nvSpPr>
          <p:cNvPr id="4" name="object 4"/>
          <p:cNvSpPr/>
          <p:nvPr/>
        </p:nvSpPr>
        <p:spPr>
          <a:xfrm>
            <a:off x="5725514" y="6037579"/>
            <a:ext cx="3034665" cy="372110"/>
          </a:xfrm>
          <a:custGeom>
            <a:avLst/>
            <a:gdLst/>
            <a:ahLst/>
            <a:cxnLst/>
            <a:rect l="l" t="t" r="r" b="b"/>
            <a:pathLst>
              <a:path w="3034665" h="372110">
                <a:moveTo>
                  <a:pt x="0" y="372110"/>
                </a:moveTo>
                <a:lnTo>
                  <a:pt x="3034665" y="372110"/>
                </a:lnTo>
                <a:lnTo>
                  <a:pt x="3034665" y="0"/>
                </a:lnTo>
                <a:lnTo>
                  <a:pt x="0" y="0"/>
                </a:lnTo>
                <a:lnTo>
                  <a:pt x="0" y="372110"/>
                </a:lnTo>
                <a:close/>
              </a:path>
            </a:pathLst>
          </a:custGeom>
          <a:solidFill>
            <a:srgbClr val="EFEDE3">
              <a:alpha val="90199"/>
            </a:srgbClr>
          </a:solidFill>
        </p:spPr>
        <p:txBody>
          <a:bodyPr wrap="square" lIns="0" tIns="0" rIns="0" bIns="0" rtlCol="0"/>
          <a:lstStyle/>
          <a:p>
            <a:endParaRPr/>
          </a:p>
        </p:txBody>
      </p:sp>
      <p:sp>
        <p:nvSpPr>
          <p:cNvPr id="5" name="object 5"/>
          <p:cNvSpPr/>
          <p:nvPr/>
        </p:nvSpPr>
        <p:spPr>
          <a:xfrm>
            <a:off x="8495100" y="3404870"/>
            <a:ext cx="265430" cy="2632710"/>
          </a:xfrm>
          <a:custGeom>
            <a:avLst/>
            <a:gdLst/>
            <a:ahLst/>
            <a:cxnLst/>
            <a:rect l="l" t="t" r="r" b="b"/>
            <a:pathLst>
              <a:path w="265429" h="2632710">
                <a:moveTo>
                  <a:pt x="0" y="2632710"/>
                </a:moveTo>
                <a:lnTo>
                  <a:pt x="265078" y="2632710"/>
                </a:lnTo>
                <a:lnTo>
                  <a:pt x="265078" y="0"/>
                </a:lnTo>
                <a:lnTo>
                  <a:pt x="0" y="0"/>
                </a:lnTo>
                <a:lnTo>
                  <a:pt x="0" y="2632710"/>
                </a:lnTo>
                <a:close/>
              </a:path>
            </a:pathLst>
          </a:custGeom>
          <a:solidFill>
            <a:srgbClr val="EFEDE3">
              <a:alpha val="90199"/>
            </a:srgbClr>
          </a:solidFill>
        </p:spPr>
        <p:txBody>
          <a:bodyPr wrap="square" lIns="0" tIns="0" rIns="0" bIns="0" rtlCol="0"/>
          <a:lstStyle/>
          <a:p>
            <a:endParaRPr/>
          </a:p>
        </p:txBody>
      </p:sp>
      <p:sp>
        <p:nvSpPr>
          <p:cNvPr id="6" name="object 6"/>
          <p:cNvSpPr/>
          <p:nvPr/>
        </p:nvSpPr>
        <p:spPr>
          <a:xfrm>
            <a:off x="632231" y="5462624"/>
            <a:ext cx="54610" cy="635"/>
          </a:xfrm>
          <a:custGeom>
            <a:avLst/>
            <a:gdLst/>
            <a:ahLst/>
            <a:cxnLst/>
            <a:rect l="l" t="t" r="r" b="b"/>
            <a:pathLst>
              <a:path w="54609" h="635">
                <a:moveTo>
                  <a:pt x="54009" y="0"/>
                </a:moveTo>
                <a:lnTo>
                  <a:pt x="0" y="0"/>
                </a:lnTo>
                <a:lnTo>
                  <a:pt x="54009" y="408"/>
                </a:lnTo>
                <a:lnTo>
                  <a:pt x="54009" y="0"/>
                </a:lnTo>
                <a:close/>
              </a:path>
            </a:pathLst>
          </a:custGeom>
          <a:solidFill>
            <a:srgbClr val="EFEDE3">
              <a:alpha val="90199"/>
            </a:srgbClr>
          </a:solidFill>
        </p:spPr>
        <p:txBody>
          <a:bodyPr wrap="square" lIns="0" tIns="0" rIns="0" bIns="0" rtlCol="0"/>
          <a:lstStyle/>
          <a:p>
            <a:endParaRPr/>
          </a:p>
        </p:txBody>
      </p:sp>
      <p:sp>
        <p:nvSpPr>
          <p:cNvPr id="7" name="object 7"/>
          <p:cNvSpPr/>
          <p:nvPr/>
        </p:nvSpPr>
        <p:spPr>
          <a:xfrm>
            <a:off x="420708" y="2829560"/>
            <a:ext cx="265430" cy="2632710"/>
          </a:xfrm>
          <a:custGeom>
            <a:avLst/>
            <a:gdLst/>
            <a:ahLst/>
            <a:cxnLst/>
            <a:rect l="l" t="t" r="r" b="b"/>
            <a:pathLst>
              <a:path w="265430" h="2632710">
                <a:moveTo>
                  <a:pt x="0" y="2632710"/>
                </a:moveTo>
                <a:lnTo>
                  <a:pt x="265077" y="2632710"/>
                </a:lnTo>
                <a:lnTo>
                  <a:pt x="265077" y="0"/>
                </a:lnTo>
                <a:lnTo>
                  <a:pt x="0" y="0"/>
                </a:lnTo>
                <a:lnTo>
                  <a:pt x="0" y="2632710"/>
                </a:lnTo>
                <a:close/>
              </a:path>
            </a:pathLst>
          </a:custGeom>
          <a:solidFill>
            <a:srgbClr val="EFEDE3">
              <a:alpha val="90199"/>
            </a:srgbClr>
          </a:solidFill>
        </p:spPr>
        <p:txBody>
          <a:bodyPr wrap="square" lIns="0" tIns="0" rIns="0" bIns="0" rtlCol="0"/>
          <a:lstStyle/>
          <a:p>
            <a:endParaRPr/>
          </a:p>
        </p:txBody>
      </p:sp>
      <p:sp>
        <p:nvSpPr>
          <p:cNvPr id="8" name="object 8"/>
          <p:cNvSpPr/>
          <p:nvPr/>
        </p:nvSpPr>
        <p:spPr>
          <a:xfrm>
            <a:off x="420708" y="2456179"/>
            <a:ext cx="3034665" cy="373380"/>
          </a:xfrm>
          <a:custGeom>
            <a:avLst/>
            <a:gdLst/>
            <a:ahLst/>
            <a:cxnLst/>
            <a:rect l="l" t="t" r="r" b="b"/>
            <a:pathLst>
              <a:path w="3034665" h="373380">
                <a:moveTo>
                  <a:pt x="0" y="373379"/>
                </a:moveTo>
                <a:lnTo>
                  <a:pt x="3034664" y="373379"/>
                </a:lnTo>
                <a:lnTo>
                  <a:pt x="3034664" y="0"/>
                </a:lnTo>
                <a:lnTo>
                  <a:pt x="0" y="0"/>
                </a:lnTo>
                <a:lnTo>
                  <a:pt x="0" y="373379"/>
                </a:lnTo>
                <a:close/>
              </a:path>
            </a:pathLst>
          </a:custGeom>
          <a:solidFill>
            <a:srgbClr val="EFEDE3">
              <a:alpha val="90199"/>
            </a:srgbClr>
          </a:solidFill>
        </p:spPr>
        <p:txBody>
          <a:bodyPr wrap="square" lIns="0" tIns="0" rIns="0" bIns="0" rtlCol="0"/>
          <a:lstStyle/>
          <a:p>
            <a:endParaRPr/>
          </a:p>
        </p:txBody>
      </p:sp>
      <p:sp>
        <p:nvSpPr>
          <p:cNvPr id="9" name="object 9"/>
          <p:cNvSpPr txBox="1"/>
          <p:nvPr/>
        </p:nvSpPr>
        <p:spPr>
          <a:xfrm>
            <a:off x="8375676" y="6552692"/>
            <a:ext cx="1149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EFEDE3"/>
                </a:solidFill>
                <a:latin typeface="Franklin Gothic Book"/>
                <a:cs typeface="Franklin Gothic Book"/>
              </a:rPr>
              <a:t>7</a:t>
            </a:r>
            <a:endParaRPr sz="1200">
              <a:latin typeface="Franklin Gothic Book"/>
              <a:cs typeface="Franklin Gothic Book"/>
            </a:endParaRPr>
          </a:p>
        </p:txBody>
      </p:sp>
      <p:sp>
        <p:nvSpPr>
          <p:cNvPr id="10" name="object 10"/>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1043114" y="2628431"/>
            <a:ext cx="2221865" cy="1288173"/>
          </a:xfrm>
          <a:prstGeom prst="rect">
            <a:avLst/>
          </a:prstGeom>
          <a:solidFill>
            <a:srgbClr val="E6C069"/>
          </a:solidFill>
          <a:ln w="34925">
            <a:solidFill>
              <a:srgbClr val="FFFFFF"/>
            </a:solidFill>
          </a:ln>
        </p:spPr>
        <p:txBody>
          <a:bodyPr vert="horz" wrap="square" lIns="0" tIns="178435" rIns="0" bIns="0" rtlCol="0">
            <a:spAutoFit/>
          </a:bodyPr>
          <a:lstStyle/>
          <a:p>
            <a:pPr marL="106045" marR="98425" indent="-635" algn="ctr">
              <a:spcBef>
                <a:spcPts val="600"/>
              </a:spcBef>
              <a:spcAft>
                <a:spcPts val="600"/>
              </a:spcAft>
            </a:pPr>
            <a:r>
              <a:rPr sz="1800" spc="-10" dirty="0">
                <a:latin typeface="Franklin Gothic Book"/>
                <a:cs typeface="Franklin Gothic Book"/>
              </a:rPr>
              <a:t>Following </a:t>
            </a:r>
            <a:r>
              <a:rPr sz="1800" spc="-5" dirty="0">
                <a:latin typeface="Franklin Gothic Book"/>
                <a:cs typeface="Franklin Gothic Book"/>
              </a:rPr>
              <a:t>Christ’s</a:t>
            </a:r>
            <a:r>
              <a:rPr lang="en-US" sz="1800" spc="-5" dirty="0">
                <a:latin typeface="Franklin Gothic Book"/>
                <a:cs typeface="Franklin Gothic Book"/>
              </a:rPr>
              <a:t> </a:t>
            </a:r>
            <a:r>
              <a:rPr sz="1800" spc="-10" dirty="0">
                <a:latin typeface="Franklin Gothic Book"/>
                <a:cs typeface="Franklin Gothic Book"/>
              </a:rPr>
              <a:t>example, </a:t>
            </a:r>
            <a:r>
              <a:rPr sz="1800" spc="-15" dirty="0">
                <a:latin typeface="Franklin Gothic Book"/>
                <a:cs typeface="Franklin Gothic Book"/>
              </a:rPr>
              <a:t>provide </a:t>
            </a:r>
            <a:r>
              <a:rPr sz="1800" dirty="0">
                <a:latin typeface="Franklin Gothic Book"/>
                <a:cs typeface="Franklin Gothic Book"/>
              </a:rPr>
              <a:t>an</a:t>
            </a:r>
            <a:r>
              <a:rPr lang="en-US" sz="1800" dirty="0">
                <a:latin typeface="Franklin Gothic Book"/>
                <a:cs typeface="Franklin Gothic Book"/>
              </a:rPr>
              <a:t> </a:t>
            </a:r>
            <a:r>
              <a:rPr sz="1800" spc="-5" dirty="0">
                <a:latin typeface="Franklin Gothic Book"/>
                <a:cs typeface="Franklin Gothic Book"/>
              </a:rPr>
              <a:t>encouraging</a:t>
            </a:r>
            <a:r>
              <a:rPr lang="en-US" sz="1800" spc="-5" dirty="0">
                <a:latin typeface="Franklin Gothic Book"/>
                <a:cs typeface="Franklin Gothic Book"/>
              </a:rPr>
              <a:t> </a:t>
            </a:r>
            <a:r>
              <a:rPr sz="1800" spc="-5" dirty="0">
                <a:latin typeface="Franklin Gothic Book"/>
                <a:cs typeface="Franklin Gothic Book"/>
              </a:rPr>
              <a:t>atmosphere in</a:t>
            </a:r>
            <a:r>
              <a:rPr sz="1800" spc="-50" dirty="0">
                <a:latin typeface="Franklin Gothic Book"/>
                <a:cs typeface="Franklin Gothic Book"/>
              </a:rPr>
              <a:t> </a:t>
            </a:r>
            <a:r>
              <a:rPr sz="1800" spc="-5" dirty="0">
                <a:latin typeface="Franklin Gothic Book"/>
                <a:cs typeface="Franklin Gothic Book"/>
              </a:rPr>
              <a:t>which</a:t>
            </a:r>
            <a:endParaRPr lang="en-US" sz="1800" spc="-5" dirty="0">
              <a:latin typeface="Franklin Gothic Book"/>
              <a:cs typeface="Franklin Gothic Book"/>
            </a:endParaRPr>
          </a:p>
        </p:txBody>
      </p:sp>
      <p:sp>
        <p:nvSpPr>
          <p:cNvPr id="12" name="object 12"/>
          <p:cNvSpPr txBox="1"/>
          <p:nvPr/>
        </p:nvSpPr>
        <p:spPr>
          <a:xfrm>
            <a:off x="3518423" y="2628431"/>
            <a:ext cx="2221865" cy="1272143"/>
          </a:xfrm>
          <a:prstGeom prst="rect">
            <a:avLst/>
          </a:prstGeom>
          <a:solidFill>
            <a:srgbClr val="D9B362"/>
          </a:solidFill>
          <a:ln w="34925">
            <a:solidFill>
              <a:srgbClr val="FFFFFF"/>
            </a:solidFill>
          </a:ln>
        </p:spPr>
        <p:txBody>
          <a:bodyPr vert="horz" wrap="square" lIns="0" tIns="0" rIns="0" bIns="0" rtlCol="0">
            <a:spAutoFit/>
          </a:bodyPr>
          <a:lstStyle/>
          <a:p>
            <a:pPr>
              <a:lnSpc>
                <a:spcPct val="100000"/>
              </a:lnSpc>
            </a:pPr>
            <a:endParaRPr sz="2000" dirty="0">
              <a:latin typeface="Times New Roman"/>
              <a:cs typeface="Times New Roman"/>
            </a:endParaRPr>
          </a:p>
          <a:p>
            <a:pPr algn="ctr">
              <a:lnSpc>
                <a:spcPct val="100000"/>
              </a:lnSpc>
              <a:spcBef>
                <a:spcPts val="1580"/>
              </a:spcBef>
            </a:pPr>
            <a:r>
              <a:rPr lang="en-US" spc="-5" dirty="0">
                <a:latin typeface="Franklin Gothic Book"/>
                <a:cs typeface="Franklin Gothic Book"/>
              </a:rPr>
              <a:t>t</a:t>
            </a:r>
            <a:r>
              <a:rPr sz="1800" spc="-5" dirty="0">
                <a:latin typeface="Franklin Gothic Book"/>
                <a:cs typeface="Franklin Gothic Book"/>
              </a:rPr>
              <a:t>alents</a:t>
            </a:r>
            <a:endParaRPr lang="en-US" sz="1800" spc="-5" dirty="0">
              <a:latin typeface="Franklin Gothic Book"/>
              <a:cs typeface="Franklin Gothic Book"/>
            </a:endParaRPr>
          </a:p>
          <a:p>
            <a:pPr algn="ctr">
              <a:lnSpc>
                <a:spcPct val="100000"/>
              </a:lnSpc>
              <a:spcBef>
                <a:spcPts val="1580"/>
              </a:spcBef>
            </a:pPr>
            <a:endParaRPr sz="1800" dirty="0">
              <a:latin typeface="Franklin Gothic Book"/>
              <a:cs typeface="Franklin Gothic Book"/>
            </a:endParaRPr>
          </a:p>
        </p:txBody>
      </p:sp>
      <p:sp>
        <p:nvSpPr>
          <p:cNvPr id="13" name="object 13"/>
          <p:cNvSpPr txBox="1"/>
          <p:nvPr/>
        </p:nvSpPr>
        <p:spPr>
          <a:xfrm>
            <a:off x="5993731" y="2628431"/>
            <a:ext cx="2221865" cy="1272143"/>
          </a:xfrm>
          <a:prstGeom prst="rect">
            <a:avLst/>
          </a:prstGeom>
          <a:solidFill>
            <a:srgbClr val="C9A65E"/>
          </a:solidFill>
          <a:ln w="34925">
            <a:solidFill>
              <a:srgbClr val="FFFFFF"/>
            </a:solidFill>
          </a:ln>
        </p:spPr>
        <p:txBody>
          <a:bodyPr vert="horz" wrap="square" lIns="0" tIns="0" rIns="0" bIns="0" rtlCol="0">
            <a:spAutoFit/>
          </a:bodyPr>
          <a:lstStyle/>
          <a:p>
            <a:pPr>
              <a:lnSpc>
                <a:spcPct val="100000"/>
              </a:lnSpc>
            </a:pPr>
            <a:endParaRPr sz="2000" dirty="0">
              <a:latin typeface="Times New Roman"/>
              <a:cs typeface="Times New Roman"/>
            </a:endParaRPr>
          </a:p>
          <a:p>
            <a:pPr marL="621665">
              <a:lnSpc>
                <a:spcPct val="100000"/>
              </a:lnSpc>
              <a:spcBef>
                <a:spcPts val="1580"/>
              </a:spcBef>
            </a:pPr>
            <a:r>
              <a:rPr lang="en-US" sz="1800" dirty="0">
                <a:latin typeface="Franklin Gothic Book"/>
                <a:cs typeface="Franklin Gothic Book"/>
              </a:rPr>
              <a:t>c</a:t>
            </a:r>
            <a:r>
              <a:rPr sz="1800" dirty="0">
                <a:latin typeface="Franklin Gothic Book"/>
                <a:cs typeface="Franklin Gothic Book"/>
              </a:rPr>
              <a:t>apacities</a:t>
            </a:r>
            <a:endParaRPr lang="en-US" sz="1800" dirty="0">
              <a:latin typeface="Franklin Gothic Book"/>
              <a:cs typeface="Franklin Gothic Book"/>
            </a:endParaRPr>
          </a:p>
          <a:p>
            <a:pPr marL="621665">
              <a:lnSpc>
                <a:spcPct val="100000"/>
              </a:lnSpc>
              <a:spcBef>
                <a:spcPts val="1580"/>
              </a:spcBef>
            </a:pPr>
            <a:endParaRPr sz="1800" dirty="0">
              <a:latin typeface="Franklin Gothic Book"/>
              <a:cs typeface="Franklin Gothic Book"/>
            </a:endParaRPr>
          </a:p>
        </p:txBody>
      </p:sp>
      <p:sp>
        <p:nvSpPr>
          <p:cNvPr id="14" name="object 14"/>
          <p:cNvSpPr txBox="1"/>
          <p:nvPr/>
        </p:nvSpPr>
        <p:spPr>
          <a:xfrm>
            <a:off x="1043114" y="4203628"/>
            <a:ext cx="2221865" cy="1272143"/>
          </a:xfrm>
          <a:prstGeom prst="rect">
            <a:avLst/>
          </a:prstGeom>
          <a:solidFill>
            <a:srgbClr val="B7995B"/>
          </a:solidFill>
          <a:ln w="34925">
            <a:solidFill>
              <a:srgbClr val="FFFFFF"/>
            </a:solidFill>
          </a:ln>
        </p:spPr>
        <p:txBody>
          <a:bodyPr vert="horz" wrap="square" lIns="0" tIns="0" rIns="0" bIns="0" rtlCol="0">
            <a:spAutoFit/>
          </a:bodyPr>
          <a:lstStyle/>
          <a:p>
            <a:pPr>
              <a:lnSpc>
                <a:spcPct val="100000"/>
              </a:lnSpc>
            </a:pPr>
            <a:endParaRPr sz="2000" dirty="0">
              <a:latin typeface="Times New Roman"/>
              <a:cs typeface="Times New Roman"/>
            </a:endParaRPr>
          </a:p>
          <a:p>
            <a:pPr marL="308610">
              <a:lnSpc>
                <a:spcPct val="100000"/>
              </a:lnSpc>
              <a:spcBef>
                <a:spcPts val="1585"/>
              </a:spcBef>
            </a:pPr>
            <a:r>
              <a:rPr sz="1800" spc="-5" dirty="0">
                <a:latin typeface="Franklin Gothic Book"/>
                <a:cs typeface="Franklin Gothic Book"/>
              </a:rPr>
              <a:t>spiritual</a:t>
            </a:r>
            <a:r>
              <a:rPr sz="1800" spc="-10" dirty="0">
                <a:latin typeface="Franklin Gothic Book"/>
                <a:cs typeface="Franklin Gothic Book"/>
              </a:rPr>
              <a:t> </a:t>
            </a:r>
            <a:r>
              <a:rPr sz="1800" spc="-5" dirty="0">
                <a:latin typeface="Franklin Gothic Book"/>
                <a:cs typeface="Franklin Gothic Book"/>
              </a:rPr>
              <a:t>charism</a:t>
            </a:r>
            <a:endParaRPr lang="en-US" sz="1800" spc="-5" dirty="0">
              <a:latin typeface="Franklin Gothic Book"/>
              <a:cs typeface="Franklin Gothic Book"/>
            </a:endParaRPr>
          </a:p>
          <a:p>
            <a:pPr marL="308610">
              <a:lnSpc>
                <a:spcPct val="100000"/>
              </a:lnSpc>
              <a:spcBef>
                <a:spcPts val="1585"/>
              </a:spcBef>
            </a:pPr>
            <a:endParaRPr sz="1800" dirty="0">
              <a:latin typeface="Franklin Gothic Book"/>
              <a:cs typeface="Franklin Gothic Book"/>
            </a:endParaRPr>
          </a:p>
        </p:txBody>
      </p:sp>
      <p:sp>
        <p:nvSpPr>
          <p:cNvPr id="15" name="object 15"/>
          <p:cNvSpPr txBox="1"/>
          <p:nvPr/>
        </p:nvSpPr>
        <p:spPr>
          <a:xfrm>
            <a:off x="3518423" y="4203628"/>
            <a:ext cx="2221865" cy="1257717"/>
          </a:xfrm>
          <a:prstGeom prst="rect">
            <a:avLst/>
          </a:prstGeom>
          <a:solidFill>
            <a:srgbClr val="A38A5C"/>
          </a:solidFill>
          <a:ln w="34925">
            <a:solidFill>
              <a:srgbClr val="FFFFFF"/>
            </a:solidFill>
          </a:ln>
        </p:spPr>
        <p:txBody>
          <a:bodyPr vert="horz" wrap="square" lIns="0" tIns="66040" rIns="0" bIns="0" rtlCol="0">
            <a:spAutoFit/>
          </a:bodyPr>
          <a:lstStyle/>
          <a:p>
            <a:pPr marL="61594" marR="53975" algn="ctr">
              <a:lnSpc>
                <a:spcPct val="85600"/>
              </a:lnSpc>
              <a:spcBef>
                <a:spcPts val="520"/>
              </a:spcBef>
            </a:pPr>
            <a:r>
              <a:rPr sz="1800" spc="-5" dirty="0">
                <a:latin typeface="Franklin Gothic Book"/>
                <a:cs typeface="Franklin Gothic Book"/>
              </a:rPr>
              <a:t>of the </a:t>
            </a:r>
            <a:r>
              <a:rPr sz="1800" dirty="0">
                <a:latin typeface="Franklin Gothic Book"/>
                <a:cs typeface="Franklin Gothic Book"/>
              </a:rPr>
              <a:t>members are</a:t>
            </a:r>
            <a:r>
              <a:rPr lang="en-US" sz="1800" dirty="0">
                <a:latin typeface="Franklin Gothic Book"/>
                <a:cs typeface="Franklin Gothic Book"/>
              </a:rPr>
              <a:t> </a:t>
            </a:r>
            <a:r>
              <a:rPr sz="1800" spc="-5" dirty="0">
                <a:latin typeface="Franklin Gothic Book"/>
                <a:cs typeface="Franklin Gothic Book"/>
              </a:rPr>
              <a:t>identified, </a:t>
            </a:r>
            <a:r>
              <a:rPr sz="1800" spc="-10" dirty="0">
                <a:latin typeface="Franklin Gothic Book"/>
                <a:cs typeface="Franklin Gothic Book"/>
              </a:rPr>
              <a:t>developed,</a:t>
            </a:r>
            <a:r>
              <a:rPr lang="en-US" sz="1800" spc="-10" dirty="0">
                <a:latin typeface="Franklin Gothic Book"/>
                <a:cs typeface="Franklin Gothic Book"/>
              </a:rPr>
              <a:t> </a:t>
            </a:r>
            <a:r>
              <a:rPr sz="1800" spc="-5" dirty="0">
                <a:latin typeface="Franklin Gothic Book"/>
                <a:cs typeface="Franklin Gothic Book"/>
              </a:rPr>
              <a:t>and put </a:t>
            </a:r>
            <a:r>
              <a:rPr sz="1800" spc="-15" dirty="0">
                <a:latin typeface="Franklin Gothic Book"/>
                <a:cs typeface="Franklin Gothic Book"/>
              </a:rPr>
              <a:t>to </a:t>
            </a:r>
            <a:r>
              <a:rPr sz="1800" spc="-5" dirty="0">
                <a:latin typeface="Franklin Gothic Book"/>
                <a:cs typeface="Franklin Gothic Book"/>
              </a:rPr>
              <a:t>the</a:t>
            </a:r>
            <a:r>
              <a:rPr sz="1800" spc="-60" dirty="0">
                <a:latin typeface="Franklin Gothic Book"/>
                <a:cs typeface="Franklin Gothic Book"/>
              </a:rPr>
              <a:t> </a:t>
            </a:r>
            <a:r>
              <a:rPr sz="1800" spc="5" dirty="0">
                <a:latin typeface="Franklin Gothic Book"/>
                <a:cs typeface="Franklin Gothic Book"/>
              </a:rPr>
              <a:t>service</a:t>
            </a:r>
            <a:r>
              <a:rPr lang="en-US" sz="1800" spc="5" dirty="0">
                <a:latin typeface="Franklin Gothic Book"/>
                <a:cs typeface="Franklin Gothic Book"/>
              </a:rPr>
              <a:t> </a:t>
            </a:r>
            <a:r>
              <a:rPr sz="1800" spc="-5" dirty="0">
                <a:latin typeface="Franklin Gothic Book"/>
                <a:cs typeface="Franklin Gothic Book"/>
              </a:rPr>
              <a:t>of the poor and the</a:t>
            </a:r>
            <a:r>
              <a:rPr lang="en-US" sz="1800" spc="-5" dirty="0">
                <a:latin typeface="Franklin Gothic Book"/>
                <a:cs typeface="Franklin Gothic Book"/>
              </a:rPr>
              <a:t> </a:t>
            </a:r>
            <a:r>
              <a:rPr sz="1800" spc="-15" dirty="0">
                <a:latin typeface="Franklin Gothic Book"/>
                <a:cs typeface="Franklin Gothic Book"/>
              </a:rPr>
              <a:t>Society.</a:t>
            </a:r>
            <a:endParaRPr sz="1800" dirty="0">
              <a:latin typeface="Franklin Gothic Book"/>
              <a:cs typeface="Franklin Gothic Book"/>
            </a:endParaRPr>
          </a:p>
        </p:txBody>
      </p:sp>
      <p:sp>
        <p:nvSpPr>
          <p:cNvPr id="16" name="object 16"/>
          <p:cNvSpPr txBox="1"/>
          <p:nvPr/>
        </p:nvSpPr>
        <p:spPr>
          <a:xfrm>
            <a:off x="5993731" y="4203628"/>
            <a:ext cx="2221865" cy="1257717"/>
          </a:xfrm>
          <a:prstGeom prst="rect">
            <a:avLst/>
          </a:prstGeom>
          <a:solidFill>
            <a:srgbClr val="897B61"/>
          </a:solidFill>
          <a:ln w="34925">
            <a:solidFill>
              <a:srgbClr val="FFFFFF"/>
            </a:solidFill>
          </a:ln>
        </p:spPr>
        <p:txBody>
          <a:bodyPr vert="horz" wrap="square" lIns="0" tIns="66040" rIns="0" bIns="0" rtlCol="0">
            <a:spAutoFit/>
          </a:bodyPr>
          <a:lstStyle/>
          <a:p>
            <a:pPr marL="103505" marR="96520" algn="ctr">
              <a:lnSpc>
                <a:spcPct val="85600"/>
              </a:lnSpc>
              <a:spcBef>
                <a:spcPts val="520"/>
              </a:spcBef>
            </a:pPr>
            <a:r>
              <a:rPr sz="1800" spc="-5" dirty="0">
                <a:latin typeface="Franklin Gothic Book"/>
                <a:cs typeface="Franklin Gothic Book"/>
              </a:rPr>
              <a:t>The president has</a:t>
            </a:r>
            <a:r>
              <a:rPr sz="1800" spc="-50" dirty="0">
                <a:latin typeface="Franklin Gothic Book"/>
                <a:cs typeface="Franklin Gothic Book"/>
              </a:rPr>
              <a:t> </a:t>
            </a:r>
            <a:r>
              <a:rPr sz="1800" dirty="0">
                <a:latin typeface="Franklin Gothic Book"/>
                <a:cs typeface="Franklin Gothic Book"/>
              </a:rPr>
              <a:t>a</a:t>
            </a:r>
            <a:r>
              <a:rPr lang="en-US" sz="1800" dirty="0">
                <a:latin typeface="Franklin Gothic Book"/>
                <a:cs typeface="Franklin Gothic Book"/>
              </a:rPr>
              <a:t> </a:t>
            </a:r>
            <a:r>
              <a:rPr sz="1800" spc="-5" dirty="0">
                <a:latin typeface="Franklin Gothic Book"/>
                <a:cs typeface="Franklin Gothic Book"/>
              </a:rPr>
              <a:t>special responsibility</a:t>
            </a:r>
            <a:r>
              <a:rPr lang="en-US" sz="1800" spc="-5" dirty="0">
                <a:latin typeface="Franklin Gothic Book"/>
                <a:cs typeface="Franklin Gothic Book"/>
              </a:rPr>
              <a:t> </a:t>
            </a:r>
            <a:r>
              <a:rPr sz="1800" spc="-20" dirty="0">
                <a:latin typeface="Franklin Gothic Book"/>
                <a:cs typeface="Franklin Gothic Book"/>
              </a:rPr>
              <a:t>for </a:t>
            </a:r>
            <a:r>
              <a:rPr sz="1800" spc="-10" dirty="0">
                <a:latin typeface="Franklin Gothic Book"/>
                <a:cs typeface="Franklin Gothic Book"/>
              </a:rPr>
              <a:t>promoting</a:t>
            </a:r>
            <a:r>
              <a:rPr lang="en-US" sz="1800" spc="-10" dirty="0">
                <a:latin typeface="Franklin Gothic Book"/>
                <a:cs typeface="Franklin Gothic Book"/>
              </a:rPr>
              <a:t> </a:t>
            </a:r>
            <a:r>
              <a:rPr sz="1800" spc="-5" dirty="0">
                <a:latin typeface="Franklin Gothic Book"/>
                <a:cs typeface="Franklin Gothic Book"/>
              </a:rPr>
              <a:t>Vincentian</a:t>
            </a:r>
            <a:r>
              <a:rPr lang="en-US" sz="1800" spc="-5" dirty="0">
                <a:latin typeface="Franklin Gothic Book"/>
                <a:cs typeface="Franklin Gothic Book"/>
              </a:rPr>
              <a:t> </a:t>
            </a:r>
            <a:r>
              <a:rPr sz="1800" spc="-10" dirty="0">
                <a:latin typeface="Franklin Gothic Book"/>
                <a:cs typeface="Franklin Gothic Book"/>
              </a:rPr>
              <a:t>spirituality.</a:t>
            </a:r>
            <a:endParaRPr sz="1800" dirty="0">
              <a:latin typeface="Franklin Gothic Book"/>
              <a:cs typeface="Franklin Gothic Boo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9062" y="1272540"/>
            <a:ext cx="1922780" cy="1887855"/>
          </a:xfrm>
          <a:prstGeom prst="rect">
            <a:avLst/>
          </a:prstGeom>
        </p:spPr>
        <p:txBody>
          <a:bodyPr vert="horz" wrap="square" lIns="0" tIns="86995" rIns="0" bIns="0" rtlCol="0">
            <a:spAutoFit/>
          </a:bodyPr>
          <a:lstStyle/>
          <a:p>
            <a:pPr marL="12700" marR="5080" algn="just">
              <a:lnSpc>
                <a:spcPct val="88900"/>
              </a:lnSpc>
              <a:spcBef>
                <a:spcPts val="685"/>
              </a:spcBef>
            </a:pPr>
            <a:r>
              <a:rPr sz="4400" spc="5" dirty="0">
                <a:solidFill>
                  <a:schemeClr val="tx2">
                    <a:lumMod val="60000"/>
                    <a:lumOff val="40000"/>
                  </a:schemeClr>
                </a:solidFill>
                <a:latin typeface="Franklin Gothic Book"/>
                <a:cs typeface="Franklin Gothic Book"/>
              </a:rPr>
              <a:t>Servant</a:t>
            </a:r>
            <a:r>
              <a:rPr lang="en-US" sz="4400" spc="5" dirty="0">
                <a:solidFill>
                  <a:schemeClr val="tx2">
                    <a:lumMod val="60000"/>
                    <a:lumOff val="40000"/>
                  </a:schemeClr>
                </a:solidFill>
                <a:latin typeface="Franklin Gothic Book"/>
                <a:cs typeface="Franklin Gothic Book"/>
              </a:rPr>
              <a:t> </a:t>
            </a:r>
            <a:r>
              <a:rPr sz="4400" spc="-5" dirty="0">
                <a:solidFill>
                  <a:schemeClr val="tx2">
                    <a:lumMod val="60000"/>
                    <a:lumOff val="40000"/>
                  </a:schemeClr>
                </a:solidFill>
                <a:latin typeface="Franklin Gothic Book"/>
                <a:cs typeface="Franklin Gothic Book"/>
              </a:rPr>
              <a:t>Lea</a:t>
            </a:r>
            <a:r>
              <a:rPr sz="4400" dirty="0">
                <a:solidFill>
                  <a:schemeClr val="tx2">
                    <a:lumMod val="60000"/>
                    <a:lumOff val="40000"/>
                  </a:schemeClr>
                </a:solidFill>
                <a:latin typeface="Franklin Gothic Book"/>
                <a:cs typeface="Franklin Gothic Book"/>
              </a:rPr>
              <a:t>d</a:t>
            </a:r>
            <a:r>
              <a:rPr sz="4400" spc="-5" dirty="0">
                <a:solidFill>
                  <a:schemeClr val="tx2">
                    <a:lumMod val="60000"/>
                    <a:lumOff val="40000"/>
                  </a:schemeClr>
                </a:solidFill>
                <a:latin typeface="Franklin Gothic Book"/>
                <a:cs typeface="Franklin Gothic Book"/>
              </a:rPr>
              <a:t>e</a:t>
            </a:r>
            <a:r>
              <a:rPr sz="4400" spc="25" dirty="0">
                <a:solidFill>
                  <a:schemeClr val="tx2">
                    <a:lumMod val="60000"/>
                    <a:lumOff val="40000"/>
                  </a:schemeClr>
                </a:solidFill>
                <a:latin typeface="Franklin Gothic Book"/>
                <a:cs typeface="Franklin Gothic Book"/>
              </a:rPr>
              <a:t>r</a:t>
            </a:r>
            <a:r>
              <a:rPr sz="4400" dirty="0">
                <a:solidFill>
                  <a:schemeClr val="tx2">
                    <a:lumMod val="60000"/>
                    <a:lumOff val="40000"/>
                  </a:schemeClr>
                </a:solidFill>
                <a:latin typeface="Franklin Gothic Book"/>
                <a:cs typeface="Franklin Gothic Book"/>
              </a:rPr>
              <a:t>s</a:t>
            </a:r>
            <a:r>
              <a:rPr lang="en-US" sz="4400" dirty="0">
                <a:solidFill>
                  <a:schemeClr val="tx2">
                    <a:lumMod val="60000"/>
                    <a:lumOff val="40000"/>
                  </a:schemeClr>
                </a:solidFill>
                <a:latin typeface="Franklin Gothic Book"/>
                <a:cs typeface="Franklin Gothic Book"/>
              </a:rPr>
              <a:t> </a:t>
            </a:r>
            <a:r>
              <a:rPr sz="4400" spc="-5" dirty="0">
                <a:solidFill>
                  <a:schemeClr val="tx2">
                    <a:lumMod val="60000"/>
                    <a:lumOff val="40000"/>
                  </a:schemeClr>
                </a:solidFill>
                <a:latin typeface="Franklin Gothic Book"/>
                <a:cs typeface="Franklin Gothic Book"/>
              </a:rPr>
              <a:t>(cont.)</a:t>
            </a:r>
            <a:endParaRPr sz="4400" dirty="0">
              <a:solidFill>
                <a:schemeClr val="tx2">
                  <a:lumMod val="60000"/>
                  <a:lumOff val="40000"/>
                </a:schemeClr>
              </a:solidFill>
              <a:latin typeface="Franklin Gothic Book"/>
              <a:cs typeface="Franklin Gothic Book"/>
            </a:endParaRPr>
          </a:p>
        </p:txBody>
      </p:sp>
      <p:sp>
        <p:nvSpPr>
          <p:cNvPr id="3" name="object 3"/>
          <p:cNvSpPr txBox="1">
            <a:spLocks noGrp="1"/>
          </p:cNvSpPr>
          <p:nvPr>
            <p:ph type="title"/>
          </p:nvPr>
        </p:nvSpPr>
        <p:spPr>
          <a:xfrm>
            <a:off x="4572000" y="663892"/>
            <a:ext cx="4114800" cy="1368836"/>
          </a:xfrm>
          <a:prstGeom prst="rect">
            <a:avLst/>
          </a:prstGeom>
        </p:spPr>
        <p:txBody>
          <a:bodyPr vert="horz" wrap="square" lIns="0" tIns="6350" rIns="0" bIns="0" rtlCol="0">
            <a:spAutoFit/>
          </a:bodyPr>
          <a:lstStyle/>
          <a:p>
            <a:pPr marL="12700" marR="5080">
              <a:lnSpc>
                <a:spcPct val="154100"/>
              </a:lnSpc>
              <a:spcBef>
                <a:spcPts val="50"/>
              </a:spcBef>
            </a:pPr>
            <a:r>
              <a:rPr sz="2000" spc="-10" dirty="0">
                <a:solidFill>
                  <a:schemeClr val="tx1"/>
                </a:solidFill>
              </a:rPr>
              <a:t>Know </a:t>
            </a:r>
            <a:r>
              <a:rPr sz="2000" spc="-5" dirty="0">
                <a:solidFill>
                  <a:schemeClr val="tx1"/>
                </a:solidFill>
              </a:rPr>
              <a:t>the Mission </a:t>
            </a:r>
            <a:r>
              <a:rPr sz="2000" spc="5" dirty="0">
                <a:solidFill>
                  <a:schemeClr val="tx1"/>
                </a:solidFill>
              </a:rPr>
              <a:t>(Carry </a:t>
            </a:r>
            <a:r>
              <a:rPr sz="2000" spc="-5" dirty="0">
                <a:solidFill>
                  <a:schemeClr val="tx1"/>
                </a:solidFill>
              </a:rPr>
              <a:t>the </a:t>
            </a:r>
            <a:r>
              <a:rPr sz="2000" spc="-15" dirty="0">
                <a:solidFill>
                  <a:schemeClr val="tx1"/>
                </a:solidFill>
              </a:rPr>
              <a:t>torch)</a:t>
            </a:r>
            <a:r>
              <a:rPr lang="en-US" sz="2000" spc="-15" dirty="0">
                <a:solidFill>
                  <a:schemeClr val="tx1"/>
                </a:solidFill>
              </a:rPr>
              <a:t> </a:t>
            </a:r>
            <a:r>
              <a:rPr sz="2000" dirty="0">
                <a:solidFill>
                  <a:schemeClr val="tx1"/>
                </a:solidFill>
              </a:rPr>
              <a:t>Dream </a:t>
            </a:r>
            <a:r>
              <a:rPr sz="2000" spc="-5" dirty="0">
                <a:solidFill>
                  <a:schemeClr val="tx1"/>
                </a:solidFill>
              </a:rPr>
              <a:t>the </a:t>
            </a:r>
            <a:r>
              <a:rPr sz="2000" dirty="0">
                <a:solidFill>
                  <a:schemeClr val="tx1"/>
                </a:solidFill>
              </a:rPr>
              <a:t>Dream; </a:t>
            </a:r>
            <a:r>
              <a:rPr sz="2000" spc="-10" dirty="0">
                <a:solidFill>
                  <a:schemeClr val="tx1"/>
                </a:solidFill>
              </a:rPr>
              <a:t>show </a:t>
            </a:r>
            <a:r>
              <a:rPr sz="2000" spc="-5" dirty="0">
                <a:solidFill>
                  <a:schemeClr val="tx1"/>
                </a:solidFill>
              </a:rPr>
              <a:t>the </a:t>
            </a:r>
            <a:r>
              <a:rPr sz="2000" spc="-25" dirty="0">
                <a:solidFill>
                  <a:schemeClr val="tx1"/>
                </a:solidFill>
              </a:rPr>
              <a:t>way</a:t>
            </a:r>
            <a:r>
              <a:rPr lang="en-US" sz="2000" spc="-25" dirty="0">
                <a:solidFill>
                  <a:schemeClr val="tx1"/>
                </a:solidFill>
              </a:rPr>
              <a:t> </a:t>
            </a:r>
            <a:r>
              <a:rPr sz="2000" spc="-5" dirty="0">
                <a:solidFill>
                  <a:schemeClr val="tx1"/>
                </a:solidFill>
              </a:rPr>
              <a:t>Delegate, encourage,</a:t>
            </a:r>
            <a:r>
              <a:rPr sz="2000" dirty="0">
                <a:solidFill>
                  <a:schemeClr val="tx1"/>
                </a:solidFill>
              </a:rPr>
              <a:t> </a:t>
            </a:r>
            <a:r>
              <a:rPr sz="2000" spc="-5" dirty="0">
                <a:solidFill>
                  <a:schemeClr val="tx1"/>
                </a:solidFill>
              </a:rPr>
              <a:t>inspire</a:t>
            </a:r>
            <a:endParaRPr sz="2000" dirty="0">
              <a:solidFill>
                <a:schemeClr val="tx1"/>
              </a:solidFill>
            </a:endParaRPr>
          </a:p>
        </p:txBody>
      </p:sp>
      <p:sp>
        <p:nvSpPr>
          <p:cNvPr id="4" name="object 4"/>
          <p:cNvSpPr txBox="1"/>
          <p:nvPr/>
        </p:nvSpPr>
        <p:spPr>
          <a:xfrm>
            <a:off x="4572000" y="2044273"/>
            <a:ext cx="4343400" cy="3659976"/>
          </a:xfrm>
          <a:prstGeom prst="rect">
            <a:avLst/>
          </a:prstGeom>
        </p:spPr>
        <p:txBody>
          <a:bodyPr vert="horz" wrap="square" lIns="0" tIns="12700" rIns="0" bIns="0" rtlCol="0">
            <a:spAutoFit/>
          </a:bodyPr>
          <a:lstStyle/>
          <a:p>
            <a:pPr marL="12700" marR="1031875">
              <a:lnSpc>
                <a:spcPct val="151800"/>
              </a:lnSpc>
              <a:spcBef>
                <a:spcPts val="100"/>
              </a:spcBef>
            </a:pPr>
            <a:r>
              <a:rPr sz="2000" dirty="0">
                <a:latin typeface="Franklin Gothic Book"/>
                <a:cs typeface="Franklin Gothic Book"/>
              </a:rPr>
              <a:t>Lead </a:t>
            </a:r>
            <a:r>
              <a:rPr sz="2000" spc="-5" dirty="0">
                <a:latin typeface="Franklin Gothic Book"/>
                <a:cs typeface="Franklin Gothic Book"/>
              </a:rPr>
              <a:t>rather than push</a:t>
            </a:r>
            <a:endParaRPr lang="en-US" sz="2000" spc="-5" dirty="0">
              <a:latin typeface="Franklin Gothic Book"/>
              <a:cs typeface="Franklin Gothic Book"/>
            </a:endParaRPr>
          </a:p>
          <a:p>
            <a:pPr marL="12700" marR="1031875">
              <a:lnSpc>
                <a:spcPct val="151800"/>
              </a:lnSpc>
              <a:spcBef>
                <a:spcPts val="100"/>
              </a:spcBef>
            </a:pPr>
            <a:r>
              <a:rPr sz="2000" spc="-5" dirty="0">
                <a:latin typeface="Franklin Gothic Book"/>
                <a:cs typeface="Franklin Gothic Book"/>
              </a:rPr>
              <a:t>Persuade rather than</a:t>
            </a:r>
            <a:r>
              <a:rPr sz="2000" spc="-45" dirty="0">
                <a:latin typeface="Franklin Gothic Book"/>
                <a:cs typeface="Franklin Gothic Book"/>
              </a:rPr>
              <a:t> </a:t>
            </a:r>
            <a:r>
              <a:rPr sz="2000" spc="-10" dirty="0">
                <a:latin typeface="Franklin Gothic Book"/>
                <a:cs typeface="Franklin Gothic Book"/>
              </a:rPr>
              <a:t>tell</a:t>
            </a:r>
            <a:endParaRPr sz="2000" dirty="0">
              <a:latin typeface="Franklin Gothic Book"/>
              <a:cs typeface="Franklin Gothic Book"/>
            </a:endParaRPr>
          </a:p>
          <a:p>
            <a:pPr marL="12700" marR="5080">
              <a:lnSpc>
                <a:spcPct val="151800"/>
              </a:lnSpc>
            </a:pPr>
            <a:r>
              <a:rPr sz="2000" spc="-10" dirty="0">
                <a:latin typeface="Franklin Gothic Book"/>
                <a:cs typeface="Franklin Gothic Book"/>
              </a:rPr>
              <a:t>Listen </a:t>
            </a:r>
            <a:r>
              <a:rPr sz="2000" spc="-5" dirty="0">
                <a:latin typeface="Franklin Gothic Book"/>
                <a:cs typeface="Franklin Gothic Book"/>
              </a:rPr>
              <a:t>in respect </a:t>
            </a:r>
            <a:r>
              <a:rPr sz="2000" dirty="0">
                <a:latin typeface="Franklin Gothic Book"/>
                <a:cs typeface="Franklin Gothic Book"/>
              </a:rPr>
              <a:t>and </a:t>
            </a:r>
            <a:r>
              <a:rPr sz="2000" spc="-5" dirty="0">
                <a:latin typeface="Franklin Gothic Book"/>
                <a:cs typeface="Franklin Gothic Book"/>
              </a:rPr>
              <a:t>compassion </a:t>
            </a:r>
            <a:endParaRPr lang="en-US" sz="2000" spc="-5" dirty="0">
              <a:latin typeface="Franklin Gothic Book"/>
              <a:cs typeface="Franklin Gothic Book"/>
            </a:endParaRPr>
          </a:p>
          <a:p>
            <a:pPr marL="12700" marR="5080">
              <a:lnSpc>
                <a:spcPct val="151800"/>
              </a:lnSpc>
            </a:pPr>
            <a:r>
              <a:rPr sz="2000" spc="-10" dirty="0">
                <a:latin typeface="Franklin Gothic Book"/>
                <a:cs typeface="Franklin Gothic Book"/>
              </a:rPr>
              <a:t>Act </a:t>
            </a:r>
            <a:r>
              <a:rPr sz="2000" dirty="0">
                <a:latin typeface="Franklin Gothic Book"/>
                <a:cs typeface="Franklin Gothic Book"/>
              </a:rPr>
              <a:t>on </a:t>
            </a:r>
            <a:r>
              <a:rPr sz="2000" spc="-5" dirty="0">
                <a:latin typeface="Franklin Gothic Book"/>
                <a:cs typeface="Franklin Gothic Book"/>
              </a:rPr>
              <a:t>hunches, but calculated </a:t>
            </a:r>
            <a:r>
              <a:rPr sz="2000" dirty="0">
                <a:latin typeface="Franklin Gothic Book"/>
                <a:cs typeface="Franklin Gothic Book"/>
              </a:rPr>
              <a:t>ones</a:t>
            </a:r>
            <a:endParaRPr lang="en-US" sz="2000" dirty="0">
              <a:latin typeface="Franklin Gothic Book"/>
              <a:cs typeface="Franklin Gothic Book"/>
            </a:endParaRPr>
          </a:p>
          <a:p>
            <a:pPr marL="12700" marR="5080">
              <a:lnSpc>
                <a:spcPct val="151800"/>
              </a:lnSpc>
            </a:pPr>
            <a:r>
              <a:rPr sz="2000" dirty="0">
                <a:latin typeface="Franklin Gothic Book"/>
                <a:cs typeface="Franklin Gothic Book"/>
              </a:rPr>
              <a:t>Do </a:t>
            </a:r>
            <a:r>
              <a:rPr sz="2000" spc="-5" dirty="0">
                <a:latin typeface="Franklin Gothic Book"/>
                <a:cs typeface="Franklin Gothic Book"/>
              </a:rPr>
              <a:t>those </a:t>
            </a:r>
            <a:r>
              <a:rPr sz="2000" dirty="0">
                <a:latin typeface="Franklin Gothic Book"/>
                <a:cs typeface="Franklin Gothic Book"/>
              </a:rPr>
              <a:t>served </a:t>
            </a:r>
            <a:r>
              <a:rPr sz="2000" spc="-15" dirty="0">
                <a:latin typeface="Franklin Gothic Book"/>
                <a:cs typeface="Franklin Gothic Book"/>
              </a:rPr>
              <a:t>grow </a:t>
            </a:r>
            <a:r>
              <a:rPr sz="2000" dirty="0">
                <a:latin typeface="Franklin Gothic Book"/>
                <a:cs typeface="Franklin Gothic Book"/>
              </a:rPr>
              <a:t>as</a:t>
            </a:r>
            <a:r>
              <a:rPr sz="2000" spc="-40" dirty="0">
                <a:latin typeface="Franklin Gothic Book"/>
                <a:cs typeface="Franklin Gothic Book"/>
              </a:rPr>
              <a:t> </a:t>
            </a:r>
            <a:r>
              <a:rPr sz="2000" dirty="0">
                <a:latin typeface="Franklin Gothic Book"/>
                <a:cs typeface="Franklin Gothic Book"/>
              </a:rPr>
              <a:t>persons?</a:t>
            </a:r>
          </a:p>
          <a:p>
            <a:pPr marL="12700" marR="349885">
              <a:lnSpc>
                <a:spcPts val="1900"/>
              </a:lnSpc>
              <a:spcBef>
                <a:spcPts val="1355"/>
              </a:spcBef>
            </a:pPr>
            <a:r>
              <a:rPr sz="2000" dirty="0">
                <a:latin typeface="Franklin Gothic Book"/>
                <a:cs typeface="Franklin Gothic Book"/>
              </a:rPr>
              <a:t>Do </a:t>
            </a:r>
            <a:r>
              <a:rPr sz="2000" spc="-10" dirty="0">
                <a:latin typeface="Franklin Gothic Book"/>
                <a:cs typeface="Franklin Gothic Book"/>
              </a:rPr>
              <a:t>they </a:t>
            </a:r>
            <a:r>
              <a:rPr sz="2000" spc="-5" dirty="0">
                <a:latin typeface="Franklin Gothic Book"/>
                <a:cs typeface="Franklin Gothic Book"/>
              </a:rPr>
              <a:t>become </a:t>
            </a:r>
            <a:r>
              <a:rPr sz="2000" spc="-15" dirty="0">
                <a:latin typeface="Franklin Gothic Book"/>
                <a:cs typeface="Franklin Gothic Book"/>
              </a:rPr>
              <a:t>healthier, </a:t>
            </a:r>
            <a:r>
              <a:rPr sz="2000" spc="-20" dirty="0">
                <a:latin typeface="Franklin Gothic Book"/>
                <a:cs typeface="Franklin Gothic Book"/>
              </a:rPr>
              <a:t>wiser,</a:t>
            </a:r>
            <a:r>
              <a:rPr lang="en-US" sz="2000" spc="-20" dirty="0">
                <a:latin typeface="Franklin Gothic Book"/>
                <a:cs typeface="Franklin Gothic Book"/>
              </a:rPr>
              <a:t> </a:t>
            </a:r>
            <a:r>
              <a:rPr sz="2000" spc="-15" dirty="0">
                <a:latin typeface="Franklin Gothic Book"/>
                <a:cs typeface="Franklin Gothic Book"/>
              </a:rPr>
              <a:t>freer, </a:t>
            </a:r>
            <a:r>
              <a:rPr sz="2000" dirty="0">
                <a:latin typeface="Franklin Gothic Book"/>
                <a:cs typeface="Franklin Gothic Book"/>
              </a:rPr>
              <a:t>more </a:t>
            </a:r>
            <a:r>
              <a:rPr sz="2000" spc="-5" dirty="0">
                <a:latin typeface="Franklin Gothic Book"/>
                <a:cs typeface="Franklin Gothic Book"/>
              </a:rPr>
              <a:t>autonomous?</a:t>
            </a:r>
            <a:endParaRPr sz="2000" dirty="0">
              <a:latin typeface="Franklin Gothic Book"/>
              <a:cs typeface="Franklin Gothic Book"/>
            </a:endParaRPr>
          </a:p>
          <a:p>
            <a:pPr marL="12700" marR="565785">
              <a:lnSpc>
                <a:spcPts val="1900"/>
              </a:lnSpc>
              <a:spcBef>
                <a:spcPts val="1190"/>
              </a:spcBef>
            </a:pPr>
            <a:r>
              <a:rPr sz="2000" spc="-5" dirty="0">
                <a:latin typeface="Franklin Gothic Book"/>
                <a:cs typeface="Franklin Gothic Book"/>
              </a:rPr>
              <a:t>What is the </a:t>
            </a:r>
            <a:r>
              <a:rPr sz="2000" dirty="0">
                <a:latin typeface="Franklin Gothic Book"/>
                <a:cs typeface="Franklin Gothic Book"/>
              </a:rPr>
              <a:t>effect on </a:t>
            </a:r>
            <a:r>
              <a:rPr sz="2000" spc="-5" dirty="0">
                <a:latin typeface="Franklin Gothic Book"/>
                <a:cs typeface="Franklin Gothic Book"/>
              </a:rPr>
              <a:t>the least</a:t>
            </a:r>
            <a:r>
              <a:rPr lang="en-US" sz="2000" spc="-5" dirty="0">
                <a:latin typeface="Franklin Gothic Book"/>
                <a:cs typeface="Franklin Gothic Book"/>
              </a:rPr>
              <a:t> </a:t>
            </a:r>
            <a:r>
              <a:rPr sz="2000" spc="-5" dirty="0">
                <a:latin typeface="Franklin Gothic Book"/>
                <a:cs typeface="Franklin Gothic Book"/>
              </a:rPr>
              <a:t>privileged in</a:t>
            </a:r>
            <a:r>
              <a:rPr sz="2000" spc="-10" dirty="0">
                <a:latin typeface="Franklin Gothic Book"/>
                <a:cs typeface="Franklin Gothic Book"/>
              </a:rPr>
              <a:t> </a:t>
            </a:r>
            <a:r>
              <a:rPr sz="2000" spc="-5" dirty="0">
                <a:latin typeface="Franklin Gothic Book"/>
                <a:cs typeface="Franklin Gothic Book"/>
              </a:rPr>
              <a:t>society?</a:t>
            </a:r>
            <a:endParaRPr sz="2000" dirty="0">
              <a:latin typeface="Franklin Gothic Book"/>
              <a:cs typeface="Franklin Gothic Book"/>
            </a:endParaRPr>
          </a:p>
        </p:txBody>
      </p:sp>
      <p:sp>
        <p:nvSpPr>
          <p:cNvPr id="5" name="object 5"/>
          <p:cNvSpPr/>
          <p:nvPr/>
        </p:nvSpPr>
        <p:spPr>
          <a:xfrm>
            <a:off x="1" y="6453385"/>
            <a:ext cx="9144000" cy="405130"/>
          </a:xfrm>
          <a:custGeom>
            <a:avLst/>
            <a:gdLst/>
            <a:ahLst/>
            <a:cxnLst/>
            <a:rect l="l" t="t" r="r" b="b"/>
            <a:pathLst>
              <a:path w="9144000" h="405129">
                <a:moveTo>
                  <a:pt x="0" y="0"/>
                </a:moveTo>
                <a:lnTo>
                  <a:pt x="9143998" y="0"/>
                </a:lnTo>
                <a:lnTo>
                  <a:pt x="9143998" y="404614"/>
                </a:lnTo>
                <a:lnTo>
                  <a:pt x="0" y="404614"/>
                </a:lnTo>
                <a:lnTo>
                  <a:pt x="0" y="0"/>
                </a:lnTo>
                <a:close/>
              </a:path>
            </a:pathLst>
          </a:custGeom>
          <a:solidFill>
            <a:srgbClr val="8C8D86"/>
          </a:solidFill>
        </p:spPr>
        <p:txBody>
          <a:bodyPr wrap="square" lIns="0" tIns="0" rIns="0" bIns="0" rtlCol="0"/>
          <a:lstStyle/>
          <a:p>
            <a:endParaRPr/>
          </a:p>
        </p:txBody>
      </p:sp>
      <p:sp>
        <p:nvSpPr>
          <p:cNvPr id="6" name="object 6"/>
          <p:cNvSpPr/>
          <p:nvPr/>
        </p:nvSpPr>
        <p:spPr>
          <a:xfrm>
            <a:off x="152400" y="163921"/>
            <a:ext cx="838200" cy="82667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8029429" y="6454301"/>
            <a:ext cx="217804" cy="367030"/>
          </a:xfrm>
          <a:prstGeom prst="rect">
            <a:avLst/>
          </a:prstGeom>
        </p:spPr>
        <p:txBody>
          <a:bodyPr vert="horz" wrap="square" lIns="0" tIns="0" rIns="0" bIns="0" rtlCol="0">
            <a:spAutoFit/>
          </a:bodyPr>
          <a:lstStyle/>
          <a:p>
            <a:pPr marL="38100">
              <a:lnSpc>
                <a:spcPts val="2635"/>
              </a:lnSpc>
            </a:pPr>
            <a:fld id="{81D60167-4931-47E6-BA6A-407CBD079E47}" type="slidenum">
              <a:rPr sz="2200" dirty="0">
                <a:solidFill>
                  <a:srgbClr val="FFFFFF"/>
                </a:solidFill>
                <a:latin typeface="Calibri"/>
                <a:cs typeface="Calibri"/>
              </a:rPr>
              <a:t>9</a:t>
            </a:fld>
            <a:endParaRPr sz="22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2391</TotalTime>
  <Words>2832</Words>
  <Application>Microsoft Office PowerPoint</Application>
  <PresentationFormat>On-screen Show (4:3)</PresentationFormat>
  <Paragraphs>526</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Black</vt:lpstr>
      <vt:lpstr>Calibri</vt:lpstr>
      <vt:lpstr>Franklin Gothic Book</vt:lpstr>
      <vt:lpstr>Hind Siliguri</vt:lpstr>
      <vt:lpstr>Lucida Sans Unicode</vt:lpstr>
      <vt:lpstr>Times New Roman</vt:lpstr>
      <vt:lpstr>Office Theme</vt:lpstr>
      <vt:lpstr>Society of St. Vincent de Paul Conference Presidents &amp; Spiritual Advisors Training</vt:lpstr>
      <vt:lpstr>PowerPoint Presentation</vt:lpstr>
      <vt:lpstr>PowerPoint Presentation</vt:lpstr>
      <vt:lpstr>PowerPoint Presentation</vt:lpstr>
      <vt:lpstr>PowerPoint Presentation</vt:lpstr>
      <vt:lpstr>The 7 Duties of an Effective and Responsible Conference President</vt:lpstr>
      <vt:lpstr>The 7 Duties of an Effective and Responsible Spiritual Advisor</vt:lpstr>
      <vt:lpstr>SPIRITUAL ADVISORS AND CONFERENCE PRESIDENTS BOTH ARE SERVANT LEADERS</vt:lpstr>
      <vt:lpstr>Know the Mission (Carry the torch) Dream the Dream; show the way Delegate, encourage, inspire</vt:lpstr>
      <vt:lpstr>PowerPoint Presentation</vt:lpstr>
      <vt:lpstr>5 Goals as President</vt:lpstr>
      <vt:lpstr>5 Goals as Spiritual Advisor</vt:lpstr>
      <vt:lpstr>PowerPoint Presentation</vt:lpstr>
      <vt:lpstr>Size of Membership</vt:lpstr>
      <vt:lpstr>The Conference is the Base</vt:lpstr>
      <vt:lpstr>PowerPoint Presentation</vt:lpstr>
      <vt:lpstr>Conference Meeting</vt:lpstr>
      <vt:lpstr>The situation reached when all members of a group:</vt:lpstr>
      <vt:lpstr>PowerPoint Presentation</vt:lpstr>
      <vt:lpstr>PowerPoint Presentation</vt:lpstr>
      <vt:lpstr>PowerPoint Presentation</vt:lpstr>
      <vt:lpstr>Example Additional Roles</vt:lpstr>
      <vt:lpstr>PowerPoint Presentation</vt:lpstr>
      <vt:lpstr>PowerPoint Presentation</vt:lpstr>
      <vt:lpstr>PowerPoint Presentation</vt:lpstr>
      <vt:lpstr>Formation Planning       </vt:lpstr>
      <vt:lpstr>PowerPoint Presentation</vt:lpstr>
      <vt:lpstr>Overview</vt:lpstr>
      <vt:lpstr>Secretary’s duties Some can be delegated!!</vt:lpstr>
      <vt:lpstr>Conference Status</vt:lpstr>
      <vt:lpstr>PowerPoint Presentation</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of St. Vincent de Paul Conference Presidents &amp;  Spiritual Advisors Training</dc:title>
  <dc:creator>Claudia</dc:creator>
  <cp:lastModifiedBy>Bob Liles</cp:lastModifiedBy>
  <cp:revision>19</cp:revision>
  <cp:lastPrinted>2022-12-02T21:55:34Z</cp:lastPrinted>
  <dcterms:created xsi:type="dcterms:W3CDTF">2022-10-04T17:31:38Z</dcterms:created>
  <dcterms:modified xsi:type="dcterms:W3CDTF">2022-12-05T20:58:55Z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2022-09-13T00:00:00Z</vt:filetime>
  </property>
  <property fmtid="{D5CDD505-2E9C-101B-9397-08002B2CF9AE}" pid="3" name="LastSaved">
    <vt:filetime>2022-10-04T00:00:00Z</vt:filetime>
  </property>
</Properties>
</file>