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62" r:id="rId3"/>
    <p:sldId id="263" r:id="rId4"/>
    <p:sldId id="258" r:id="rId5"/>
    <p:sldId id="259" r:id="rId6"/>
    <p:sldId id="260" r:id="rId7"/>
    <p:sldId id="261" r:id="rId8"/>
    <p:sldId id="264" r:id="rId9"/>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DF856E-1839-4E0E-8641-69A77814C0C1}" v="1" dt="2022-11-20T22:22:28.4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6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12/5/2022</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67848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12/5/2022</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743503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12/5/2022</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86401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12/5/2022</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8114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12/5/2022</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709172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12/5/2022</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80799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12/5/2022</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60923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12/5/2022</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9502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12/5/2022</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44099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12/5/2022</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79250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12/5/2022</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00373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12/5/2022</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48498308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a:extLst>
              <a:ext uri="{FF2B5EF4-FFF2-40B4-BE49-F238E27FC236}">
                <a16:creationId xmlns:a16="http://schemas.microsoft.com/office/drawing/2014/main" id="{0D2A0877-765F-314A-A0CB-CDFC611579F7}"/>
              </a:ext>
            </a:extLst>
          </p:cNvPr>
          <p:cNvPicPr>
            <a:picLocks noChangeAspect="1"/>
          </p:cNvPicPr>
          <p:nvPr/>
        </p:nvPicPr>
        <p:blipFill rotWithShape="1">
          <a:blip r:embed="rId2">
            <a:alphaModFix amt="40000"/>
          </a:blip>
          <a:srcRect l="1404" r="9729"/>
          <a:stretch/>
        </p:blipFill>
        <p:spPr>
          <a:xfrm>
            <a:off x="0" y="-230685"/>
            <a:ext cx="12188932" cy="6857990"/>
          </a:xfrm>
          <a:prstGeom prst="rect">
            <a:avLst/>
          </a:prstGeom>
        </p:spPr>
      </p:pic>
      <p:sp>
        <p:nvSpPr>
          <p:cNvPr id="2" name="Title 1">
            <a:extLst>
              <a:ext uri="{FF2B5EF4-FFF2-40B4-BE49-F238E27FC236}">
                <a16:creationId xmlns:a16="http://schemas.microsoft.com/office/drawing/2014/main" id="{F8EC3576-5274-84B8-09B7-85A462F5CA98}"/>
              </a:ext>
            </a:extLst>
          </p:cNvPr>
          <p:cNvSpPr>
            <a:spLocks noGrp="1"/>
          </p:cNvSpPr>
          <p:nvPr>
            <p:ph type="ctrTitle"/>
          </p:nvPr>
        </p:nvSpPr>
        <p:spPr>
          <a:xfrm>
            <a:off x="1549238" y="211016"/>
            <a:ext cx="9090476" cy="2550870"/>
          </a:xfrm>
        </p:spPr>
        <p:txBody>
          <a:bodyPr anchor="b">
            <a:normAutofit/>
          </a:bodyPr>
          <a:lstStyle/>
          <a:p>
            <a:pPr algn="ctr"/>
            <a:r>
              <a:rPr lang="en-US" dirty="0">
                <a:solidFill>
                  <a:srgbClr val="FFFFFF"/>
                </a:solidFill>
              </a:rPr>
              <a:t>Secretary’s Workshop</a:t>
            </a:r>
          </a:p>
        </p:txBody>
      </p:sp>
      <p:sp>
        <p:nvSpPr>
          <p:cNvPr id="3" name="Subtitle 2">
            <a:extLst>
              <a:ext uri="{FF2B5EF4-FFF2-40B4-BE49-F238E27FC236}">
                <a16:creationId xmlns:a16="http://schemas.microsoft.com/office/drawing/2014/main" id="{5F082F45-7E09-6351-D9E7-0DF620D503C5}"/>
              </a:ext>
            </a:extLst>
          </p:cNvPr>
          <p:cNvSpPr>
            <a:spLocks noGrp="1"/>
          </p:cNvSpPr>
          <p:nvPr>
            <p:ph type="subTitle" idx="1"/>
          </p:nvPr>
        </p:nvSpPr>
        <p:spPr>
          <a:xfrm>
            <a:off x="2106813" y="2992581"/>
            <a:ext cx="7083111" cy="2414563"/>
          </a:xfrm>
        </p:spPr>
        <p:txBody>
          <a:bodyPr anchor="t">
            <a:normAutofit/>
          </a:bodyPr>
          <a:lstStyle/>
          <a:p>
            <a:pPr algn="ctr"/>
            <a:endParaRPr lang="en-US" sz="2400" b="1" dirty="0">
              <a:solidFill>
                <a:srgbClr val="FFFFFF"/>
              </a:solidFill>
              <a:latin typeface="Aharoni" panose="02010803020104030203" pitchFamily="2" charset="-79"/>
              <a:cs typeface="Aharoni" panose="02010803020104030203" pitchFamily="2" charset="-79"/>
            </a:endParaRPr>
          </a:p>
        </p:txBody>
      </p:sp>
      <p:sp>
        <p:nvSpPr>
          <p:cNvPr id="49" name="Freeform: Shape 48">
            <a:extLst>
              <a:ext uri="{FF2B5EF4-FFF2-40B4-BE49-F238E27FC236}">
                <a16:creationId xmlns:a16="http://schemas.microsoft.com/office/drawing/2014/main" id="{CF7F2079-504C-499A-A644-58F4DDC76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491506" y="-615180"/>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51"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356" y="3533292"/>
            <a:ext cx="972241" cy="45718"/>
            <a:chOff x="4886325" y="3371754"/>
            <a:chExt cx="2418492" cy="113728"/>
          </a:xfrm>
          <a:solidFill>
            <a:schemeClr val="accent1"/>
          </a:solidFill>
        </p:grpSpPr>
        <p:sp>
          <p:nvSpPr>
            <p:cNvPr id="52"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53"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54"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55"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56"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57"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dirty="0"/>
              </a:p>
            </p:txBody>
          </p:sp>
        </p:grpSp>
      </p:grpSp>
      <p:sp>
        <p:nvSpPr>
          <p:cNvPr id="59" name="Freeform: Shape 58">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516668"/>
            <a:ext cx="4187283"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1" name="Group 60">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969850"/>
            <a:ext cx="886141" cy="802496"/>
            <a:chOff x="10948005" y="3272152"/>
            <a:chExt cx="868640" cy="786648"/>
          </a:xfrm>
          <a:solidFill>
            <a:schemeClr val="accent1"/>
          </a:solidFill>
        </p:grpSpPr>
        <p:sp>
          <p:nvSpPr>
            <p:cNvPr id="62" name="Freeform: Shape 61">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63" name="Freeform: Shape 62">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64" name="Freeform: Shape 63">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65"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66"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67"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1828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2A0877-765F-314A-A0CB-CDFC611579F7}"/>
              </a:ext>
            </a:extLst>
          </p:cNvPr>
          <p:cNvPicPr>
            <a:picLocks noChangeAspect="1"/>
          </p:cNvPicPr>
          <p:nvPr/>
        </p:nvPicPr>
        <p:blipFill rotWithShape="1">
          <a:blip r:embed="rId2">
            <a:alphaModFix amt="40000"/>
          </a:blip>
          <a:srcRect l="1404" r="9729"/>
          <a:stretch/>
        </p:blipFill>
        <p:spPr>
          <a:xfrm>
            <a:off x="0" y="-230685"/>
            <a:ext cx="12188932" cy="6857990"/>
          </a:xfrm>
          <a:prstGeom prst="rect">
            <a:avLst/>
          </a:prstGeom>
        </p:spPr>
      </p:pic>
      <p:sp>
        <p:nvSpPr>
          <p:cNvPr id="2" name="Title 1">
            <a:extLst>
              <a:ext uri="{FF2B5EF4-FFF2-40B4-BE49-F238E27FC236}">
                <a16:creationId xmlns:a16="http://schemas.microsoft.com/office/drawing/2014/main" id="{F8EC3576-5274-84B8-09B7-85A462F5CA98}"/>
              </a:ext>
            </a:extLst>
          </p:cNvPr>
          <p:cNvSpPr>
            <a:spLocks noGrp="1"/>
          </p:cNvSpPr>
          <p:nvPr>
            <p:ph type="ctrTitle"/>
          </p:nvPr>
        </p:nvSpPr>
        <p:spPr>
          <a:xfrm>
            <a:off x="1549238" y="211016"/>
            <a:ext cx="9090476" cy="731093"/>
          </a:xfrm>
        </p:spPr>
        <p:txBody>
          <a:bodyPr anchor="b">
            <a:normAutofit/>
          </a:bodyPr>
          <a:lstStyle/>
          <a:p>
            <a:pPr algn="ctr"/>
            <a:r>
              <a:rPr lang="en-US" dirty="0">
                <a:solidFill>
                  <a:schemeClr val="accent4">
                    <a:lumMod val="75000"/>
                  </a:schemeClr>
                </a:solidFill>
              </a:rPr>
              <a:t>Opening Prayer</a:t>
            </a:r>
          </a:p>
        </p:txBody>
      </p:sp>
      <p:sp>
        <p:nvSpPr>
          <p:cNvPr id="3" name="Subtitle 2">
            <a:extLst>
              <a:ext uri="{FF2B5EF4-FFF2-40B4-BE49-F238E27FC236}">
                <a16:creationId xmlns:a16="http://schemas.microsoft.com/office/drawing/2014/main" id="{5F082F45-7E09-6351-D9E7-0DF620D503C5}"/>
              </a:ext>
            </a:extLst>
          </p:cNvPr>
          <p:cNvSpPr>
            <a:spLocks noGrp="1"/>
          </p:cNvSpPr>
          <p:nvPr>
            <p:ph type="subTitle" idx="1"/>
          </p:nvPr>
        </p:nvSpPr>
        <p:spPr>
          <a:xfrm>
            <a:off x="1246909" y="1787236"/>
            <a:ext cx="9392805" cy="3352800"/>
          </a:xfrm>
        </p:spPr>
        <p:txBody>
          <a:bodyPr anchor="t">
            <a:noAutofit/>
          </a:bodyPr>
          <a:lstStyle/>
          <a:p>
            <a:pPr algn="ctr"/>
            <a:r>
              <a:rPr lang="en-US" sz="2800" b="1" dirty="0">
                <a:solidFill>
                  <a:schemeClr val="accent4">
                    <a:lumMod val="75000"/>
                  </a:schemeClr>
                </a:solidFill>
                <a:latin typeface="Aharoni" panose="02010803020104030203" pitchFamily="2" charset="-79"/>
                <a:cs typeface="Aharoni" panose="02010803020104030203" pitchFamily="2" charset="-79"/>
              </a:rPr>
              <a:t>Father</a:t>
            </a:r>
            <a:r>
              <a:rPr lang="en-US" sz="2800" b="1">
                <a:solidFill>
                  <a:schemeClr val="accent4">
                    <a:lumMod val="75000"/>
                  </a:schemeClr>
                </a:solidFill>
                <a:latin typeface="Aharoni" panose="02010803020104030203" pitchFamily="2" charset="-79"/>
                <a:cs typeface="Aharoni" panose="02010803020104030203" pitchFamily="2" charset="-79"/>
              </a:rPr>
              <a:t>, Thank </a:t>
            </a:r>
            <a:r>
              <a:rPr lang="en-US" sz="2800" b="1" dirty="0">
                <a:solidFill>
                  <a:schemeClr val="accent4">
                    <a:lumMod val="75000"/>
                  </a:schemeClr>
                </a:solidFill>
                <a:latin typeface="Aharoni" panose="02010803020104030203" pitchFamily="2" charset="-79"/>
                <a:cs typeface="Aharoni" panose="02010803020104030203" pitchFamily="2" charset="-79"/>
              </a:rPr>
              <a:t>You for every seat that has been filled here today.  For each mind and heart that fills the presence of this room.  Only You truly know what we are setting out to accomplish.  </a:t>
            </a:r>
          </a:p>
          <a:p>
            <a:pPr algn="ctr"/>
            <a:r>
              <a:rPr lang="en-US" sz="2800" b="1" dirty="0">
                <a:solidFill>
                  <a:schemeClr val="accent4">
                    <a:lumMod val="75000"/>
                  </a:schemeClr>
                </a:solidFill>
                <a:latin typeface="Aharoni" panose="02010803020104030203" pitchFamily="2" charset="-79"/>
                <a:cs typeface="Aharoni" panose="02010803020104030203" pitchFamily="2" charset="-79"/>
              </a:rPr>
              <a:t>We have an idea, hints and instruction.  We have talents, abilities and time to work.  However, only You can see in perfect detail the end of every beginning.  Nothing is ever in vain, for even mistakes and missteps can be used for good.  Be with us today. Amen. .   </a:t>
            </a:r>
          </a:p>
        </p:txBody>
      </p:sp>
    </p:spTree>
    <p:extLst>
      <p:ext uri="{BB962C8B-B14F-4D97-AF65-F5344CB8AC3E}">
        <p14:creationId xmlns:p14="http://schemas.microsoft.com/office/powerpoint/2010/main" val="393351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2A0877-765F-314A-A0CB-CDFC611579F7}"/>
              </a:ext>
            </a:extLst>
          </p:cNvPr>
          <p:cNvPicPr>
            <a:picLocks noChangeAspect="1"/>
          </p:cNvPicPr>
          <p:nvPr/>
        </p:nvPicPr>
        <p:blipFill rotWithShape="1">
          <a:blip r:embed="rId2">
            <a:alphaModFix amt="40000"/>
          </a:blip>
          <a:srcRect l="1404" r="9729"/>
          <a:stretch/>
        </p:blipFill>
        <p:spPr>
          <a:xfrm>
            <a:off x="0" y="-230685"/>
            <a:ext cx="12188932" cy="6857990"/>
          </a:xfrm>
          <a:prstGeom prst="rect">
            <a:avLst/>
          </a:prstGeom>
        </p:spPr>
      </p:pic>
      <p:sp>
        <p:nvSpPr>
          <p:cNvPr id="2" name="Title 1">
            <a:extLst>
              <a:ext uri="{FF2B5EF4-FFF2-40B4-BE49-F238E27FC236}">
                <a16:creationId xmlns:a16="http://schemas.microsoft.com/office/drawing/2014/main" id="{F8EC3576-5274-84B8-09B7-85A462F5CA98}"/>
              </a:ext>
            </a:extLst>
          </p:cNvPr>
          <p:cNvSpPr>
            <a:spLocks noGrp="1"/>
          </p:cNvSpPr>
          <p:nvPr>
            <p:ph type="ctrTitle"/>
          </p:nvPr>
        </p:nvSpPr>
        <p:spPr>
          <a:xfrm>
            <a:off x="1549238" y="211016"/>
            <a:ext cx="9090476" cy="828075"/>
          </a:xfrm>
        </p:spPr>
        <p:txBody>
          <a:bodyPr anchor="b">
            <a:normAutofit/>
          </a:bodyPr>
          <a:lstStyle/>
          <a:p>
            <a:pPr algn="ctr"/>
            <a:r>
              <a:rPr lang="en-US" dirty="0">
                <a:solidFill>
                  <a:srgbClr val="FFFFFF"/>
                </a:solidFill>
              </a:rPr>
              <a:t>Secretary’s Workshop</a:t>
            </a:r>
          </a:p>
        </p:txBody>
      </p:sp>
      <p:sp>
        <p:nvSpPr>
          <p:cNvPr id="3" name="Subtitle 2">
            <a:extLst>
              <a:ext uri="{FF2B5EF4-FFF2-40B4-BE49-F238E27FC236}">
                <a16:creationId xmlns:a16="http://schemas.microsoft.com/office/drawing/2014/main" id="{5F082F45-7E09-6351-D9E7-0DF620D503C5}"/>
              </a:ext>
            </a:extLst>
          </p:cNvPr>
          <p:cNvSpPr>
            <a:spLocks noGrp="1"/>
          </p:cNvSpPr>
          <p:nvPr>
            <p:ph type="subTitle" idx="1"/>
          </p:nvPr>
        </p:nvSpPr>
        <p:spPr>
          <a:xfrm>
            <a:off x="2106813" y="1884219"/>
            <a:ext cx="7083111" cy="3522926"/>
          </a:xfrm>
        </p:spPr>
        <p:txBody>
          <a:bodyPr anchor="t">
            <a:normAutofit/>
          </a:bodyPr>
          <a:lstStyle/>
          <a:p>
            <a:pPr algn="ctr"/>
            <a:r>
              <a:rPr lang="en-US" sz="3600" b="1" dirty="0">
                <a:solidFill>
                  <a:schemeClr val="accent4">
                    <a:lumMod val="75000"/>
                  </a:schemeClr>
                </a:solidFill>
                <a:latin typeface="Aharoni" panose="02010803020104030203" pitchFamily="2" charset="-79"/>
                <a:cs typeface="Aharoni" panose="02010803020104030203" pitchFamily="2" charset="-79"/>
              </a:rPr>
              <a:t>Who’s here?</a:t>
            </a:r>
          </a:p>
          <a:p>
            <a:pPr algn="ctr"/>
            <a:r>
              <a:rPr lang="en-US" sz="3600" b="1" dirty="0">
                <a:solidFill>
                  <a:schemeClr val="accent4">
                    <a:lumMod val="75000"/>
                  </a:schemeClr>
                </a:solidFill>
                <a:latin typeface="Aharoni" panose="02010803020104030203" pitchFamily="2" charset="-79"/>
                <a:cs typeface="Aharoni" panose="02010803020104030203" pitchFamily="2" charset="-79"/>
              </a:rPr>
              <a:t>Let’s introduce ourselves!</a:t>
            </a:r>
          </a:p>
        </p:txBody>
      </p:sp>
    </p:spTree>
    <p:extLst>
      <p:ext uri="{BB962C8B-B14F-4D97-AF65-F5344CB8AC3E}">
        <p14:creationId xmlns:p14="http://schemas.microsoft.com/office/powerpoint/2010/main" val="39599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2A0877-765F-314A-A0CB-CDFC611579F7}"/>
              </a:ext>
            </a:extLst>
          </p:cNvPr>
          <p:cNvPicPr>
            <a:picLocks noChangeAspect="1"/>
          </p:cNvPicPr>
          <p:nvPr/>
        </p:nvPicPr>
        <p:blipFill rotWithShape="1">
          <a:blip r:embed="rId2">
            <a:alphaModFix amt="40000"/>
          </a:blip>
          <a:srcRect l="1404" r="9729"/>
          <a:stretch/>
        </p:blipFill>
        <p:spPr>
          <a:xfrm>
            <a:off x="3068" y="10"/>
            <a:ext cx="12188932" cy="6857990"/>
          </a:xfrm>
          <a:prstGeom prst="rect">
            <a:avLst/>
          </a:prstGeom>
        </p:spPr>
      </p:pic>
      <p:sp>
        <p:nvSpPr>
          <p:cNvPr id="2" name="Title 1">
            <a:extLst>
              <a:ext uri="{FF2B5EF4-FFF2-40B4-BE49-F238E27FC236}">
                <a16:creationId xmlns:a16="http://schemas.microsoft.com/office/drawing/2014/main" id="{F8EC3576-5274-84B8-09B7-85A462F5CA98}"/>
              </a:ext>
            </a:extLst>
          </p:cNvPr>
          <p:cNvSpPr>
            <a:spLocks noGrp="1"/>
          </p:cNvSpPr>
          <p:nvPr>
            <p:ph type="ctrTitle"/>
          </p:nvPr>
        </p:nvSpPr>
        <p:spPr>
          <a:xfrm>
            <a:off x="1549238" y="318656"/>
            <a:ext cx="9090476" cy="1870504"/>
          </a:xfrm>
        </p:spPr>
        <p:txBody>
          <a:bodyPr anchor="b">
            <a:normAutofit/>
          </a:bodyPr>
          <a:lstStyle/>
          <a:p>
            <a:pPr algn="ctr"/>
            <a:r>
              <a:rPr lang="en-US" dirty="0">
                <a:solidFill>
                  <a:schemeClr val="accent1">
                    <a:lumMod val="50000"/>
                  </a:schemeClr>
                </a:solidFill>
              </a:rPr>
              <a:t>How do we describe a Great Secretary?</a:t>
            </a:r>
          </a:p>
        </p:txBody>
      </p:sp>
      <p:sp>
        <p:nvSpPr>
          <p:cNvPr id="3" name="Subtitle 2">
            <a:extLst>
              <a:ext uri="{FF2B5EF4-FFF2-40B4-BE49-F238E27FC236}">
                <a16:creationId xmlns:a16="http://schemas.microsoft.com/office/drawing/2014/main" id="{5F082F45-7E09-6351-D9E7-0DF620D503C5}"/>
              </a:ext>
            </a:extLst>
          </p:cNvPr>
          <p:cNvSpPr>
            <a:spLocks noGrp="1"/>
          </p:cNvSpPr>
          <p:nvPr>
            <p:ph type="subTitle" idx="1"/>
          </p:nvPr>
        </p:nvSpPr>
        <p:spPr>
          <a:xfrm>
            <a:off x="4225636" y="3768436"/>
            <a:ext cx="4964288" cy="1638709"/>
          </a:xfrm>
        </p:spPr>
        <p:txBody>
          <a:bodyPr anchor="t">
            <a:normAutofit/>
          </a:bodyPr>
          <a:lstStyle/>
          <a:p>
            <a:pPr algn="ctr"/>
            <a:r>
              <a:rPr lang="en-US" sz="4400" b="1" dirty="0">
                <a:solidFill>
                  <a:schemeClr val="accent1">
                    <a:lumMod val="50000"/>
                  </a:schemeClr>
                </a:solidFill>
                <a:latin typeface="Aharoni" panose="02010803020104030203" pitchFamily="2" charset="-79"/>
                <a:cs typeface="Aharoni" panose="02010803020104030203" pitchFamily="2" charset="-79"/>
              </a:rPr>
              <a:t>Any Thoughts?</a:t>
            </a:r>
          </a:p>
        </p:txBody>
      </p:sp>
    </p:spTree>
    <p:extLst>
      <p:ext uri="{BB962C8B-B14F-4D97-AF65-F5344CB8AC3E}">
        <p14:creationId xmlns:p14="http://schemas.microsoft.com/office/powerpoint/2010/main" val="382572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9DC8-7807-C257-841D-84109520B9EA}"/>
              </a:ext>
            </a:extLst>
          </p:cNvPr>
          <p:cNvSpPr>
            <a:spLocks noGrp="1"/>
          </p:cNvSpPr>
          <p:nvPr>
            <p:ph type="title"/>
          </p:nvPr>
        </p:nvSpPr>
        <p:spPr>
          <a:xfrm>
            <a:off x="530352" y="787068"/>
            <a:ext cx="10072922" cy="598387"/>
          </a:xfrm>
        </p:spPr>
        <p:txBody>
          <a:bodyPr>
            <a:normAutofit/>
          </a:bodyPr>
          <a:lstStyle/>
          <a:p>
            <a:r>
              <a:rPr lang="en-US" sz="2800" dirty="0">
                <a:solidFill>
                  <a:schemeClr val="accent1">
                    <a:lumMod val="50000"/>
                  </a:schemeClr>
                </a:solidFill>
              </a:rPr>
              <a:t>General “to do” list:</a:t>
            </a:r>
          </a:p>
        </p:txBody>
      </p:sp>
      <p:sp>
        <p:nvSpPr>
          <p:cNvPr id="3" name="Text Placeholder 2">
            <a:extLst>
              <a:ext uri="{FF2B5EF4-FFF2-40B4-BE49-F238E27FC236}">
                <a16:creationId xmlns:a16="http://schemas.microsoft.com/office/drawing/2014/main" id="{879F3BED-528F-8418-AA83-3EAB3E73D5D7}"/>
              </a:ext>
            </a:extLst>
          </p:cNvPr>
          <p:cNvSpPr>
            <a:spLocks noGrp="1"/>
          </p:cNvSpPr>
          <p:nvPr>
            <p:ph type="body" idx="1"/>
          </p:nvPr>
        </p:nvSpPr>
        <p:spPr>
          <a:xfrm>
            <a:off x="1607127" y="1653454"/>
            <a:ext cx="8802184" cy="4304001"/>
          </a:xfrm>
        </p:spPr>
        <p:txBody>
          <a:bodyPr>
            <a:normAutofit lnSpcReduction="10000"/>
          </a:bodyPr>
          <a:lstStyle/>
          <a:p>
            <a:r>
              <a:rPr lang="en-US" b="1" dirty="0">
                <a:solidFill>
                  <a:schemeClr val="accent4">
                    <a:lumMod val="75000"/>
                  </a:schemeClr>
                </a:solidFill>
              </a:rPr>
              <a:t>Attend all Conference meetings and:</a:t>
            </a:r>
          </a:p>
          <a:p>
            <a:r>
              <a:rPr lang="en-US" b="1" dirty="0">
                <a:solidFill>
                  <a:schemeClr val="accent4">
                    <a:lumMod val="75000"/>
                  </a:schemeClr>
                </a:solidFill>
              </a:rPr>
              <a:t>	Prepare Agenda (approved by President), perhaps just edit!</a:t>
            </a:r>
          </a:p>
          <a:p>
            <a:r>
              <a:rPr lang="en-US" b="1" dirty="0">
                <a:solidFill>
                  <a:schemeClr val="accent4">
                    <a:lumMod val="75000"/>
                  </a:schemeClr>
                </a:solidFill>
              </a:rPr>
              <a:t>	Record meeting minutes:   (read those from previous meeting, 		or send to members in advance)	</a:t>
            </a:r>
          </a:p>
          <a:p>
            <a:r>
              <a:rPr lang="en-US" b="1" dirty="0">
                <a:solidFill>
                  <a:schemeClr val="accent4">
                    <a:lumMod val="75000"/>
                  </a:schemeClr>
                </a:solidFill>
              </a:rPr>
              <a:t>	Record attendance, start and stops times of meeting, </a:t>
            </a:r>
            <a:r>
              <a:rPr lang="en-US" b="1">
                <a:solidFill>
                  <a:schemeClr val="accent4">
                    <a:lumMod val="75000"/>
                  </a:schemeClr>
                </a:solidFill>
              </a:rPr>
              <a:t>Secret 		Collection</a:t>
            </a:r>
            <a:r>
              <a:rPr lang="en-US" b="1" dirty="0">
                <a:solidFill>
                  <a:schemeClr val="accent4">
                    <a:lumMod val="75000"/>
                  </a:schemeClr>
                </a:solidFill>
              </a:rPr>
              <a:t>?</a:t>
            </a:r>
          </a:p>
          <a:p>
            <a:r>
              <a:rPr lang="en-US" b="1" dirty="0">
                <a:solidFill>
                  <a:schemeClr val="accent4">
                    <a:lumMod val="75000"/>
                  </a:schemeClr>
                </a:solidFill>
              </a:rPr>
              <a:t>	Record consensus on issues, and any votes required</a:t>
            </a:r>
          </a:p>
          <a:p>
            <a:r>
              <a:rPr lang="en-US" b="1" dirty="0">
                <a:solidFill>
                  <a:schemeClr val="accent4">
                    <a:lumMod val="75000"/>
                  </a:schemeClr>
                </a:solidFill>
              </a:rPr>
              <a:t>	Maintain list of Members (Active, Associate, Inquirers)</a:t>
            </a:r>
          </a:p>
          <a:p>
            <a:r>
              <a:rPr lang="en-US" b="1" dirty="0">
                <a:solidFill>
                  <a:schemeClr val="accent4">
                    <a:lumMod val="75000"/>
                  </a:schemeClr>
                </a:solidFill>
              </a:rPr>
              <a:t>	Alert members of upcoming meetings/events</a:t>
            </a:r>
          </a:p>
          <a:p>
            <a:r>
              <a:rPr lang="en-US" b="1" dirty="0">
                <a:solidFill>
                  <a:schemeClr val="accent4">
                    <a:lumMod val="75000"/>
                  </a:schemeClr>
                </a:solidFill>
              </a:rPr>
              <a:t>	What about “Seattle Database”?</a:t>
            </a:r>
          </a:p>
          <a:p>
            <a:endParaRPr lang="en-US" dirty="0"/>
          </a:p>
          <a:p>
            <a:endParaRPr lang="en-US" dirty="0"/>
          </a:p>
          <a:p>
            <a:endParaRPr lang="en-US" dirty="0"/>
          </a:p>
        </p:txBody>
      </p:sp>
    </p:spTree>
    <p:extLst>
      <p:ext uri="{BB962C8B-B14F-4D97-AF65-F5344CB8AC3E}">
        <p14:creationId xmlns:p14="http://schemas.microsoft.com/office/powerpoint/2010/main" val="1735010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D2A0877-765F-314A-A0CB-CDFC611579F7}"/>
              </a:ext>
            </a:extLst>
          </p:cNvPr>
          <p:cNvPicPr>
            <a:picLocks noChangeAspect="1"/>
          </p:cNvPicPr>
          <p:nvPr/>
        </p:nvPicPr>
        <p:blipFill rotWithShape="1">
          <a:blip r:embed="rId2">
            <a:alphaModFix amt="40000"/>
          </a:blip>
          <a:srcRect l="1404" r="9729"/>
          <a:stretch/>
        </p:blipFill>
        <p:spPr>
          <a:xfrm>
            <a:off x="3068" y="10"/>
            <a:ext cx="12188932" cy="6857990"/>
          </a:xfrm>
          <a:prstGeom prst="rect">
            <a:avLst/>
          </a:prstGeom>
        </p:spPr>
      </p:pic>
      <p:sp>
        <p:nvSpPr>
          <p:cNvPr id="2" name="Title 1">
            <a:extLst>
              <a:ext uri="{FF2B5EF4-FFF2-40B4-BE49-F238E27FC236}">
                <a16:creationId xmlns:a16="http://schemas.microsoft.com/office/drawing/2014/main" id="{F8EC3576-5274-84B8-09B7-85A462F5CA98}"/>
              </a:ext>
            </a:extLst>
          </p:cNvPr>
          <p:cNvSpPr>
            <a:spLocks noGrp="1"/>
          </p:cNvSpPr>
          <p:nvPr>
            <p:ph type="ctrTitle"/>
          </p:nvPr>
        </p:nvSpPr>
        <p:spPr>
          <a:xfrm>
            <a:off x="1549238" y="1"/>
            <a:ext cx="9090476" cy="1633040"/>
          </a:xfrm>
        </p:spPr>
        <p:txBody>
          <a:bodyPr anchor="b">
            <a:normAutofit/>
          </a:bodyPr>
          <a:lstStyle/>
          <a:p>
            <a:pPr algn="ctr"/>
            <a:r>
              <a:rPr lang="en-US" dirty="0">
                <a:solidFill>
                  <a:schemeClr val="accent1">
                    <a:lumMod val="50000"/>
                  </a:schemeClr>
                </a:solidFill>
              </a:rPr>
              <a:t>Other duties:</a:t>
            </a:r>
          </a:p>
        </p:txBody>
      </p:sp>
      <p:sp>
        <p:nvSpPr>
          <p:cNvPr id="3" name="Subtitle 2">
            <a:extLst>
              <a:ext uri="{FF2B5EF4-FFF2-40B4-BE49-F238E27FC236}">
                <a16:creationId xmlns:a16="http://schemas.microsoft.com/office/drawing/2014/main" id="{5F082F45-7E09-6351-D9E7-0DF620D503C5}"/>
              </a:ext>
            </a:extLst>
          </p:cNvPr>
          <p:cNvSpPr>
            <a:spLocks noGrp="1"/>
          </p:cNvSpPr>
          <p:nvPr>
            <p:ph type="subTitle" idx="1"/>
          </p:nvPr>
        </p:nvSpPr>
        <p:spPr>
          <a:xfrm>
            <a:off x="1549239" y="2341418"/>
            <a:ext cx="7640686" cy="3065727"/>
          </a:xfrm>
        </p:spPr>
        <p:txBody>
          <a:bodyPr anchor="t">
            <a:normAutofit/>
          </a:bodyPr>
          <a:lstStyle/>
          <a:p>
            <a:r>
              <a:rPr lang="en-US" sz="2400" b="1" dirty="0">
                <a:solidFill>
                  <a:schemeClr val="accent1">
                    <a:lumMod val="50000"/>
                  </a:schemeClr>
                </a:solidFill>
                <a:latin typeface="Aharoni" panose="02010803020104030203" pitchFamily="2" charset="-79"/>
                <a:cs typeface="Aharoni" panose="02010803020104030203" pitchFamily="2" charset="-79"/>
              </a:rPr>
              <a:t>Communicate with your Parish through bulletin announcements.</a:t>
            </a:r>
          </a:p>
          <a:p>
            <a:endParaRPr lang="en-US" sz="2400" b="1" dirty="0">
              <a:solidFill>
                <a:schemeClr val="accent1">
                  <a:lumMod val="50000"/>
                </a:schemeClr>
              </a:solidFill>
              <a:latin typeface="Aharoni" panose="02010803020104030203" pitchFamily="2" charset="-79"/>
              <a:cs typeface="Aharoni" panose="02010803020104030203" pitchFamily="2" charset="-79"/>
            </a:endParaRPr>
          </a:p>
          <a:p>
            <a:r>
              <a:rPr lang="en-US" sz="2400" b="1" dirty="0">
                <a:solidFill>
                  <a:schemeClr val="accent1">
                    <a:lumMod val="50000"/>
                  </a:schemeClr>
                </a:solidFill>
                <a:latin typeface="Aharoni" panose="02010803020104030203" pitchFamily="2" charset="-79"/>
                <a:cs typeface="Aharoni" panose="02010803020104030203" pitchFamily="2" charset="-79"/>
              </a:rPr>
              <a:t>Model Vincentian Virtues and The Three Pillars of the Society:  Vincentian Spirituality, Friendship and Service.</a:t>
            </a:r>
          </a:p>
        </p:txBody>
      </p:sp>
    </p:spTree>
    <p:extLst>
      <p:ext uri="{BB962C8B-B14F-4D97-AF65-F5344CB8AC3E}">
        <p14:creationId xmlns:p14="http://schemas.microsoft.com/office/powerpoint/2010/main" val="423194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9DC8-7807-C257-841D-84109520B9EA}"/>
              </a:ext>
            </a:extLst>
          </p:cNvPr>
          <p:cNvSpPr>
            <a:spLocks noGrp="1"/>
          </p:cNvSpPr>
          <p:nvPr>
            <p:ph type="title"/>
          </p:nvPr>
        </p:nvSpPr>
        <p:spPr>
          <a:xfrm>
            <a:off x="530352" y="787068"/>
            <a:ext cx="10072922" cy="598387"/>
          </a:xfrm>
        </p:spPr>
        <p:txBody>
          <a:bodyPr>
            <a:normAutofit/>
          </a:bodyPr>
          <a:lstStyle/>
          <a:p>
            <a:r>
              <a:rPr lang="en-US" sz="2800" dirty="0">
                <a:solidFill>
                  <a:schemeClr val="accent1">
                    <a:lumMod val="50000"/>
                  </a:schemeClr>
                </a:solidFill>
              </a:rPr>
              <a:t>Other Things:</a:t>
            </a:r>
          </a:p>
        </p:txBody>
      </p:sp>
      <p:sp>
        <p:nvSpPr>
          <p:cNvPr id="3" name="Text Placeholder 2">
            <a:extLst>
              <a:ext uri="{FF2B5EF4-FFF2-40B4-BE49-F238E27FC236}">
                <a16:creationId xmlns:a16="http://schemas.microsoft.com/office/drawing/2014/main" id="{879F3BED-528F-8418-AA83-3EAB3E73D5D7}"/>
              </a:ext>
            </a:extLst>
          </p:cNvPr>
          <p:cNvSpPr>
            <a:spLocks noGrp="1"/>
          </p:cNvSpPr>
          <p:nvPr>
            <p:ph type="body" idx="1"/>
          </p:nvPr>
        </p:nvSpPr>
        <p:spPr>
          <a:xfrm>
            <a:off x="1607127" y="1653454"/>
            <a:ext cx="8802184" cy="4304001"/>
          </a:xfrm>
        </p:spPr>
        <p:txBody>
          <a:bodyPr>
            <a:normAutofit fontScale="92500" lnSpcReduction="20000"/>
          </a:bodyPr>
          <a:lstStyle/>
          <a:p>
            <a:r>
              <a:rPr lang="en-US" b="1" dirty="0">
                <a:solidFill>
                  <a:schemeClr val="accent4">
                    <a:lumMod val="75000"/>
                  </a:schemeClr>
                </a:solidFill>
              </a:rPr>
              <a:t>What about Vincentian Forms and other Documents?</a:t>
            </a:r>
          </a:p>
          <a:p>
            <a:r>
              <a:rPr lang="en-US" b="1" dirty="0">
                <a:solidFill>
                  <a:schemeClr val="accent4">
                    <a:lumMod val="75000"/>
                  </a:schemeClr>
                </a:solidFill>
              </a:rPr>
              <a:t>	Welcome material for those interested in joining</a:t>
            </a:r>
          </a:p>
          <a:p>
            <a:r>
              <a:rPr lang="en-US" b="1" dirty="0">
                <a:solidFill>
                  <a:schemeClr val="accent4">
                    <a:lumMod val="75000"/>
                  </a:schemeClr>
                </a:solidFill>
              </a:rPr>
              <a:t>	Thank You Notes</a:t>
            </a:r>
          </a:p>
          <a:p>
            <a:r>
              <a:rPr lang="en-US" b="1" dirty="0">
                <a:solidFill>
                  <a:schemeClr val="accent4">
                    <a:lumMod val="75000"/>
                  </a:schemeClr>
                </a:solidFill>
              </a:rPr>
              <a:t>	Greeting Cards</a:t>
            </a:r>
          </a:p>
          <a:p>
            <a:r>
              <a:rPr lang="en-US" b="1" dirty="0">
                <a:solidFill>
                  <a:schemeClr val="accent4">
                    <a:lumMod val="75000"/>
                  </a:schemeClr>
                </a:solidFill>
              </a:rPr>
              <a:t>	Wellness check for members who miss meetings unexpectedly</a:t>
            </a:r>
          </a:p>
          <a:p>
            <a:r>
              <a:rPr lang="en-US" b="1" dirty="0">
                <a:solidFill>
                  <a:schemeClr val="accent4">
                    <a:lumMod val="75000"/>
                  </a:schemeClr>
                </a:solidFill>
              </a:rPr>
              <a:t>	Reading of the </a:t>
            </a:r>
            <a:r>
              <a:rPr lang="en-US" b="1" i="1" dirty="0">
                <a:solidFill>
                  <a:schemeClr val="accent4">
                    <a:lumMod val="75000"/>
                  </a:schemeClr>
                </a:solidFill>
              </a:rPr>
              <a:t>RULE</a:t>
            </a:r>
            <a:r>
              <a:rPr lang="en-US" b="1" dirty="0">
                <a:solidFill>
                  <a:schemeClr val="accent4">
                    <a:lumMod val="75000"/>
                  </a:schemeClr>
                </a:solidFill>
              </a:rPr>
              <a:t> at meetings</a:t>
            </a:r>
          </a:p>
          <a:p>
            <a:r>
              <a:rPr lang="en-US" b="1" dirty="0">
                <a:solidFill>
                  <a:schemeClr val="accent4">
                    <a:lumMod val="75000"/>
                  </a:schemeClr>
                </a:solidFill>
              </a:rPr>
              <a:t>	List of “training” members have attended</a:t>
            </a:r>
          </a:p>
          <a:p>
            <a:endParaRPr lang="en-US" b="1" dirty="0">
              <a:solidFill>
                <a:schemeClr val="accent4">
                  <a:lumMod val="75000"/>
                </a:schemeClr>
              </a:solidFill>
            </a:endParaRPr>
          </a:p>
          <a:p>
            <a:r>
              <a:rPr lang="en-US" b="1" dirty="0">
                <a:solidFill>
                  <a:schemeClr val="accent4">
                    <a:lumMod val="75000"/>
                  </a:schemeClr>
                </a:solidFill>
              </a:rPr>
              <a:t>How about delegation?	You don’t have to do it all yourself!!</a:t>
            </a:r>
          </a:p>
          <a:p>
            <a:endParaRPr lang="en-US" dirty="0"/>
          </a:p>
          <a:p>
            <a:r>
              <a:rPr lang="en-US" b="1" dirty="0">
                <a:solidFill>
                  <a:schemeClr val="accent4">
                    <a:lumMod val="75000"/>
                  </a:schemeClr>
                </a:solidFill>
              </a:rPr>
              <a:t>Other tips!		Handouts /Examples!</a:t>
            </a:r>
          </a:p>
          <a:p>
            <a:endParaRPr lang="en-US" dirty="0"/>
          </a:p>
        </p:txBody>
      </p:sp>
    </p:spTree>
    <p:extLst>
      <p:ext uri="{BB962C8B-B14F-4D97-AF65-F5344CB8AC3E}">
        <p14:creationId xmlns:p14="http://schemas.microsoft.com/office/powerpoint/2010/main" val="190914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49DC8-7807-C257-841D-84109520B9EA}"/>
              </a:ext>
            </a:extLst>
          </p:cNvPr>
          <p:cNvSpPr>
            <a:spLocks noGrp="1"/>
          </p:cNvSpPr>
          <p:nvPr>
            <p:ph type="title"/>
          </p:nvPr>
        </p:nvSpPr>
        <p:spPr>
          <a:xfrm>
            <a:off x="530352" y="787068"/>
            <a:ext cx="10072922" cy="598387"/>
          </a:xfrm>
        </p:spPr>
        <p:txBody>
          <a:bodyPr>
            <a:normAutofit/>
          </a:bodyPr>
          <a:lstStyle/>
          <a:p>
            <a:r>
              <a:rPr lang="en-US" sz="2800" dirty="0">
                <a:solidFill>
                  <a:schemeClr val="accent1">
                    <a:lumMod val="50000"/>
                  </a:schemeClr>
                </a:solidFill>
              </a:rPr>
              <a:t>Secretary’s Workshop</a:t>
            </a:r>
          </a:p>
        </p:txBody>
      </p:sp>
      <p:sp>
        <p:nvSpPr>
          <p:cNvPr id="3" name="Text Placeholder 2">
            <a:extLst>
              <a:ext uri="{FF2B5EF4-FFF2-40B4-BE49-F238E27FC236}">
                <a16:creationId xmlns:a16="http://schemas.microsoft.com/office/drawing/2014/main" id="{879F3BED-528F-8418-AA83-3EAB3E73D5D7}"/>
              </a:ext>
            </a:extLst>
          </p:cNvPr>
          <p:cNvSpPr>
            <a:spLocks noGrp="1"/>
          </p:cNvSpPr>
          <p:nvPr>
            <p:ph type="body" idx="1"/>
          </p:nvPr>
        </p:nvSpPr>
        <p:spPr>
          <a:xfrm>
            <a:off x="1607127" y="1653454"/>
            <a:ext cx="8802184" cy="4304001"/>
          </a:xfrm>
        </p:spPr>
        <p:txBody>
          <a:bodyPr/>
          <a:lstStyle/>
          <a:p>
            <a:r>
              <a:rPr lang="en-US" b="1" dirty="0">
                <a:solidFill>
                  <a:schemeClr val="accent4">
                    <a:lumMod val="75000"/>
                  </a:schemeClr>
                </a:solidFill>
              </a:rPr>
              <a:t>Thanks for coming!</a:t>
            </a:r>
            <a:endParaRPr lang="en-US" dirty="0"/>
          </a:p>
          <a:p>
            <a:endParaRPr lang="en-US" dirty="0"/>
          </a:p>
          <a:p>
            <a:endParaRPr lang="en-US" dirty="0"/>
          </a:p>
        </p:txBody>
      </p:sp>
    </p:spTree>
    <p:extLst>
      <p:ext uri="{BB962C8B-B14F-4D97-AF65-F5344CB8AC3E}">
        <p14:creationId xmlns:p14="http://schemas.microsoft.com/office/powerpoint/2010/main" val="3697001044"/>
      </p:ext>
    </p:extLst>
  </p:cSld>
  <p:clrMapOvr>
    <a:masterClrMapping/>
  </p:clrMapOvr>
</p:sld>
</file>

<file path=ppt/theme/theme1.xml><?xml version="1.0" encoding="utf-8"?>
<a:theme xmlns:a="http://schemas.openxmlformats.org/drawingml/2006/main" name="RocaVTI">
  <a:themeElements>
    <a:clrScheme name="Custom 101">
      <a:dk1>
        <a:sysClr val="windowText" lastClr="000000"/>
      </a:dk1>
      <a:lt1>
        <a:sysClr val="window" lastClr="FFFFFF"/>
      </a:lt1>
      <a:dk2>
        <a:srgbClr val="463443"/>
      </a:dk2>
      <a:lt2>
        <a:srgbClr val="F3F0E9"/>
      </a:lt2>
      <a:accent1>
        <a:srgbClr val="D45E5E"/>
      </a:accent1>
      <a:accent2>
        <a:srgbClr val="D49D8C"/>
      </a:accent2>
      <a:accent3>
        <a:srgbClr val="BF873A"/>
      </a:accent3>
      <a:accent4>
        <a:srgbClr val="C05050"/>
      </a:accent4>
      <a:accent5>
        <a:srgbClr val="A89F68"/>
      </a:accent5>
      <a:accent6>
        <a:srgbClr val="8F6B8A"/>
      </a:accent6>
      <a:hlink>
        <a:srgbClr val="D75681"/>
      </a:hlink>
      <a:folHlink>
        <a:srgbClr val="6C9D92"/>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docProps/app.xml><?xml version="1.0" encoding="utf-8"?>
<Properties xmlns="http://schemas.openxmlformats.org/officeDocument/2006/extended-properties" xmlns:vt="http://schemas.openxmlformats.org/officeDocument/2006/docPropsVTypes">
  <TotalTime>75</TotalTime>
  <Words>331</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Aharoni</vt:lpstr>
      <vt:lpstr>Arial</vt:lpstr>
      <vt:lpstr>Avenir Next LT Pro</vt:lpstr>
      <vt:lpstr>Avenir Next LT Pro Light</vt:lpstr>
      <vt:lpstr>Georgia Pro Semibold</vt:lpstr>
      <vt:lpstr>RocaVTI</vt:lpstr>
      <vt:lpstr>Secretary’s Workshop</vt:lpstr>
      <vt:lpstr>Opening Prayer</vt:lpstr>
      <vt:lpstr>Secretary’s Workshop</vt:lpstr>
      <vt:lpstr>How do we describe a Great Secretary?</vt:lpstr>
      <vt:lpstr>General “to do” list:</vt:lpstr>
      <vt:lpstr>Other duties:</vt:lpstr>
      <vt:lpstr>Other Things:</vt:lpstr>
      <vt:lpstr>Secretary’s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Secretary’s Workshop</dc:title>
  <dc:creator>Joyce Ohanesian</dc:creator>
  <cp:lastModifiedBy>Bob Liles</cp:lastModifiedBy>
  <cp:revision>6</cp:revision>
  <cp:lastPrinted>2022-12-02T00:47:52Z</cp:lastPrinted>
  <dcterms:created xsi:type="dcterms:W3CDTF">2022-10-30T02:05:04Z</dcterms:created>
  <dcterms:modified xsi:type="dcterms:W3CDTF">2022-12-06T02:23:24Z</dcterms:modified>
</cp:coreProperties>
</file>