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8" r:id="rId2"/>
    <p:sldId id="285" r:id="rId3"/>
    <p:sldId id="259" r:id="rId4"/>
    <p:sldId id="286" r:id="rId5"/>
    <p:sldId id="287" r:id="rId6"/>
    <p:sldId id="261" r:id="rId7"/>
    <p:sldId id="262" r:id="rId8"/>
    <p:sldId id="263" r:id="rId9"/>
    <p:sldId id="264" r:id="rId10"/>
    <p:sldId id="265" r:id="rId11"/>
    <p:sldId id="266" r:id="rId12"/>
    <p:sldId id="267" r:id="rId13"/>
    <p:sldId id="268" r:id="rId14"/>
    <p:sldId id="270" r:id="rId15"/>
    <p:sldId id="271" r:id="rId16"/>
    <p:sldId id="272" r:id="rId17"/>
    <p:sldId id="275" r:id="rId18"/>
    <p:sldId id="276" r:id="rId19"/>
    <p:sldId id="277" r:id="rId20"/>
    <p:sldId id="288" r:id="rId21"/>
    <p:sldId id="289" r:id="rId22"/>
    <p:sldId id="290" r:id="rId23"/>
    <p:sldId id="278" r:id="rId24"/>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nd Reflection (7:00)" id="{AE5B7B74-6D5F-4942-9F48-F5B6709E80E5}">
          <p14:sldIdLst>
            <p14:sldId id="258"/>
            <p14:sldId id="285"/>
            <p14:sldId id="259"/>
            <p14:sldId id="286"/>
            <p14:sldId id="287"/>
            <p14:sldId id="261"/>
            <p14:sldId id="262"/>
            <p14:sldId id="263"/>
            <p14:sldId id="264"/>
            <p14:sldId id="265"/>
            <p14:sldId id="266"/>
            <p14:sldId id="267"/>
            <p14:sldId id="268"/>
            <p14:sldId id="270"/>
            <p14:sldId id="271"/>
            <p14:sldId id="272"/>
            <p14:sldId id="275"/>
            <p14:sldId id="276"/>
            <p14:sldId id="277"/>
            <p14:sldId id="288"/>
            <p14:sldId id="289"/>
            <p14:sldId id="290"/>
            <p14:sldId id="2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16FAC"/>
    <a:srgbClr val="006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091"/>
    <p:restoredTop sz="77483" autoAdjust="0"/>
  </p:normalViewPr>
  <p:slideViewPr>
    <p:cSldViewPr snapToGrid="0" snapToObjects="1">
      <p:cViewPr varScale="1">
        <p:scale>
          <a:sx n="75" d="100"/>
          <a:sy n="75" d="100"/>
        </p:scale>
        <p:origin x="192" y="67"/>
      </p:cViewPr>
      <p:guideLst/>
    </p:cSldViewPr>
  </p:slideViewPr>
  <p:notesTextViewPr>
    <p:cViewPr>
      <p:scale>
        <a:sx n="125" d="100"/>
        <a:sy n="125" d="100"/>
      </p:scale>
      <p:origin x="0" y="0"/>
    </p:cViewPr>
  </p:notesTextViewPr>
  <p:sorterViewPr>
    <p:cViewPr>
      <p:scale>
        <a:sx n="100" d="100"/>
        <a:sy n="100" d="100"/>
      </p:scale>
      <p:origin x="0" y="-4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470895"/>
          </a:xfrm>
          <a:prstGeom prst="rect">
            <a:avLst/>
          </a:prstGeom>
        </p:spPr>
        <p:txBody>
          <a:bodyPr vert="horz" lIns="94192" tIns="47096" rIns="94192" bIns="47096" rtlCol="0"/>
          <a:lstStyle>
            <a:lvl1pPr algn="l">
              <a:defRPr sz="1200"/>
            </a:lvl1pPr>
          </a:lstStyle>
          <a:p>
            <a:endParaRPr lang="en-US"/>
          </a:p>
        </p:txBody>
      </p:sp>
      <p:sp>
        <p:nvSpPr>
          <p:cNvPr id="3" name="Date Placeholder 2"/>
          <p:cNvSpPr>
            <a:spLocks noGrp="1"/>
          </p:cNvSpPr>
          <p:nvPr>
            <p:ph type="dt" idx="1"/>
          </p:nvPr>
        </p:nvSpPr>
        <p:spPr>
          <a:xfrm>
            <a:off x="4021295" y="0"/>
            <a:ext cx="3076363" cy="470895"/>
          </a:xfrm>
          <a:prstGeom prst="rect">
            <a:avLst/>
          </a:prstGeom>
        </p:spPr>
        <p:txBody>
          <a:bodyPr vert="horz" lIns="94192" tIns="47096" rIns="94192" bIns="47096" rtlCol="0"/>
          <a:lstStyle>
            <a:lvl1pPr algn="r">
              <a:defRPr sz="1200"/>
            </a:lvl1pPr>
          </a:lstStyle>
          <a:p>
            <a:fld id="{DAF233FF-31E4-B346-A705-A7EBAC1199F0}" type="datetimeFigureOut">
              <a:rPr lang="en-US" smtClean="0"/>
              <a:t>11/29/2022</a:t>
            </a:fld>
            <a:endParaRPr lang="en-US"/>
          </a:p>
        </p:txBody>
      </p:sp>
      <p:sp>
        <p:nvSpPr>
          <p:cNvPr id="4" name="Slide Image Placeholder 3"/>
          <p:cNvSpPr>
            <a:spLocks noGrp="1" noRot="1" noChangeAspect="1"/>
          </p:cNvSpPr>
          <p:nvPr>
            <p:ph type="sldImg" idx="2"/>
          </p:nvPr>
        </p:nvSpPr>
        <p:spPr>
          <a:xfrm>
            <a:off x="735013" y="1173163"/>
            <a:ext cx="5629275" cy="3167062"/>
          </a:xfrm>
          <a:prstGeom prst="rect">
            <a:avLst/>
          </a:prstGeom>
          <a:noFill/>
          <a:ln w="12700">
            <a:solidFill>
              <a:prstClr val="black"/>
            </a:solidFill>
          </a:ln>
        </p:spPr>
        <p:txBody>
          <a:bodyPr vert="horz" lIns="94192" tIns="47096" rIns="94192" bIns="47096" rtlCol="0" anchor="ctr"/>
          <a:lstStyle/>
          <a:p>
            <a:endParaRPr lang="en-US"/>
          </a:p>
        </p:txBody>
      </p:sp>
      <p:sp>
        <p:nvSpPr>
          <p:cNvPr id="5" name="Notes Placeholder 4"/>
          <p:cNvSpPr>
            <a:spLocks noGrp="1"/>
          </p:cNvSpPr>
          <p:nvPr>
            <p:ph type="body" sz="quarter" idx="3"/>
          </p:nvPr>
        </p:nvSpPr>
        <p:spPr>
          <a:xfrm>
            <a:off x="709930" y="4516678"/>
            <a:ext cx="5679440" cy="3695461"/>
          </a:xfrm>
          <a:prstGeom prst="rect">
            <a:avLst/>
          </a:prstGeom>
        </p:spPr>
        <p:txBody>
          <a:bodyPr vert="horz" lIns="94192" tIns="47096" rIns="94192" bIns="470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4408"/>
            <a:ext cx="3076363" cy="470894"/>
          </a:xfrm>
          <a:prstGeom prst="rect">
            <a:avLst/>
          </a:prstGeom>
        </p:spPr>
        <p:txBody>
          <a:bodyPr vert="horz" lIns="94192" tIns="47096" rIns="94192" bIns="47096" rtlCol="0" anchor="b"/>
          <a:lstStyle>
            <a:lvl1pPr algn="l">
              <a:defRPr sz="1200"/>
            </a:lvl1pPr>
          </a:lstStyle>
          <a:p>
            <a:endParaRPr lang="en-US"/>
          </a:p>
        </p:txBody>
      </p:sp>
      <p:sp>
        <p:nvSpPr>
          <p:cNvPr id="7" name="Slide Number Placeholder 6"/>
          <p:cNvSpPr>
            <a:spLocks noGrp="1"/>
          </p:cNvSpPr>
          <p:nvPr>
            <p:ph type="sldNum" sz="quarter" idx="5"/>
          </p:nvPr>
        </p:nvSpPr>
        <p:spPr>
          <a:xfrm>
            <a:off x="4021295" y="8914408"/>
            <a:ext cx="3076363" cy="470894"/>
          </a:xfrm>
          <a:prstGeom prst="rect">
            <a:avLst/>
          </a:prstGeom>
        </p:spPr>
        <p:txBody>
          <a:bodyPr vert="horz" lIns="94192" tIns="47096" rIns="94192" bIns="47096" rtlCol="0" anchor="b"/>
          <a:lstStyle>
            <a:lvl1pPr algn="r">
              <a:defRPr sz="1200"/>
            </a:lvl1pPr>
          </a:lstStyle>
          <a:p>
            <a:fld id="{DBECE451-CD28-A647-9A43-CD12E431D9F9}" type="slidenum">
              <a:rPr lang="en-US" smtClean="0"/>
              <a:t>‹#›</a:t>
            </a:fld>
            <a:endParaRPr lang="en-US"/>
          </a:p>
        </p:txBody>
      </p:sp>
    </p:spTree>
    <p:extLst>
      <p:ext uri="{BB962C8B-B14F-4D97-AF65-F5344CB8AC3E}">
        <p14:creationId xmlns:p14="http://schemas.microsoft.com/office/powerpoint/2010/main" val="1351056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may not address all that your Conference needs. We hope that the requirements help to assure good practices are in place. </a:t>
            </a:r>
          </a:p>
          <a:p>
            <a:endParaRPr lang="en-US" dirty="0"/>
          </a:p>
        </p:txBody>
      </p:sp>
      <p:sp>
        <p:nvSpPr>
          <p:cNvPr id="4" name="Slide Number Placeholder 3"/>
          <p:cNvSpPr>
            <a:spLocks noGrp="1"/>
          </p:cNvSpPr>
          <p:nvPr>
            <p:ph type="sldNum" sz="quarter" idx="10"/>
          </p:nvPr>
        </p:nvSpPr>
        <p:spPr/>
        <p:txBody>
          <a:bodyPr/>
          <a:lstStyle/>
          <a:p>
            <a:fld id="{38AF86A6-5EC2-7147-B89B-AAB09FD1817C}" type="slidenum">
              <a:rPr lang="en-US" smtClean="0"/>
              <a:t>1</a:t>
            </a:fld>
            <a:endParaRPr lang="en-US"/>
          </a:p>
        </p:txBody>
      </p:sp>
    </p:spTree>
    <p:extLst>
      <p:ext uri="{BB962C8B-B14F-4D97-AF65-F5344CB8AC3E}">
        <p14:creationId xmlns:p14="http://schemas.microsoft.com/office/powerpoint/2010/main" val="1855071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five of these practices are addressing situations that have occurred in our Contra Costa District.</a:t>
            </a:r>
          </a:p>
        </p:txBody>
      </p:sp>
      <p:sp>
        <p:nvSpPr>
          <p:cNvPr id="4" name="Slide Number Placeholder 3"/>
          <p:cNvSpPr>
            <a:spLocks noGrp="1"/>
          </p:cNvSpPr>
          <p:nvPr>
            <p:ph type="sldNum" sz="quarter" idx="5"/>
          </p:nvPr>
        </p:nvSpPr>
        <p:spPr/>
        <p:txBody>
          <a:bodyPr/>
          <a:lstStyle/>
          <a:p>
            <a:fld id="{DBECE451-CD28-A647-9A43-CD12E431D9F9}" type="slidenum">
              <a:rPr lang="en-US" smtClean="0"/>
              <a:t>10</a:t>
            </a:fld>
            <a:endParaRPr lang="en-US"/>
          </a:p>
        </p:txBody>
      </p:sp>
    </p:spTree>
    <p:extLst>
      <p:ext uri="{BB962C8B-B14F-4D97-AF65-F5344CB8AC3E}">
        <p14:creationId xmlns:p14="http://schemas.microsoft.com/office/powerpoint/2010/main" val="4127483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Periodic audits verify that you have effective practices that are being followed. </a:t>
            </a:r>
          </a:p>
          <a:p>
            <a:endParaRPr lang="en-US" dirty="0"/>
          </a:p>
          <a:p>
            <a:r>
              <a:rPr lang="en-US" dirty="0"/>
              <a:t>There are situations where funding a joint venture is possible, they require considerable engagement of Vincentians and the neighbors that we serve. </a:t>
            </a:r>
          </a:p>
          <a:p>
            <a:endParaRPr lang="en-US" dirty="0"/>
          </a:p>
          <a:p>
            <a:r>
              <a:rPr lang="en-US" dirty="0"/>
              <a:t>Monthly reporting to the Conference assure that accounting is being done as the Conference reviews the outcomes.</a:t>
            </a:r>
          </a:p>
        </p:txBody>
      </p:sp>
      <p:sp>
        <p:nvSpPr>
          <p:cNvPr id="4" name="Slide Number Placeholder 3"/>
          <p:cNvSpPr>
            <a:spLocks noGrp="1"/>
          </p:cNvSpPr>
          <p:nvPr>
            <p:ph type="sldNum" sz="quarter" idx="5"/>
          </p:nvPr>
        </p:nvSpPr>
        <p:spPr/>
        <p:txBody>
          <a:bodyPr/>
          <a:lstStyle/>
          <a:p>
            <a:fld id="{DBECE451-CD28-A647-9A43-CD12E431D9F9}" type="slidenum">
              <a:rPr lang="en-US" smtClean="0"/>
              <a:t>11</a:t>
            </a:fld>
            <a:endParaRPr lang="en-US"/>
          </a:p>
        </p:txBody>
      </p:sp>
    </p:spTree>
    <p:extLst>
      <p:ext uri="{BB962C8B-B14F-4D97-AF65-F5344CB8AC3E}">
        <p14:creationId xmlns:p14="http://schemas.microsoft.com/office/powerpoint/2010/main" val="2256573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Gift cards and vouchers must be inventoried. In-kind food, furniture, and clothing, etc. is not always critical to inventory.</a:t>
            </a:r>
          </a:p>
        </p:txBody>
      </p:sp>
      <p:sp>
        <p:nvSpPr>
          <p:cNvPr id="4" name="Slide Number Placeholder 3"/>
          <p:cNvSpPr>
            <a:spLocks noGrp="1"/>
          </p:cNvSpPr>
          <p:nvPr>
            <p:ph type="sldNum" sz="quarter" idx="5"/>
          </p:nvPr>
        </p:nvSpPr>
        <p:spPr/>
        <p:txBody>
          <a:bodyPr/>
          <a:lstStyle/>
          <a:p>
            <a:fld id="{DBECE451-CD28-A647-9A43-CD12E431D9F9}" type="slidenum">
              <a:rPr lang="en-US" smtClean="0"/>
              <a:t>12</a:t>
            </a:fld>
            <a:endParaRPr lang="en-US"/>
          </a:p>
        </p:txBody>
      </p:sp>
    </p:spTree>
    <p:extLst>
      <p:ext uri="{BB962C8B-B14F-4D97-AF65-F5344CB8AC3E}">
        <p14:creationId xmlns:p14="http://schemas.microsoft.com/office/powerpoint/2010/main" val="1655961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Restrictions on donations can be separated in the Seattle DB or by other means. </a:t>
            </a:r>
          </a:p>
        </p:txBody>
      </p:sp>
      <p:sp>
        <p:nvSpPr>
          <p:cNvPr id="4" name="Slide Number Placeholder 3"/>
          <p:cNvSpPr>
            <a:spLocks noGrp="1"/>
          </p:cNvSpPr>
          <p:nvPr>
            <p:ph type="sldNum" sz="quarter" idx="5"/>
          </p:nvPr>
        </p:nvSpPr>
        <p:spPr/>
        <p:txBody>
          <a:bodyPr/>
          <a:lstStyle/>
          <a:p>
            <a:fld id="{DBECE451-CD28-A647-9A43-CD12E431D9F9}" type="slidenum">
              <a:rPr lang="en-US" smtClean="0"/>
              <a:t>13</a:t>
            </a:fld>
            <a:endParaRPr lang="en-US"/>
          </a:p>
        </p:txBody>
      </p:sp>
    </p:spTree>
    <p:extLst>
      <p:ext uri="{BB962C8B-B14F-4D97-AF65-F5344CB8AC3E}">
        <p14:creationId xmlns:p14="http://schemas.microsoft.com/office/powerpoint/2010/main" val="2645310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Grantors often limit grant request to one for each ID – we share that ID as part of the 501(C)3 corporation we share.</a:t>
            </a:r>
          </a:p>
        </p:txBody>
      </p:sp>
      <p:sp>
        <p:nvSpPr>
          <p:cNvPr id="4" name="Slide Number Placeholder 3"/>
          <p:cNvSpPr>
            <a:spLocks noGrp="1"/>
          </p:cNvSpPr>
          <p:nvPr>
            <p:ph type="sldNum" sz="quarter" idx="5"/>
          </p:nvPr>
        </p:nvSpPr>
        <p:spPr/>
        <p:txBody>
          <a:bodyPr/>
          <a:lstStyle/>
          <a:p>
            <a:fld id="{DBECE451-CD28-A647-9A43-CD12E431D9F9}" type="slidenum">
              <a:rPr lang="en-US" smtClean="0"/>
              <a:t>14</a:t>
            </a:fld>
            <a:endParaRPr lang="en-US"/>
          </a:p>
        </p:txBody>
      </p:sp>
    </p:spTree>
    <p:extLst>
      <p:ext uri="{BB962C8B-B14F-4D97-AF65-F5344CB8AC3E}">
        <p14:creationId xmlns:p14="http://schemas.microsoft.com/office/powerpoint/2010/main" val="762583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Authorities for expenditures and signing checks must be defined.  </a:t>
            </a:r>
          </a:p>
        </p:txBody>
      </p:sp>
      <p:sp>
        <p:nvSpPr>
          <p:cNvPr id="4" name="Slide Number Placeholder 3"/>
          <p:cNvSpPr>
            <a:spLocks noGrp="1"/>
          </p:cNvSpPr>
          <p:nvPr>
            <p:ph type="sldNum" sz="quarter" idx="5"/>
          </p:nvPr>
        </p:nvSpPr>
        <p:spPr/>
        <p:txBody>
          <a:bodyPr/>
          <a:lstStyle/>
          <a:p>
            <a:fld id="{DBECE451-CD28-A647-9A43-CD12E431D9F9}" type="slidenum">
              <a:rPr lang="en-US" smtClean="0"/>
              <a:t>15</a:t>
            </a:fld>
            <a:endParaRPr lang="en-US"/>
          </a:p>
        </p:txBody>
      </p:sp>
    </p:spTree>
    <p:extLst>
      <p:ext uri="{BB962C8B-B14F-4D97-AF65-F5344CB8AC3E}">
        <p14:creationId xmlns:p14="http://schemas.microsoft.com/office/powerpoint/2010/main" val="1043843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Checks provide more controls over expenditures and approvals. Here are some ideas around Debit cards.</a:t>
            </a:r>
          </a:p>
        </p:txBody>
      </p:sp>
      <p:sp>
        <p:nvSpPr>
          <p:cNvPr id="4" name="Slide Number Placeholder 3"/>
          <p:cNvSpPr>
            <a:spLocks noGrp="1"/>
          </p:cNvSpPr>
          <p:nvPr>
            <p:ph type="sldNum" sz="quarter" idx="5"/>
          </p:nvPr>
        </p:nvSpPr>
        <p:spPr/>
        <p:txBody>
          <a:bodyPr/>
          <a:lstStyle/>
          <a:p>
            <a:fld id="{DBECE451-CD28-A647-9A43-CD12E431D9F9}" type="slidenum">
              <a:rPr lang="en-US" smtClean="0"/>
              <a:t>16</a:t>
            </a:fld>
            <a:endParaRPr lang="en-US"/>
          </a:p>
        </p:txBody>
      </p:sp>
    </p:spTree>
    <p:extLst>
      <p:ext uri="{BB962C8B-B14F-4D97-AF65-F5344CB8AC3E}">
        <p14:creationId xmlns:p14="http://schemas.microsoft.com/office/powerpoint/2010/main" val="1223306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included the method of payment: cash, check or credit card.</a:t>
            </a:r>
          </a:p>
        </p:txBody>
      </p:sp>
      <p:sp>
        <p:nvSpPr>
          <p:cNvPr id="4" name="Slide Number Placeholder 3"/>
          <p:cNvSpPr>
            <a:spLocks noGrp="1"/>
          </p:cNvSpPr>
          <p:nvPr>
            <p:ph type="sldNum" sz="quarter" idx="5"/>
          </p:nvPr>
        </p:nvSpPr>
        <p:spPr/>
        <p:txBody>
          <a:bodyPr/>
          <a:lstStyle/>
          <a:p>
            <a:fld id="{DBECE451-CD28-A647-9A43-CD12E431D9F9}" type="slidenum">
              <a:rPr lang="en-US" smtClean="0"/>
              <a:t>17</a:t>
            </a:fld>
            <a:endParaRPr lang="en-US"/>
          </a:p>
        </p:txBody>
      </p:sp>
    </p:spTree>
    <p:extLst>
      <p:ext uri="{BB962C8B-B14F-4D97-AF65-F5344CB8AC3E}">
        <p14:creationId xmlns:p14="http://schemas.microsoft.com/office/powerpoint/2010/main" val="2319298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Transparency is a great practice. </a:t>
            </a:r>
          </a:p>
          <a:p>
            <a:endParaRPr lang="en-US" dirty="0"/>
          </a:p>
          <a:p>
            <a:r>
              <a:rPr lang="en-US" dirty="0"/>
              <a:t>Regular review of transactions is valuable even if the card wasn’t known to have been used. </a:t>
            </a:r>
          </a:p>
        </p:txBody>
      </p:sp>
      <p:sp>
        <p:nvSpPr>
          <p:cNvPr id="4" name="Slide Number Placeholder 3"/>
          <p:cNvSpPr>
            <a:spLocks noGrp="1"/>
          </p:cNvSpPr>
          <p:nvPr>
            <p:ph type="sldNum" sz="quarter" idx="5"/>
          </p:nvPr>
        </p:nvSpPr>
        <p:spPr/>
        <p:txBody>
          <a:bodyPr/>
          <a:lstStyle/>
          <a:p>
            <a:fld id="{DBECE451-CD28-A647-9A43-CD12E431D9F9}" type="slidenum">
              <a:rPr lang="en-US" smtClean="0"/>
              <a:t>18</a:t>
            </a:fld>
            <a:endParaRPr lang="en-US"/>
          </a:p>
        </p:txBody>
      </p:sp>
    </p:spTree>
    <p:extLst>
      <p:ext uri="{BB962C8B-B14F-4D97-AF65-F5344CB8AC3E}">
        <p14:creationId xmlns:p14="http://schemas.microsoft.com/office/powerpoint/2010/main" val="2404910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report from the Seattle DB</a:t>
            </a:r>
          </a:p>
        </p:txBody>
      </p:sp>
      <p:sp>
        <p:nvSpPr>
          <p:cNvPr id="4" name="Slide Number Placeholder 3"/>
          <p:cNvSpPr>
            <a:spLocks noGrp="1"/>
          </p:cNvSpPr>
          <p:nvPr>
            <p:ph type="sldNum" sz="quarter" idx="5"/>
          </p:nvPr>
        </p:nvSpPr>
        <p:spPr/>
        <p:txBody>
          <a:bodyPr/>
          <a:lstStyle/>
          <a:p>
            <a:fld id="{DBECE451-CD28-A647-9A43-CD12E431D9F9}" type="slidenum">
              <a:rPr lang="en-US" smtClean="0"/>
              <a:t>20</a:t>
            </a:fld>
            <a:endParaRPr lang="en-US"/>
          </a:p>
        </p:txBody>
      </p:sp>
    </p:spTree>
    <p:extLst>
      <p:ext uri="{BB962C8B-B14F-4D97-AF65-F5344CB8AC3E}">
        <p14:creationId xmlns:p14="http://schemas.microsoft.com/office/powerpoint/2010/main" val="175609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generally defines the minimum requirements without specifying the processes and systems to be used.</a:t>
            </a:r>
          </a:p>
        </p:txBody>
      </p:sp>
      <p:sp>
        <p:nvSpPr>
          <p:cNvPr id="4" name="Slide Number Placeholder 3"/>
          <p:cNvSpPr>
            <a:spLocks noGrp="1"/>
          </p:cNvSpPr>
          <p:nvPr>
            <p:ph type="sldNum" sz="quarter" idx="5"/>
          </p:nvPr>
        </p:nvSpPr>
        <p:spPr/>
        <p:txBody>
          <a:bodyPr/>
          <a:lstStyle/>
          <a:p>
            <a:fld id="{DBECE451-CD28-A647-9A43-CD12E431D9F9}" type="slidenum">
              <a:rPr lang="en-US" smtClean="0"/>
              <a:t>2</a:t>
            </a:fld>
            <a:endParaRPr lang="en-US"/>
          </a:p>
        </p:txBody>
      </p:sp>
    </p:spTree>
    <p:extLst>
      <p:ext uri="{BB962C8B-B14F-4D97-AF65-F5344CB8AC3E}">
        <p14:creationId xmlns:p14="http://schemas.microsoft.com/office/powerpoint/2010/main" val="1160936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Assembled this report from tables in the Seattle Database.</a:t>
            </a:r>
          </a:p>
          <a:p>
            <a:endParaRPr lang="en-US" dirty="0"/>
          </a:p>
        </p:txBody>
      </p:sp>
      <p:sp>
        <p:nvSpPr>
          <p:cNvPr id="4" name="Slide Number Placeholder 3"/>
          <p:cNvSpPr>
            <a:spLocks noGrp="1"/>
          </p:cNvSpPr>
          <p:nvPr>
            <p:ph type="sldNum" sz="quarter" idx="5"/>
          </p:nvPr>
        </p:nvSpPr>
        <p:spPr/>
        <p:txBody>
          <a:bodyPr/>
          <a:lstStyle/>
          <a:p>
            <a:fld id="{DBECE451-CD28-A647-9A43-CD12E431D9F9}" type="slidenum">
              <a:rPr lang="en-US" smtClean="0"/>
              <a:t>21</a:t>
            </a:fld>
            <a:endParaRPr lang="en-US"/>
          </a:p>
        </p:txBody>
      </p:sp>
    </p:spTree>
    <p:extLst>
      <p:ext uri="{BB962C8B-B14F-4D97-AF65-F5344CB8AC3E}">
        <p14:creationId xmlns:p14="http://schemas.microsoft.com/office/powerpoint/2010/main" val="3961011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could include a number of screen shots of the Seattle DB or a live demonstration could be done. </a:t>
            </a:r>
          </a:p>
        </p:txBody>
      </p:sp>
      <p:sp>
        <p:nvSpPr>
          <p:cNvPr id="4" name="Slide Number Placeholder 3"/>
          <p:cNvSpPr>
            <a:spLocks noGrp="1"/>
          </p:cNvSpPr>
          <p:nvPr>
            <p:ph type="sldNum" sz="quarter" idx="5"/>
          </p:nvPr>
        </p:nvSpPr>
        <p:spPr/>
        <p:txBody>
          <a:bodyPr/>
          <a:lstStyle/>
          <a:p>
            <a:fld id="{DBECE451-CD28-A647-9A43-CD12E431D9F9}" type="slidenum">
              <a:rPr lang="en-US" smtClean="0"/>
              <a:t>22</a:t>
            </a:fld>
            <a:endParaRPr lang="en-US"/>
          </a:p>
        </p:txBody>
      </p:sp>
    </p:spTree>
    <p:extLst>
      <p:ext uri="{BB962C8B-B14F-4D97-AF65-F5344CB8AC3E}">
        <p14:creationId xmlns:p14="http://schemas.microsoft.com/office/powerpoint/2010/main" val="2496914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overviews the requirements. More specific on Retention Schedule and W-9 requirements follow. </a:t>
            </a:r>
          </a:p>
        </p:txBody>
      </p:sp>
      <p:sp>
        <p:nvSpPr>
          <p:cNvPr id="4" name="Slide Number Placeholder 3"/>
          <p:cNvSpPr>
            <a:spLocks noGrp="1"/>
          </p:cNvSpPr>
          <p:nvPr>
            <p:ph type="sldNum" sz="quarter" idx="5"/>
          </p:nvPr>
        </p:nvSpPr>
        <p:spPr/>
        <p:txBody>
          <a:bodyPr/>
          <a:lstStyle/>
          <a:p>
            <a:fld id="{DBECE451-CD28-A647-9A43-CD12E431D9F9}" type="slidenum">
              <a:rPr lang="en-US" smtClean="0"/>
              <a:t>3</a:t>
            </a:fld>
            <a:endParaRPr lang="en-US"/>
          </a:p>
        </p:txBody>
      </p:sp>
    </p:spTree>
    <p:extLst>
      <p:ext uri="{BB962C8B-B14F-4D97-AF65-F5344CB8AC3E}">
        <p14:creationId xmlns:p14="http://schemas.microsoft.com/office/powerpoint/2010/main" val="2983412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Records must be dated and possibly batch so that excess retention doesn’t inhibit effective retention.  </a:t>
            </a:r>
          </a:p>
        </p:txBody>
      </p:sp>
      <p:sp>
        <p:nvSpPr>
          <p:cNvPr id="4" name="Slide Number Placeholder 3"/>
          <p:cNvSpPr>
            <a:spLocks noGrp="1"/>
          </p:cNvSpPr>
          <p:nvPr>
            <p:ph type="sldNum" sz="quarter" idx="5"/>
          </p:nvPr>
        </p:nvSpPr>
        <p:spPr/>
        <p:txBody>
          <a:bodyPr/>
          <a:lstStyle/>
          <a:p>
            <a:fld id="{DBECE451-CD28-A647-9A43-CD12E431D9F9}" type="slidenum">
              <a:rPr lang="en-US" smtClean="0"/>
              <a:t>4</a:t>
            </a:fld>
            <a:endParaRPr lang="en-US"/>
          </a:p>
        </p:txBody>
      </p:sp>
    </p:spTree>
    <p:extLst>
      <p:ext uri="{BB962C8B-B14F-4D97-AF65-F5344CB8AC3E}">
        <p14:creationId xmlns:p14="http://schemas.microsoft.com/office/powerpoint/2010/main" val="443065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National Council has done considerable study on these requirement. The 1099’s report the payments made to landlords to assure that the landlord pay income tax appropriately. </a:t>
            </a:r>
          </a:p>
        </p:txBody>
      </p:sp>
      <p:sp>
        <p:nvSpPr>
          <p:cNvPr id="4" name="Slide Number Placeholder 3"/>
          <p:cNvSpPr>
            <a:spLocks noGrp="1"/>
          </p:cNvSpPr>
          <p:nvPr>
            <p:ph type="sldNum" sz="quarter" idx="5"/>
          </p:nvPr>
        </p:nvSpPr>
        <p:spPr/>
        <p:txBody>
          <a:bodyPr/>
          <a:lstStyle/>
          <a:p>
            <a:fld id="{DBECE451-CD28-A647-9A43-CD12E431D9F9}" type="slidenum">
              <a:rPr lang="en-US" smtClean="0"/>
              <a:t>5</a:t>
            </a:fld>
            <a:endParaRPr lang="en-US"/>
          </a:p>
        </p:txBody>
      </p:sp>
    </p:spTree>
    <p:extLst>
      <p:ext uri="{BB962C8B-B14F-4D97-AF65-F5344CB8AC3E}">
        <p14:creationId xmlns:p14="http://schemas.microsoft.com/office/powerpoint/2010/main" val="3684504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practice of keeping records of donors may also be valuable for sending thank you notes or in the event of a fund raiser. </a:t>
            </a:r>
          </a:p>
        </p:txBody>
      </p:sp>
      <p:sp>
        <p:nvSpPr>
          <p:cNvPr id="4" name="Slide Number Placeholder 3"/>
          <p:cNvSpPr>
            <a:spLocks noGrp="1"/>
          </p:cNvSpPr>
          <p:nvPr>
            <p:ph type="sldNum" sz="quarter" idx="5"/>
          </p:nvPr>
        </p:nvSpPr>
        <p:spPr/>
        <p:txBody>
          <a:bodyPr/>
          <a:lstStyle/>
          <a:p>
            <a:fld id="{DBECE451-CD28-A647-9A43-CD12E431D9F9}" type="slidenum">
              <a:rPr lang="en-US" smtClean="0"/>
              <a:t>6</a:t>
            </a:fld>
            <a:endParaRPr lang="en-US"/>
          </a:p>
        </p:txBody>
      </p:sp>
    </p:spTree>
    <p:extLst>
      <p:ext uri="{BB962C8B-B14F-4D97-AF65-F5344CB8AC3E}">
        <p14:creationId xmlns:p14="http://schemas.microsoft.com/office/powerpoint/2010/main" val="2474204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Budgeting” isn’t always a formal process or document, although it could be. To some extent, monthly reporting may define prospective on resources available. Audits are required by the Rule. Council audits done internally or by external auditor doesn’t assess the effectiveness of the system. That’s one “why audit?”.  </a:t>
            </a:r>
          </a:p>
        </p:txBody>
      </p:sp>
      <p:sp>
        <p:nvSpPr>
          <p:cNvPr id="4" name="Slide Number Placeholder 3"/>
          <p:cNvSpPr>
            <a:spLocks noGrp="1"/>
          </p:cNvSpPr>
          <p:nvPr>
            <p:ph type="sldNum" sz="quarter" idx="5"/>
          </p:nvPr>
        </p:nvSpPr>
        <p:spPr/>
        <p:txBody>
          <a:bodyPr/>
          <a:lstStyle/>
          <a:p>
            <a:fld id="{DBECE451-CD28-A647-9A43-CD12E431D9F9}" type="slidenum">
              <a:rPr lang="en-US" smtClean="0"/>
              <a:t>7</a:t>
            </a:fld>
            <a:endParaRPr lang="en-US"/>
          </a:p>
        </p:txBody>
      </p:sp>
    </p:spTree>
    <p:extLst>
      <p:ext uri="{BB962C8B-B14F-4D97-AF65-F5344CB8AC3E}">
        <p14:creationId xmlns:p14="http://schemas.microsoft.com/office/powerpoint/2010/main" val="2095843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Policies and procedures are important to guide the effective (practically fair) distribution of funds and resources).</a:t>
            </a:r>
          </a:p>
          <a:p>
            <a:r>
              <a:rPr lang="en-US" dirty="0"/>
              <a:t>How much can be committed by Vincentians and how are greater commitments approved.  </a:t>
            </a:r>
          </a:p>
        </p:txBody>
      </p:sp>
      <p:sp>
        <p:nvSpPr>
          <p:cNvPr id="4" name="Slide Number Placeholder 3"/>
          <p:cNvSpPr>
            <a:spLocks noGrp="1"/>
          </p:cNvSpPr>
          <p:nvPr>
            <p:ph type="sldNum" sz="quarter" idx="5"/>
          </p:nvPr>
        </p:nvSpPr>
        <p:spPr/>
        <p:txBody>
          <a:bodyPr/>
          <a:lstStyle/>
          <a:p>
            <a:fld id="{DBECE451-CD28-A647-9A43-CD12E431D9F9}" type="slidenum">
              <a:rPr lang="en-US" smtClean="0"/>
              <a:t>8</a:t>
            </a:fld>
            <a:endParaRPr lang="en-US"/>
          </a:p>
        </p:txBody>
      </p:sp>
    </p:spTree>
    <p:extLst>
      <p:ext uri="{BB962C8B-B14F-4D97-AF65-F5344CB8AC3E}">
        <p14:creationId xmlns:p14="http://schemas.microsoft.com/office/powerpoint/2010/main" val="867778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Assure that income and expenses are categorized for future reporting. </a:t>
            </a:r>
          </a:p>
          <a:p>
            <a:r>
              <a:rPr lang="en-US" dirty="0"/>
              <a:t>Records must be maintained with some organization. File them chronologically or my month.</a:t>
            </a:r>
          </a:p>
        </p:txBody>
      </p:sp>
      <p:sp>
        <p:nvSpPr>
          <p:cNvPr id="4" name="Slide Number Placeholder 3"/>
          <p:cNvSpPr>
            <a:spLocks noGrp="1"/>
          </p:cNvSpPr>
          <p:nvPr>
            <p:ph type="sldNum" sz="quarter" idx="5"/>
          </p:nvPr>
        </p:nvSpPr>
        <p:spPr/>
        <p:txBody>
          <a:bodyPr/>
          <a:lstStyle/>
          <a:p>
            <a:fld id="{DBECE451-CD28-A647-9A43-CD12E431D9F9}" type="slidenum">
              <a:rPr lang="en-US" smtClean="0"/>
              <a:t>9</a:t>
            </a:fld>
            <a:endParaRPr lang="en-US"/>
          </a:p>
        </p:txBody>
      </p:sp>
    </p:spTree>
    <p:extLst>
      <p:ext uri="{BB962C8B-B14F-4D97-AF65-F5344CB8AC3E}">
        <p14:creationId xmlns:p14="http://schemas.microsoft.com/office/powerpoint/2010/main" val="259689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b="1">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606979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332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48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28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90096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286933"/>
            <a:ext cx="5181600" cy="48900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286933"/>
            <a:ext cx="5181600" cy="48900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75096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854075"/>
          </a:xfrm>
        </p:spPr>
        <p:txBody>
          <a:bodyPr/>
          <a:lstStyle/>
          <a:p>
            <a:r>
              <a:rPr lang="en-US"/>
              <a:t>Click to edit Master title style</a:t>
            </a:r>
          </a:p>
        </p:txBody>
      </p:sp>
      <p:sp>
        <p:nvSpPr>
          <p:cNvPr id="3" name="Text Placeholder 2"/>
          <p:cNvSpPr>
            <a:spLocks noGrp="1"/>
          </p:cNvSpPr>
          <p:nvPr>
            <p:ph type="body" idx="1"/>
          </p:nvPr>
        </p:nvSpPr>
        <p:spPr>
          <a:xfrm>
            <a:off x="839788" y="1257831"/>
            <a:ext cx="5157787" cy="53710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1833566"/>
            <a:ext cx="5157787" cy="41190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257831"/>
            <a:ext cx="5183188" cy="53710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1833566"/>
            <a:ext cx="5183188" cy="41190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3091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9190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801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77946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307256"/>
            <a:ext cx="10515600" cy="478504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93BE1-13A5-614E-8E5F-86176DC04FEC}" type="slidenum">
              <a:rPr lang="en-US" smtClean="0"/>
              <a:t>‹#›</a:t>
            </a:fld>
            <a:endParaRPr lang="en-US"/>
          </a:p>
        </p:txBody>
      </p:sp>
      <p:pic>
        <p:nvPicPr>
          <p:cNvPr id="7" name="Picture 6"/>
          <p:cNvPicPr>
            <a:picLocks noChangeAspect="1"/>
          </p:cNvPicPr>
          <p:nvPr userDrawn="1"/>
        </p:nvPicPr>
        <p:blipFill rotWithShape="1">
          <a:blip r:embed="rId9" cstate="screen">
            <a:extLst>
              <a:ext uri="{28A0092B-C50C-407E-A947-70E740481C1C}">
                <a14:useLocalDpi xmlns:a14="http://schemas.microsoft.com/office/drawing/2010/main"/>
              </a:ext>
            </a:extLst>
          </a:blip>
          <a:srcRect/>
          <a:stretch/>
        </p:blipFill>
        <p:spPr>
          <a:xfrm>
            <a:off x="-4" y="5969132"/>
            <a:ext cx="4917993" cy="888867"/>
          </a:xfrm>
          <a:prstGeom prst="rect">
            <a:avLst/>
          </a:prstGeom>
        </p:spPr>
      </p:pic>
      <p:sp>
        <p:nvSpPr>
          <p:cNvPr id="8" name="Rectangle 7"/>
          <p:cNvSpPr/>
          <p:nvPr userDrawn="1"/>
        </p:nvSpPr>
        <p:spPr>
          <a:xfrm>
            <a:off x="4629150" y="6216463"/>
            <a:ext cx="7562850" cy="493776"/>
          </a:xfrm>
          <a:prstGeom prst="rect">
            <a:avLst/>
          </a:prstGeom>
          <a:solidFill>
            <a:srgbClr val="016F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C7D8784-CE3D-4D9B-A072-1C0AA5CA3102}"/>
              </a:ext>
            </a:extLst>
          </p:cNvPr>
          <p:cNvSpPr txBox="1"/>
          <p:nvPr userDrawn="1"/>
        </p:nvSpPr>
        <p:spPr>
          <a:xfrm>
            <a:off x="2436284" y="6525713"/>
            <a:ext cx="2620347" cy="184666"/>
          </a:xfrm>
          <a:prstGeom prst="rect">
            <a:avLst/>
          </a:prstGeom>
          <a:solidFill>
            <a:srgbClr val="016FAC"/>
          </a:solidFill>
        </p:spPr>
        <p:txBody>
          <a:bodyPr wrap="square" tIns="0" rIns="0" bIns="0" rtlCol="0">
            <a:spAutoFit/>
          </a:bodyPr>
          <a:lstStyle/>
          <a:p>
            <a:r>
              <a:rPr lang="en-US" sz="1200" dirty="0">
                <a:solidFill>
                  <a:schemeClr val="bg1"/>
                </a:solidFill>
              </a:rPr>
              <a:t>UNITED STATES</a:t>
            </a:r>
          </a:p>
        </p:txBody>
      </p:sp>
    </p:spTree>
    <p:extLst>
      <p:ext uri="{BB962C8B-B14F-4D97-AF65-F5344CB8AC3E}">
        <p14:creationId xmlns:p14="http://schemas.microsoft.com/office/powerpoint/2010/main" val="2116019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p:titleStyle>
    <p:body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ormAutofit fontScale="90000"/>
          </a:bodyPr>
          <a:lstStyle/>
          <a:p>
            <a:r>
              <a:rPr lang="en-US" sz="9600" dirty="0"/>
              <a:t>Treasurer’s Training</a:t>
            </a:r>
          </a:p>
        </p:txBody>
      </p:sp>
      <p:sp>
        <p:nvSpPr>
          <p:cNvPr id="3" name="Subtitle 2"/>
          <p:cNvSpPr>
            <a:spLocks noGrp="1"/>
          </p:cNvSpPr>
          <p:nvPr>
            <p:ph type="subTitle" idx="1"/>
          </p:nvPr>
        </p:nvSpPr>
        <p:spPr/>
        <p:txBody>
          <a:bodyPr>
            <a:normAutofit/>
          </a:bodyPr>
          <a:lstStyle/>
          <a:p>
            <a:r>
              <a:rPr lang="en-US" dirty="0"/>
              <a:t>Taken From St. Vincent de Paul “SVdP” Conference Financial Practices Manual </a:t>
            </a:r>
          </a:p>
        </p:txBody>
      </p:sp>
    </p:spTree>
    <p:extLst>
      <p:ext uri="{BB962C8B-B14F-4D97-AF65-F5344CB8AC3E}">
        <p14:creationId xmlns:p14="http://schemas.microsoft.com/office/powerpoint/2010/main" val="276837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B276D-6173-F13B-776E-1E741F656EDF}"/>
              </a:ext>
            </a:extLst>
          </p:cNvPr>
          <p:cNvSpPr>
            <a:spLocks noGrp="1"/>
          </p:cNvSpPr>
          <p:nvPr>
            <p:ph type="title"/>
          </p:nvPr>
        </p:nvSpPr>
        <p:spPr/>
        <p:txBody>
          <a:bodyPr/>
          <a:lstStyle/>
          <a:p>
            <a:r>
              <a:rPr lang="en-US" dirty="0"/>
              <a:t>Good Practices</a:t>
            </a:r>
          </a:p>
        </p:txBody>
      </p:sp>
      <p:sp>
        <p:nvSpPr>
          <p:cNvPr id="3" name="Content Placeholder 2">
            <a:extLst>
              <a:ext uri="{FF2B5EF4-FFF2-40B4-BE49-F238E27FC236}">
                <a16:creationId xmlns:a16="http://schemas.microsoft.com/office/drawing/2014/main" id="{D73DD619-049D-6F84-F6E0-3AA1EC23C200}"/>
              </a:ext>
            </a:extLst>
          </p:cNvPr>
          <p:cNvSpPr>
            <a:spLocks noGrp="1"/>
          </p:cNvSpPr>
          <p:nvPr>
            <p:ph idx="1"/>
          </p:nvPr>
        </p:nvSpPr>
        <p:spPr/>
        <p:txBody>
          <a:bodyPr>
            <a:normAutofit fontScale="92500" lnSpcReduction="20000"/>
          </a:bodyPr>
          <a:lstStyle/>
          <a:p>
            <a:r>
              <a:rPr lang="en-US" dirty="0"/>
              <a:t>Use conference bank accounts and cards. Never co-mingle funds with an outside or personal bank account.</a:t>
            </a:r>
          </a:p>
          <a:p>
            <a:r>
              <a:rPr lang="en-US" dirty="0"/>
              <a:t>Reimbursements must be approved and documented by an independent officer. </a:t>
            </a:r>
          </a:p>
          <a:p>
            <a:r>
              <a:rPr lang="en-US" dirty="0"/>
              <a:t>Make timely and consistent bank deposits. Best practice would be weekly deposits. </a:t>
            </a:r>
          </a:p>
          <a:p>
            <a:r>
              <a:rPr lang="en-US" dirty="0"/>
              <a:t>You MUST keep copies of deposit slips or have carbon copies of deposits. To assure that your bank records accurately.</a:t>
            </a:r>
          </a:p>
          <a:p>
            <a:r>
              <a:rPr lang="en-US" dirty="0"/>
              <a:t>Never give checks or cash directly to those we serve. Note: Check fraud has been an issue where checks have been modified, copied, etc.</a:t>
            </a:r>
          </a:p>
          <a:p>
            <a:r>
              <a:rPr lang="en-US" dirty="0"/>
              <a:t>Do not use pay apps. </a:t>
            </a:r>
          </a:p>
        </p:txBody>
      </p:sp>
    </p:spTree>
    <p:extLst>
      <p:ext uri="{BB962C8B-B14F-4D97-AF65-F5344CB8AC3E}">
        <p14:creationId xmlns:p14="http://schemas.microsoft.com/office/powerpoint/2010/main" val="11204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5129-BDCF-FF64-A771-93349B1C66AF}"/>
              </a:ext>
            </a:extLst>
          </p:cNvPr>
          <p:cNvSpPr>
            <a:spLocks noGrp="1"/>
          </p:cNvSpPr>
          <p:nvPr>
            <p:ph type="title"/>
          </p:nvPr>
        </p:nvSpPr>
        <p:spPr/>
        <p:txBody>
          <a:bodyPr/>
          <a:lstStyle/>
          <a:p>
            <a:r>
              <a:rPr lang="en-US" dirty="0"/>
              <a:t>Good Practices</a:t>
            </a:r>
          </a:p>
        </p:txBody>
      </p:sp>
      <p:sp>
        <p:nvSpPr>
          <p:cNvPr id="3" name="Content Placeholder 2">
            <a:extLst>
              <a:ext uri="{FF2B5EF4-FFF2-40B4-BE49-F238E27FC236}">
                <a16:creationId xmlns:a16="http://schemas.microsoft.com/office/drawing/2014/main" id="{E13D0B34-3E1C-1A63-A54F-C2AB540A8C0B}"/>
              </a:ext>
            </a:extLst>
          </p:cNvPr>
          <p:cNvSpPr>
            <a:spLocks noGrp="1"/>
          </p:cNvSpPr>
          <p:nvPr>
            <p:ph idx="1"/>
          </p:nvPr>
        </p:nvSpPr>
        <p:spPr/>
        <p:txBody>
          <a:bodyPr>
            <a:normAutofit fontScale="70000" lnSpcReduction="20000"/>
          </a:bodyPr>
          <a:lstStyle/>
          <a:p>
            <a:r>
              <a:rPr lang="en-US" dirty="0"/>
              <a:t>Using gift cards and vouchers, track each gift card by keeping an accounting journal of each card purchased or donated to the conference. </a:t>
            </a:r>
          </a:p>
          <a:p>
            <a:r>
              <a:rPr lang="en-US" dirty="0"/>
              <a:t>Label each card and/or track the serial number of each card and track each gift card that has been distributed.</a:t>
            </a:r>
          </a:p>
          <a:p>
            <a:r>
              <a:rPr lang="en-US" dirty="0"/>
              <a:t>Gift cards are only to be used to help those in need. Protect and secure the gift cards and vouchers. </a:t>
            </a:r>
          </a:p>
          <a:p>
            <a:r>
              <a:rPr lang="en-US" dirty="0"/>
              <a:t>Do not use gift cards internally to substitute for a check. </a:t>
            </a:r>
          </a:p>
          <a:p>
            <a:r>
              <a:rPr lang="en-US" dirty="0"/>
              <a:t>Never collect donations for another nonprofit’s organizational purpose outside of SVdP. a. “Rule”, Part III, Statute 26 </a:t>
            </a:r>
          </a:p>
          <a:p>
            <a:r>
              <a:rPr lang="en-US" dirty="0"/>
              <a:t>Never fund an organization outside of the Vincentian family – rare exceptions.</a:t>
            </a:r>
          </a:p>
          <a:p>
            <a:r>
              <a:rPr lang="en-US" dirty="0"/>
              <a:t>Reconcile/balance financial accounts every month. </a:t>
            </a:r>
          </a:p>
          <a:p>
            <a:pPr lvl="1"/>
            <a:r>
              <a:rPr lang="en-US" dirty="0"/>
              <a:t>Bank accounts </a:t>
            </a:r>
          </a:p>
          <a:p>
            <a:pPr lvl="1"/>
            <a:r>
              <a:rPr lang="en-US" dirty="0"/>
              <a:t>Gift card and or Vouchers</a:t>
            </a:r>
          </a:p>
          <a:p>
            <a:pPr lvl="1"/>
            <a:r>
              <a:rPr lang="en-US" dirty="0"/>
              <a:t>Review monthly reports and accounting records. The President may institute an audit of records at any time or may review records themselves. (“Rule”, Part III, Statute 27)</a:t>
            </a:r>
          </a:p>
        </p:txBody>
      </p:sp>
    </p:spTree>
    <p:extLst>
      <p:ext uri="{BB962C8B-B14F-4D97-AF65-F5344CB8AC3E}">
        <p14:creationId xmlns:p14="http://schemas.microsoft.com/office/powerpoint/2010/main" val="1583681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C5A47-55D1-196C-FBAD-707CA2DE956F}"/>
              </a:ext>
            </a:extLst>
          </p:cNvPr>
          <p:cNvSpPr>
            <a:spLocks noGrp="1"/>
          </p:cNvSpPr>
          <p:nvPr>
            <p:ph type="title"/>
          </p:nvPr>
        </p:nvSpPr>
        <p:spPr/>
        <p:txBody>
          <a:bodyPr/>
          <a:lstStyle/>
          <a:p>
            <a:r>
              <a:rPr lang="en-US" dirty="0"/>
              <a:t>Take an annual inventory of goods. </a:t>
            </a:r>
          </a:p>
        </p:txBody>
      </p:sp>
      <p:sp>
        <p:nvSpPr>
          <p:cNvPr id="3" name="Content Placeholder 2">
            <a:extLst>
              <a:ext uri="{FF2B5EF4-FFF2-40B4-BE49-F238E27FC236}">
                <a16:creationId xmlns:a16="http://schemas.microsoft.com/office/drawing/2014/main" id="{4926CF0B-17DB-B018-879F-D73F7D2BA7FC}"/>
              </a:ext>
            </a:extLst>
          </p:cNvPr>
          <p:cNvSpPr>
            <a:spLocks noGrp="1"/>
          </p:cNvSpPr>
          <p:nvPr>
            <p:ph idx="1"/>
          </p:nvPr>
        </p:nvSpPr>
        <p:spPr/>
        <p:txBody>
          <a:bodyPr/>
          <a:lstStyle/>
          <a:p>
            <a:r>
              <a:rPr lang="en-US" dirty="0"/>
              <a:t>Year-end is September 30. Inventory counting on or near this date. Assets:</a:t>
            </a:r>
          </a:p>
          <a:p>
            <a:pPr lvl="1"/>
            <a:r>
              <a:rPr lang="en-US" dirty="0"/>
              <a:t>Gift Cards </a:t>
            </a:r>
          </a:p>
          <a:p>
            <a:pPr lvl="1"/>
            <a:r>
              <a:rPr lang="en-US" dirty="0"/>
              <a:t>Vouchers (Does not include fixed assets like desks, computers etc.) </a:t>
            </a:r>
          </a:p>
          <a:p>
            <a:pPr marL="457200" lvl="1" indent="0">
              <a:buNone/>
            </a:pPr>
            <a:r>
              <a:rPr lang="en-US" dirty="0"/>
              <a:t>Optional inventory count:</a:t>
            </a:r>
          </a:p>
          <a:p>
            <a:pPr lvl="1"/>
            <a:r>
              <a:rPr lang="en-US" sz="1800" dirty="0"/>
              <a:t>Non-cash goods</a:t>
            </a:r>
          </a:p>
          <a:p>
            <a:pPr lvl="1"/>
            <a:r>
              <a:rPr lang="en-US" sz="1800" dirty="0"/>
              <a:t>Food (by weight) </a:t>
            </a:r>
          </a:p>
          <a:p>
            <a:pPr lvl="1"/>
            <a:r>
              <a:rPr lang="en-US" sz="1800" dirty="0"/>
              <a:t>Clothing </a:t>
            </a:r>
          </a:p>
          <a:p>
            <a:pPr lvl="1"/>
            <a:r>
              <a:rPr lang="en-US" sz="1800" dirty="0"/>
              <a:t>Donated Furniture, household goods </a:t>
            </a:r>
          </a:p>
          <a:p>
            <a:pPr lvl="1"/>
            <a:r>
              <a:rPr lang="en-US" sz="1800" dirty="0"/>
              <a:t>Hygiene and other products </a:t>
            </a:r>
          </a:p>
        </p:txBody>
      </p:sp>
    </p:spTree>
    <p:extLst>
      <p:ext uri="{BB962C8B-B14F-4D97-AF65-F5344CB8AC3E}">
        <p14:creationId xmlns:p14="http://schemas.microsoft.com/office/powerpoint/2010/main" val="18433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7F84-71AA-1199-6FC1-F48E14B698C0}"/>
              </a:ext>
            </a:extLst>
          </p:cNvPr>
          <p:cNvSpPr>
            <a:spLocks noGrp="1"/>
          </p:cNvSpPr>
          <p:nvPr>
            <p:ph type="title"/>
          </p:nvPr>
        </p:nvSpPr>
        <p:spPr/>
        <p:txBody>
          <a:bodyPr/>
          <a:lstStyle/>
          <a:p>
            <a:r>
              <a:rPr lang="en-US" dirty="0"/>
              <a:t>Keep Financial Records</a:t>
            </a:r>
          </a:p>
        </p:txBody>
      </p:sp>
      <p:sp>
        <p:nvSpPr>
          <p:cNvPr id="3" name="Content Placeholder 2">
            <a:extLst>
              <a:ext uri="{FF2B5EF4-FFF2-40B4-BE49-F238E27FC236}">
                <a16:creationId xmlns:a16="http://schemas.microsoft.com/office/drawing/2014/main" id="{D52F5EE5-3729-559D-2552-5F5E762D8047}"/>
              </a:ext>
            </a:extLst>
          </p:cNvPr>
          <p:cNvSpPr>
            <a:spLocks noGrp="1"/>
          </p:cNvSpPr>
          <p:nvPr>
            <p:ph idx="1"/>
          </p:nvPr>
        </p:nvSpPr>
        <p:spPr/>
        <p:txBody>
          <a:bodyPr/>
          <a:lstStyle/>
          <a:p>
            <a:r>
              <a:rPr lang="en-US" dirty="0"/>
              <a:t>Income (kept on a log or in Seattle DB)</a:t>
            </a:r>
          </a:p>
          <a:p>
            <a:r>
              <a:rPr lang="en-US" dirty="0"/>
              <a:t>Cash and checks </a:t>
            </a:r>
          </a:p>
          <a:p>
            <a:pPr lvl="1"/>
            <a:r>
              <a:rPr lang="en-US" dirty="0"/>
              <a:t> recorded per transaction, and deposited. </a:t>
            </a:r>
          </a:p>
          <a:p>
            <a:pPr lvl="2"/>
            <a:r>
              <a:rPr lang="en-US" dirty="0"/>
              <a:t>Date </a:t>
            </a:r>
          </a:p>
          <a:p>
            <a:pPr lvl="2"/>
            <a:r>
              <a:rPr lang="en-US" dirty="0"/>
              <a:t>Name </a:t>
            </a:r>
          </a:p>
          <a:p>
            <a:pPr lvl="2"/>
            <a:r>
              <a:rPr lang="en-US" dirty="0"/>
              <a:t>Address </a:t>
            </a:r>
          </a:p>
          <a:p>
            <a:pPr lvl="2"/>
            <a:r>
              <a:rPr lang="en-US" dirty="0"/>
              <a:t>Restrictions for use </a:t>
            </a:r>
          </a:p>
        </p:txBody>
      </p:sp>
    </p:spTree>
    <p:extLst>
      <p:ext uri="{BB962C8B-B14F-4D97-AF65-F5344CB8AC3E}">
        <p14:creationId xmlns:p14="http://schemas.microsoft.com/office/powerpoint/2010/main" val="423246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96997-13DB-142D-4882-2A4094A9F26A}"/>
              </a:ext>
            </a:extLst>
          </p:cNvPr>
          <p:cNvSpPr>
            <a:spLocks noGrp="1"/>
          </p:cNvSpPr>
          <p:nvPr>
            <p:ph type="title"/>
          </p:nvPr>
        </p:nvSpPr>
        <p:spPr/>
        <p:txBody>
          <a:bodyPr/>
          <a:lstStyle/>
          <a:p>
            <a:r>
              <a:rPr lang="en-US" dirty="0"/>
              <a:t>Grants</a:t>
            </a:r>
          </a:p>
        </p:txBody>
      </p:sp>
      <p:sp>
        <p:nvSpPr>
          <p:cNvPr id="3" name="Content Placeholder 2">
            <a:extLst>
              <a:ext uri="{FF2B5EF4-FFF2-40B4-BE49-F238E27FC236}">
                <a16:creationId xmlns:a16="http://schemas.microsoft.com/office/drawing/2014/main" id="{7FA0C296-2101-8CA6-8D30-43A53437A04B}"/>
              </a:ext>
            </a:extLst>
          </p:cNvPr>
          <p:cNvSpPr>
            <a:spLocks noGrp="1"/>
          </p:cNvSpPr>
          <p:nvPr>
            <p:ph idx="1"/>
          </p:nvPr>
        </p:nvSpPr>
        <p:spPr/>
        <p:txBody>
          <a:bodyPr/>
          <a:lstStyle/>
          <a:p>
            <a:r>
              <a:rPr lang="en-US" dirty="0"/>
              <a:t>Applications should be reviewed or sent to the council prior to submission and to make sure no other conferences have applied already. </a:t>
            </a:r>
          </a:p>
          <a:p>
            <a:r>
              <a:rPr lang="en-US" dirty="0"/>
              <a:t>Document grants applied for and received. </a:t>
            </a:r>
          </a:p>
          <a:p>
            <a:r>
              <a:rPr lang="en-US" dirty="0"/>
              <a:t>Grants received must be documented on the conference’s log or Seattle DB.</a:t>
            </a:r>
          </a:p>
          <a:p>
            <a:r>
              <a:rPr lang="en-US" dirty="0"/>
              <a:t>Note any restrictions or categorization. </a:t>
            </a:r>
          </a:p>
        </p:txBody>
      </p:sp>
    </p:spTree>
    <p:extLst>
      <p:ext uri="{BB962C8B-B14F-4D97-AF65-F5344CB8AC3E}">
        <p14:creationId xmlns:p14="http://schemas.microsoft.com/office/powerpoint/2010/main" val="409341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790D-57E4-D7FD-907D-0E01DB3AEBFC}"/>
              </a:ext>
            </a:extLst>
          </p:cNvPr>
          <p:cNvSpPr>
            <a:spLocks noGrp="1"/>
          </p:cNvSpPr>
          <p:nvPr>
            <p:ph type="title"/>
          </p:nvPr>
        </p:nvSpPr>
        <p:spPr/>
        <p:txBody>
          <a:bodyPr>
            <a:normAutofit fontScale="90000"/>
          </a:bodyPr>
          <a:lstStyle/>
          <a:p>
            <a:r>
              <a:rPr lang="en-US" dirty="0"/>
              <a:t>Expenses – Categorized at Expenditure </a:t>
            </a:r>
          </a:p>
        </p:txBody>
      </p:sp>
      <p:sp>
        <p:nvSpPr>
          <p:cNvPr id="3" name="Content Placeholder 2">
            <a:extLst>
              <a:ext uri="{FF2B5EF4-FFF2-40B4-BE49-F238E27FC236}">
                <a16:creationId xmlns:a16="http://schemas.microsoft.com/office/drawing/2014/main" id="{8C09C3A8-5F85-A728-4467-1D1462316FC4}"/>
              </a:ext>
            </a:extLst>
          </p:cNvPr>
          <p:cNvSpPr>
            <a:spLocks noGrp="1"/>
          </p:cNvSpPr>
          <p:nvPr>
            <p:ph idx="1"/>
          </p:nvPr>
        </p:nvSpPr>
        <p:spPr/>
        <p:txBody>
          <a:bodyPr>
            <a:normAutofit fontScale="85000" lnSpcReduction="20000"/>
          </a:bodyPr>
          <a:lstStyle/>
          <a:p>
            <a:r>
              <a:rPr lang="en-US" dirty="0"/>
              <a:t>Cash </a:t>
            </a:r>
          </a:p>
          <a:p>
            <a:pPr lvl="1"/>
            <a:r>
              <a:rPr lang="en-US" dirty="0"/>
              <a:t>A no cash policy is best (hard to track, easy to be lost)</a:t>
            </a:r>
          </a:p>
          <a:p>
            <a:pPr lvl="1"/>
            <a:r>
              <a:rPr lang="en-US" dirty="0"/>
              <a:t>Keep receipts. Use substitute form if lost. </a:t>
            </a:r>
          </a:p>
          <a:p>
            <a:pPr lvl="1"/>
            <a:r>
              <a:rPr lang="en-US" dirty="0"/>
              <a:t>At least one officer must approve all cash purchases – or as defined</a:t>
            </a:r>
          </a:p>
          <a:p>
            <a:pPr lvl="1"/>
            <a:r>
              <a:rPr lang="en-US" dirty="0"/>
              <a:t>Record the transaction</a:t>
            </a:r>
          </a:p>
          <a:p>
            <a:r>
              <a:rPr lang="en-US" dirty="0"/>
              <a:t>Checks</a:t>
            </a:r>
          </a:p>
          <a:p>
            <a:pPr lvl="1"/>
            <a:r>
              <a:rPr lang="en-US" sz="2000" dirty="0"/>
              <a:t>bank statement should show images or keep details of the check. </a:t>
            </a:r>
          </a:p>
          <a:p>
            <a:pPr lvl="1"/>
            <a:r>
              <a:rPr lang="en-US" sz="2000" dirty="0"/>
              <a:t>Checks of $XX or more” must be approved and documented by two independent signers. </a:t>
            </a:r>
          </a:p>
          <a:p>
            <a:pPr lvl="1"/>
            <a:r>
              <a:rPr lang="en-US" sz="2000" dirty="0"/>
              <a:t>A log must be kept or Seattle Financial DB</a:t>
            </a:r>
          </a:p>
          <a:p>
            <a:pPr lvl="1"/>
            <a:r>
              <a:rPr lang="en-US" sz="2000" dirty="0"/>
              <a:t>Have approved and keep a record of the approval (email or paper works)</a:t>
            </a:r>
          </a:p>
          <a:p>
            <a:pPr lvl="1"/>
            <a:r>
              <a:rPr lang="en-US" sz="2000" dirty="0"/>
              <a:t>Keep receipts. (Use substitute form if lost)</a:t>
            </a:r>
          </a:p>
          <a:p>
            <a:pPr lvl="1"/>
            <a:r>
              <a:rPr lang="en-US" sz="2000" dirty="0"/>
              <a:t>Store checkbooks in a secure area. </a:t>
            </a:r>
          </a:p>
          <a:p>
            <a:pPr lvl="1"/>
            <a:r>
              <a:rPr lang="en-US" sz="2000" dirty="0"/>
              <a:t>Careful on signing blank checks. At least include the payee. </a:t>
            </a:r>
          </a:p>
          <a:p>
            <a:pPr lvl="1"/>
            <a:r>
              <a:rPr lang="en-US" sz="2000" dirty="0"/>
              <a:t>Never give checks to those we serve.</a:t>
            </a:r>
          </a:p>
          <a:p>
            <a:pPr lvl="1"/>
            <a:r>
              <a:rPr lang="en-US" sz="2000" dirty="0"/>
              <a:t>Mail or deliver checks directly to the Payee </a:t>
            </a:r>
          </a:p>
        </p:txBody>
      </p:sp>
    </p:spTree>
    <p:extLst>
      <p:ext uri="{BB962C8B-B14F-4D97-AF65-F5344CB8AC3E}">
        <p14:creationId xmlns:p14="http://schemas.microsoft.com/office/powerpoint/2010/main" val="357166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62ABA-9690-2577-0CEE-87580163068A}"/>
              </a:ext>
            </a:extLst>
          </p:cNvPr>
          <p:cNvSpPr>
            <a:spLocks noGrp="1"/>
          </p:cNvSpPr>
          <p:nvPr>
            <p:ph type="title"/>
          </p:nvPr>
        </p:nvSpPr>
        <p:spPr/>
        <p:txBody>
          <a:bodyPr>
            <a:normAutofit fontScale="90000"/>
          </a:bodyPr>
          <a:lstStyle/>
          <a:p>
            <a:r>
              <a:rPr lang="en-US" dirty="0"/>
              <a:t>Other Pay – Categorized </a:t>
            </a:r>
            <a:br>
              <a:rPr lang="en-US" dirty="0"/>
            </a:br>
            <a:endParaRPr lang="en-US" dirty="0"/>
          </a:p>
        </p:txBody>
      </p:sp>
      <p:sp>
        <p:nvSpPr>
          <p:cNvPr id="3" name="Content Placeholder 2">
            <a:extLst>
              <a:ext uri="{FF2B5EF4-FFF2-40B4-BE49-F238E27FC236}">
                <a16:creationId xmlns:a16="http://schemas.microsoft.com/office/drawing/2014/main" id="{F360F91A-2CF3-673B-95EC-645D50D88A91}"/>
              </a:ext>
            </a:extLst>
          </p:cNvPr>
          <p:cNvSpPr>
            <a:spLocks noGrp="1"/>
          </p:cNvSpPr>
          <p:nvPr>
            <p:ph idx="1"/>
          </p:nvPr>
        </p:nvSpPr>
        <p:spPr/>
        <p:txBody>
          <a:bodyPr>
            <a:normAutofit/>
          </a:bodyPr>
          <a:lstStyle/>
          <a:p>
            <a:r>
              <a:rPr lang="en-US" dirty="0"/>
              <a:t>ACH/Debit </a:t>
            </a:r>
          </a:p>
          <a:p>
            <a:pPr lvl="1"/>
            <a:r>
              <a:rPr lang="en-US" dirty="0"/>
              <a:t>Debit cards. Limit access.</a:t>
            </a:r>
          </a:p>
          <a:p>
            <a:pPr lvl="1"/>
            <a:r>
              <a:rPr lang="en-US" dirty="0"/>
              <a:t>Limit spending thresholds or vendors where they may be used. </a:t>
            </a:r>
          </a:p>
          <a:p>
            <a:pPr lvl="1"/>
            <a:r>
              <a:rPr lang="en-US" dirty="0"/>
              <a:t>Limit signers. Keep all receipts.</a:t>
            </a:r>
          </a:p>
          <a:p>
            <a:pPr lvl="1"/>
            <a:r>
              <a:rPr lang="en-US" dirty="0"/>
              <a:t>Use substitute form if lost. Sample form on next slide. </a:t>
            </a:r>
          </a:p>
          <a:p>
            <a:pPr lvl="1"/>
            <a:r>
              <a:rPr lang="en-US" dirty="0"/>
              <a:t> Keep Secure. </a:t>
            </a:r>
          </a:p>
          <a:p>
            <a:pPr lvl="1"/>
            <a:r>
              <a:rPr lang="en-US" dirty="0"/>
              <a:t>Limit automatic transactions. </a:t>
            </a:r>
          </a:p>
          <a:p>
            <a:pPr lvl="1"/>
            <a:r>
              <a:rPr lang="en-US" dirty="0"/>
              <a:t>Do not electronically store the conference’s financially sensitive data in computers accessible to others. (logins, bank account number, etc.). For example, when your computer says, do you want to save passwords, NO! </a:t>
            </a:r>
          </a:p>
        </p:txBody>
      </p:sp>
    </p:spTree>
    <p:extLst>
      <p:ext uri="{BB962C8B-B14F-4D97-AF65-F5344CB8AC3E}">
        <p14:creationId xmlns:p14="http://schemas.microsoft.com/office/powerpoint/2010/main" val="950635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987C8-BA5B-60AE-BEEC-2DFE9F3D952A}"/>
              </a:ext>
            </a:extLst>
          </p:cNvPr>
          <p:cNvSpPr>
            <a:spLocks noGrp="1"/>
          </p:cNvSpPr>
          <p:nvPr>
            <p:ph type="title"/>
          </p:nvPr>
        </p:nvSpPr>
        <p:spPr/>
        <p:txBody>
          <a:bodyPr/>
          <a:lstStyle/>
          <a:p>
            <a:r>
              <a:rPr lang="en-US" dirty="0"/>
              <a:t>Sample Form</a:t>
            </a:r>
          </a:p>
        </p:txBody>
      </p:sp>
      <p:graphicFrame>
        <p:nvGraphicFramePr>
          <p:cNvPr id="4" name="Content Placeholder 3">
            <a:extLst>
              <a:ext uri="{FF2B5EF4-FFF2-40B4-BE49-F238E27FC236}">
                <a16:creationId xmlns:a16="http://schemas.microsoft.com/office/drawing/2014/main" id="{3045D81B-78DE-985E-4DC7-ACE61E91BB36}"/>
              </a:ext>
            </a:extLst>
          </p:cNvPr>
          <p:cNvGraphicFramePr>
            <a:graphicFrameLocks noGrp="1"/>
          </p:cNvGraphicFramePr>
          <p:nvPr>
            <p:ph idx="1"/>
          </p:nvPr>
        </p:nvGraphicFramePr>
        <p:xfrm>
          <a:off x="1993900" y="1527969"/>
          <a:ext cx="8204200" cy="4343400"/>
        </p:xfrm>
        <a:graphic>
          <a:graphicData uri="http://schemas.openxmlformats.org/drawingml/2006/table">
            <a:tbl>
              <a:tblPr/>
              <a:tblGrid>
                <a:gridCol w="756749">
                  <a:extLst>
                    <a:ext uri="{9D8B030D-6E8A-4147-A177-3AD203B41FA5}">
                      <a16:colId xmlns:a16="http://schemas.microsoft.com/office/drawing/2014/main" val="2527932668"/>
                    </a:ext>
                  </a:extLst>
                </a:gridCol>
                <a:gridCol w="884613">
                  <a:extLst>
                    <a:ext uri="{9D8B030D-6E8A-4147-A177-3AD203B41FA5}">
                      <a16:colId xmlns:a16="http://schemas.microsoft.com/office/drawing/2014/main" val="2010977822"/>
                    </a:ext>
                  </a:extLst>
                </a:gridCol>
                <a:gridCol w="1174265">
                  <a:extLst>
                    <a:ext uri="{9D8B030D-6E8A-4147-A177-3AD203B41FA5}">
                      <a16:colId xmlns:a16="http://schemas.microsoft.com/office/drawing/2014/main" val="3436789769"/>
                    </a:ext>
                  </a:extLst>
                </a:gridCol>
                <a:gridCol w="1474355">
                  <a:extLst>
                    <a:ext uri="{9D8B030D-6E8A-4147-A177-3AD203B41FA5}">
                      <a16:colId xmlns:a16="http://schemas.microsoft.com/office/drawing/2014/main" val="3012200693"/>
                    </a:ext>
                  </a:extLst>
                </a:gridCol>
                <a:gridCol w="1369976">
                  <a:extLst>
                    <a:ext uri="{9D8B030D-6E8A-4147-A177-3AD203B41FA5}">
                      <a16:colId xmlns:a16="http://schemas.microsoft.com/office/drawing/2014/main" val="3536633854"/>
                    </a:ext>
                  </a:extLst>
                </a:gridCol>
                <a:gridCol w="1226455">
                  <a:extLst>
                    <a:ext uri="{9D8B030D-6E8A-4147-A177-3AD203B41FA5}">
                      <a16:colId xmlns:a16="http://schemas.microsoft.com/office/drawing/2014/main" val="1449351208"/>
                    </a:ext>
                  </a:extLst>
                </a:gridCol>
                <a:gridCol w="1317787">
                  <a:extLst>
                    <a:ext uri="{9D8B030D-6E8A-4147-A177-3AD203B41FA5}">
                      <a16:colId xmlns:a16="http://schemas.microsoft.com/office/drawing/2014/main" val="1487410303"/>
                    </a:ext>
                  </a:extLst>
                </a:gridCol>
              </a:tblGrid>
              <a:tr h="571500">
                <a:tc gridSpan="2">
                  <a:txBody>
                    <a:bodyPr/>
                    <a:lstStyle/>
                    <a:p>
                      <a:pPr algn="ctr" fontAlgn="ctr"/>
                      <a:r>
                        <a:rPr lang="en-US" sz="1800" b="1" i="0" u="none" strike="noStrike">
                          <a:solidFill>
                            <a:srgbClr val="000000"/>
                          </a:solidFill>
                          <a:effectLst/>
                          <a:latin typeface="Calibri" panose="020F0502020204030204" pitchFamily="34" charset="0"/>
                        </a:rPr>
                        <a:t>Lost Receipt Form</a:t>
                      </a:r>
                    </a:p>
                  </a:txBody>
                  <a:tcPr marL="7620" marR="7620" marT="7620" marB="0" anchor="ctr">
                    <a:lnL>
                      <a:noFill/>
                    </a:lnL>
                    <a:lnR>
                      <a:noFill/>
                    </a:lnR>
                    <a:lnT>
                      <a:noFill/>
                    </a:lnT>
                    <a:lnB>
                      <a:noFill/>
                    </a:lnB>
                  </a:tcPr>
                </a:tc>
                <a:tc hMerge="1">
                  <a:txBody>
                    <a:bodyPr/>
                    <a:lstStyle/>
                    <a:p>
                      <a:endParaRPr lang="en-US"/>
                    </a:p>
                  </a:txBody>
                  <a:tcPr/>
                </a:tc>
                <a:tc>
                  <a:txBody>
                    <a:bodyPr/>
                    <a:lstStyle/>
                    <a:p>
                      <a:pPr algn="l" fontAlgn="ctr"/>
                      <a:endParaRPr lang="en-US" sz="2400" b="1" i="0" u="none" strike="noStrike">
                        <a:solidFill>
                          <a:srgbClr val="436784"/>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l" fontAlgn="ctr"/>
                      <a:endParaRPr lang="en-US" sz="2400" b="1" i="0" u="none" strike="noStrike">
                        <a:solidFill>
                          <a:srgbClr val="436784"/>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l" fontAlgn="ctr"/>
                      <a:endParaRPr lang="en-US" sz="2400" b="1" i="0" u="none" strike="noStrike">
                        <a:solidFill>
                          <a:srgbClr val="436784"/>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l" fontAlgn="ctr"/>
                      <a:endParaRPr lang="en-US" sz="2400" b="1" i="0" u="none" strike="noStrike">
                        <a:solidFill>
                          <a:srgbClr val="436784"/>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l" fontAlgn="ctr"/>
                      <a:endParaRPr lang="en-US" sz="2400" b="1" i="0" u="none" strike="noStrike">
                        <a:solidFill>
                          <a:srgbClr val="436784"/>
                        </a:solidFill>
                        <a:effectLst/>
                        <a:latin typeface="Calibri" panose="020F0502020204030204" pitchFamily="34" charset="0"/>
                      </a:endParaRPr>
                    </a:p>
                  </a:txBody>
                  <a:tcPr marL="7620" marR="7620" marT="7620" marB="0" anchor="ctr">
                    <a:lnL>
                      <a:noFill/>
                    </a:lnL>
                    <a:lnR>
                      <a:noFill/>
                    </a:lnR>
                    <a:lnT>
                      <a:noFill/>
                    </a:lnT>
                    <a:lnB>
                      <a:noFill/>
                    </a:lnB>
                  </a:tcPr>
                </a:tc>
                <a:extLst>
                  <a:ext uri="{0D108BD9-81ED-4DB2-BD59-A6C34878D82A}">
                    <a16:rowId xmlns:a16="http://schemas.microsoft.com/office/drawing/2014/main" val="3954476837"/>
                  </a:ext>
                </a:extLst>
              </a:tr>
              <a:tr h="190500">
                <a:tc>
                  <a:txBody>
                    <a:bodyPr/>
                    <a:lstStyle/>
                    <a:p>
                      <a:pPr algn="l" fontAlgn="b"/>
                      <a:r>
                        <a:rPr lang="en-US" sz="1200" b="1" i="0" u="none" strike="noStrike">
                          <a:solidFill>
                            <a:srgbClr val="000000"/>
                          </a:solidFill>
                          <a:effectLst/>
                          <a:latin typeface="Calibri" panose="020F0502020204030204" pitchFamily="34" charset="0"/>
                        </a:rPr>
                        <a:t>Conference:</a:t>
                      </a:r>
                    </a:p>
                  </a:txBody>
                  <a:tcPr marL="7620" marR="7620" marT="7620" marB="0" anchor="b">
                    <a:lnL>
                      <a:noFill/>
                    </a:lnL>
                    <a:lnR>
                      <a:noFill/>
                    </a:lnR>
                    <a:lnT>
                      <a:noFill/>
                    </a:lnT>
                    <a:lnB>
                      <a:noFill/>
                    </a:lnB>
                  </a:tcPr>
                </a:tc>
                <a:tc>
                  <a:txBody>
                    <a:bodyPr/>
                    <a:lstStyle/>
                    <a:p>
                      <a:pPr algn="l" fontAlgn="b"/>
                      <a:r>
                        <a:rPr lang="en-US" sz="1200" b="0" i="0" u="none" strike="noStrike" dirty="0">
                          <a:solidFill>
                            <a:srgbClr val="404040"/>
                          </a:solidFill>
                          <a:effectLst/>
                          <a:latin typeface="Calibri" panose="020F050202020403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2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0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4137101511"/>
                  </a:ext>
                </a:extLst>
              </a:tr>
              <a:tr h="253365">
                <a:tc>
                  <a:txBody>
                    <a:bodyPr/>
                    <a:lstStyle/>
                    <a:p>
                      <a:pPr algn="l" fontAlgn="b"/>
                      <a:r>
                        <a:rPr lang="en-US" sz="1200" b="1" i="0" u="none" strike="noStrike">
                          <a:solidFill>
                            <a:srgbClr val="000000"/>
                          </a:solidFill>
                          <a:effectLst/>
                          <a:latin typeface="Calibri" panose="020F0502020204030204" pitchFamily="34" charset="0"/>
                        </a:rPr>
                        <a:t>Date:</a:t>
                      </a:r>
                    </a:p>
                  </a:txBody>
                  <a:tcPr marL="7620" marR="7620" marT="7620" marB="0" anchor="b">
                    <a:lnL>
                      <a:noFill/>
                    </a:lnL>
                    <a:lnR>
                      <a:noFill/>
                    </a:lnR>
                    <a:lnT>
                      <a:noFill/>
                    </a:lnT>
                    <a:lnB>
                      <a:noFill/>
                    </a:lnB>
                  </a:tcPr>
                </a:tc>
                <a:tc>
                  <a:txBody>
                    <a:bodyPr/>
                    <a:lstStyle/>
                    <a:p>
                      <a:pPr algn="l" fontAlgn="b"/>
                      <a:r>
                        <a:rPr lang="en-US" sz="1200" b="0" i="0" u="none" strike="noStrike">
                          <a:solidFill>
                            <a:srgbClr val="40404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2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0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939832812"/>
                  </a:ext>
                </a:extLst>
              </a:tr>
              <a:tr h="177165">
                <a:tc>
                  <a:txBody>
                    <a:bodyPr/>
                    <a:lstStyle/>
                    <a:p>
                      <a:pPr algn="l" fontAlgn="t"/>
                      <a:r>
                        <a:rPr lang="en-US" sz="900" b="0" i="0" u="none" strike="noStrike">
                          <a:solidFill>
                            <a:srgbClr val="404040"/>
                          </a:solidFill>
                          <a:effectLst/>
                          <a:latin typeface="Calibri" panose="020F0502020204030204" pitchFamily="34" charset="0"/>
                        </a:rPr>
                        <a:t> </a:t>
                      </a:r>
                    </a:p>
                  </a:txBody>
                  <a:tcPr marL="7620" marR="7620" marT="7620" marB="0">
                    <a:lnL>
                      <a:noFill/>
                    </a:lnL>
                    <a:lnR>
                      <a:noFill/>
                    </a:lnR>
                    <a:lnT>
                      <a:noFill/>
                    </a:lnT>
                    <a:lnB w="12700" cap="flat" cmpd="sng" algn="ctr">
                      <a:solidFill>
                        <a:srgbClr val="436784"/>
                      </a:solidFill>
                      <a:prstDash val="solid"/>
                      <a:round/>
                      <a:headEnd type="none" w="med" len="med"/>
                      <a:tailEnd type="none" w="med" len="med"/>
                    </a:lnB>
                    <a:solidFill>
                      <a:srgbClr val="FFFFFF"/>
                    </a:solidFill>
                  </a:tcPr>
                </a:tc>
                <a:tc>
                  <a:txBody>
                    <a:bodyPr/>
                    <a:lstStyle/>
                    <a:p>
                      <a:pPr algn="l" fontAlgn="t"/>
                      <a:r>
                        <a:rPr lang="en-US" sz="900" b="0" i="0" u="none" strike="noStrike">
                          <a:solidFill>
                            <a:srgbClr val="404040"/>
                          </a:solidFill>
                          <a:effectLst/>
                          <a:latin typeface="Calibri" panose="020F0502020204030204" pitchFamily="34" charset="0"/>
                        </a:rPr>
                        <a:t> </a:t>
                      </a:r>
                    </a:p>
                  </a:txBody>
                  <a:tcPr marL="7620" marR="7620" marT="7620" marB="0">
                    <a:lnL>
                      <a:noFill/>
                    </a:lnL>
                    <a:lnR>
                      <a:noFill/>
                    </a:lnR>
                    <a:lnT w="6350" cap="flat" cmpd="sng" algn="ctr">
                      <a:solidFill>
                        <a:srgbClr val="000000"/>
                      </a:solidFill>
                      <a:prstDash val="solid"/>
                      <a:round/>
                      <a:headEnd type="none" w="med" len="med"/>
                      <a:tailEnd type="none" w="med" len="med"/>
                    </a:lnT>
                    <a:lnB w="12700" cap="flat" cmpd="sng" algn="ctr">
                      <a:solidFill>
                        <a:srgbClr val="436784"/>
                      </a:solidFill>
                      <a:prstDash val="solid"/>
                      <a:round/>
                      <a:headEnd type="none" w="med" len="med"/>
                      <a:tailEnd type="none" w="med" len="med"/>
                    </a:lnB>
                    <a:solidFill>
                      <a:srgbClr val="FFFFFF"/>
                    </a:solidFill>
                  </a:tcPr>
                </a:tc>
                <a:tc>
                  <a:txBody>
                    <a:bodyPr/>
                    <a:lstStyle/>
                    <a:p>
                      <a:pPr algn="l" fontAlgn="t"/>
                      <a:r>
                        <a:rPr lang="en-US" sz="900" b="0" i="0" u="none" strike="noStrike">
                          <a:solidFill>
                            <a:srgbClr val="404040"/>
                          </a:solidFill>
                          <a:effectLst/>
                          <a:latin typeface="Calibri" panose="020F0502020204030204" pitchFamily="34" charset="0"/>
                        </a:rPr>
                        <a:t> </a:t>
                      </a:r>
                    </a:p>
                  </a:txBody>
                  <a:tcPr marL="7620" marR="7620" marT="7620" marB="0">
                    <a:lnL>
                      <a:noFill/>
                    </a:lnL>
                    <a:lnR>
                      <a:noFill/>
                    </a:lnR>
                    <a:lnT>
                      <a:noFill/>
                    </a:lnT>
                    <a:lnB w="12700" cap="flat" cmpd="sng" algn="ctr">
                      <a:solidFill>
                        <a:srgbClr val="436784"/>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extLst>
                  <a:ext uri="{0D108BD9-81ED-4DB2-BD59-A6C34878D82A}">
                    <a16:rowId xmlns:a16="http://schemas.microsoft.com/office/drawing/2014/main" val="2311007809"/>
                  </a:ext>
                </a:extLst>
              </a:tr>
              <a:tr h="215265">
                <a:tc>
                  <a:txBody>
                    <a:bodyPr/>
                    <a:lstStyle/>
                    <a:p>
                      <a:pPr algn="l" fontAlgn="b"/>
                      <a:r>
                        <a:rPr lang="en-US" sz="1200" b="1" i="0" u="none" strike="noStrike">
                          <a:solidFill>
                            <a:srgbClr val="000000"/>
                          </a:solidFill>
                          <a:effectLst/>
                          <a:latin typeface="Calibri" panose="020F0502020204030204" pitchFamily="34" charset="0"/>
                        </a:rPr>
                        <a:t>Receipt</a:t>
                      </a:r>
                    </a:p>
                  </a:txBody>
                  <a:tcPr marL="7620" marR="7620" marT="7620" marB="0" anchor="b">
                    <a:lnL>
                      <a:noFill/>
                    </a:lnL>
                    <a:lnR>
                      <a:noFill/>
                    </a:lnR>
                    <a:lnT w="12700" cap="flat" cmpd="sng" algn="ctr">
                      <a:solidFill>
                        <a:srgbClr val="436784"/>
                      </a:solidFill>
                      <a:prstDash val="solid"/>
                      <a:round/>
                      <a:headEnd type="none" w="med" len="med"/>
                      <a:tailEnd type="none" w="med" len="med"/>
                    </a:lnT>
                    <a:lnB>
                      <a:noFill/>
                    </a:lnB>
                  </a:tcPr>
                </a:tc>
                <a:tc gridSpan="2">
                  <a:txBody>
                    <a:bodyPr/>
                    <a:lstStyle/>
                    <a:p>
                      <a:pPr algn="l" fontAlgn="b"/>
                      <a:r>
                        <a:rPr lang="en-US" sz="1000" b="0" i="0" u="none" strike="noStrike">
                          <a:solidFill>
                            <a:srgbClr val="262626"/>
                          </a:solidFill>
                          <a:effectLst/>
                          <a:latin typeface="Calibri" panose="020F0502020204030204" pitchFamily="34" charset="0"/>
                        </a:rPr>
                        <a:t>[Name]</a:t>
                      </a: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a:noFill/>
                    </a:lnB>
                  </a:tcPr>
                </a:tc>
                <a:tc gridSpan="2">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w="12700" cap="flat" cmpd="sng" algn="ctr">
                      <a:solidFill>
                        <a:srgbClr val="436784"/>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w="12700" cap="flat" cmpd="sng" algn="ctr">
                      <a:solidFill>
                        <a:srgbClr val="436784"/>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97335220"/>
                  </a:ext>
                </a:extLst>
              </a:tr>
              <a:tr h="215265">
                <a:tc>
                  <a:txBody>
                    <a:bodyPr/>
                    <a:lstStyle/>
                    <a:p>
                      <a:pPr algn="l" fontAlgn="b"/>
                      <a:r>
                        <a:rPr lang="en-US" sz="1200" b="1" i="0" u="none" strike="noStrike">
                          <a:solidFill>
                            <a:srgbClr val="000000"/>
                          </a:solidFill>
                          <a:effectLst/>
                          <a:latin typeface="Calibri" panose="020F0502020204030204" pitchFamily="34" charset="0"/>
                        </a:rPr>
                        <a:t>For:</a:t>
                      </a:r>
                    </a:p>
                  </a:txBody>
                  <a:tcPr marL="7620" marR="7620" marT="7620" marB="0" anchor="b">
                    <a:lnL>
                      <a:noFill/>
                    </a:lnL>
                    <a:lnR>
                      <a:noFill/>
                    </a:lnR>
                    <a:lnT>
                      <a:noFill/>
                    </a:lnT>
                    <a:lnB>
                      <a:noFill/>
                    </a:lnB>
                    <a:solidFill>
                      <a:srgbClr val="FFFFFF"/>
                    </a:solidFill>
                  </a:tcPr>
                </a:tc>
                <a:tc gridSpan="2">
                  <a:txBody>
                    <a:bodyPr/>
                    <a:lstStyle/>
                    <a:p>
                      <a:pPr algn="l" fontAlgn="b"/>
                      <a:r>
                        <a:rPr lang="en-US" sz="1000" b="0" i="0" u="none" strike="noStrike">
                          <a:solidFill>
                            <a:srgbClr val="262626"/>
                          </a:solidFill>
                          <a:effectLst/>
                          <a:latin typeface="Calibri" panose="020F0502020204030204" pitchFamily="34" charset="0"/>
                        </a:rPr>
                        <a:t>[Company Name]</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gridSpan="2">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hMerge="1">
                  <a:txBody>
                    <a:bodyPr/>
                    <a:lstStyle/>
                    <a:p>
                      <a:endParaRPr lang="en-US"/>
                    </a:p>
                  </a:txBody>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2617828101"/>
                  </a:ext>
                </a:extLst>
              </a:tr>
              <a:tr h="215265">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gridSpan="2">
                  <a:txBody>
                    <a:bodyPr/>
                    <a:lstStyle/>
                    <a:p>
                      <a:pPr algn="l" fontAlgn="b"/>
                      <a:r>
                        <a:rPr lang="en-US" sz="1000" b="0" i="0" u="none" strike="noStrike">
                          <a:solidFill>
                            <a:srgbClr val="262626"/>
                          </a:solidFill>
                          <a:effectLst/>
                          <a:latin typeface="Calibri" panose="020F0502020204030204" pitchFamily="34" charset="0"/>
                        </a:rPr>
                        <a:t>[Street Address]</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gridSpan="2">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hMerge="1">
                  <a:txBody>
                    <a:bodyPr/>
                    <a:lstStyle/>
                    <a:p>
                      <a:endParaRPr lang="en-US"/>
                    </a:p>
                  </a:txBody>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992300044"/>
                  </a:ext>
                </a:extLst>
              </a:tr>
              <a:tr h="215265">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gridSpan="2">
                  <a:txBody>
                    <a:bodyPr/>
                    <a:lstStyle/>
                    <a:p>
                      <a:pPr algn="l" fontAlgn="b"/>
                      <a:r>
                        <a:rPr lang="en-US" sz="1000" b="0" i="0" u="none" strike="noStrike">
                          <a:solidFill>
                            <a:srgbClr val="262626"/>
                          </a:solidFill>
                          <a:effectLst/>
                          <a:latin typeface="Calibri" panose="020F0502020204030204" pitchFamily="34" charset="0"/>
                        </a:rPr>
                        <a:t>[City, ST  ZIP Code]</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a:noFill/>
                    </a:lnT>
                    <a:lnB>
                      <a:noFill/>
                    </a:lnB>
                  </a:tcPr>
                </a:tc>
                <a:tc gridSpan="2">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hMerge="1">
                  <a:txBody>
                    <a:bodyPr/>
                    <a:lstStyle/>
                    <a:p>
                      <a:endParaRPr lang="en-US"/>
                    </a:p>
                  </a:txBody>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1320528187"/>
                  </a:ext>
                </a:extLst>
              </a:tr>
              <a:tr h="215265">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tc gridSpan="2">
                  <a:txBody>
                    <a:bodyPr/>
                    <a:lstStyle/>
                    <a:p>
                      <a:pPr algn="l" fontAlgn="b"/>
                      <a:r>
                        <a:rPr lang="en-US" sz="1000" b="0" i="0" u="none" strike="noStrike">
                          <a:solidFill>
                            <a:srgbClr val="262626"/>
                          </a:solidFill>
                          <a:effectLst/>
                          <a:latin typeface="Calibri" panose="020F0502020204030204" pitchFamily="34" charset="0"/>
                        </a:rPr>
                        <a:t>[Phone]</a:t>
                      </a:r>
                    </a:p>
                  </a:txBody>
                  <a:tcPr marL="7620" marR="7620" marT="7620" marB="0" anchor="b">
                    <a:lnL>
                      <a:noFill/>
                    </a:lnL>
                    <a:lnR>
                      <a:noFill/>
                    </a:lnR>
                    <a:lnT w="6350" cap="flat" cmpd="sng" algn="ctr">
                      <a:solidFill>
                        <a:srgbClr val="000000"/>
                      </a:solidFill>
                      <a:prstDash val="solid"/>
                      <a:round/>
                      <a:headEnd type="none" w="med" len="med"/>
                      <a:tailEnd type="none" w="med" len="med"/>
                    </a:lnT>
                    <a:lnB w="12700" cap="flat" cmpd="sng" algn="ctr">
                      <a:solidFill>
                        <a:srgbClr val="436784"/>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tcPr>
                </a:tc>
                <a:tc gridSpan="2">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0" i="0" u="none" strike="noStrike">
                          <a:solidFill>
                            <a:srgbClr val="404040"/>
                          </a:solidFill>
                          <a:effectLst/>
                          <a:latin typeface="Calibri" panose="020F0502020204030204" pitchFamily="34" charset="0"/>
                        </a:rPr>
                        <a:t> </a:t>
                      </a:r>
                    </a:p>
                  </a:txBody>
                  <a:tcPr marL="7620" marR="7620" marT="7620" marB="0" anchor="b">
                    <a:lnL>
                      <a:noFill/>
                    </a:lnL>
                    <a:lnR>
                      <a:noFill/>
                    </a:lnR>
                    <a:lnT>
                      <a:noFill/>
                    </a:lnT>
                    <a:lnB w="12700" cap="flat" cmpd="sng" algn="ctr">
                      <a:solidFill>
                        <a:srgbClr val="436784"/>
                      </a:solidFill>
                      <a:prstDash val="solid"/>
                      <a:round/>
                      <a:headEnd type="none" w="med" len="med"/>
                      <a:tailEnd type="none" w="med" len="med"/>
                    </a:lnB>
                    <a:solidFill>
                      <a:srgbClr val="FFFFFF"/>
                    </a:solidFill>
                  </a:tcPr>
                </a:tc>
                <a:extLst>
                  <a:ext uri="{0D108BD9-81ED-4DB2-BD59-A6C34878D82A}">
                    <a16:rowId xmlns:a16="http://schemas.microsoft.com/office/drawing/2014/main" val="964576900"/>
                  </a:ext>
                </a:extLst>
              </a:tr>
              <a:tr h="177165">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tc>
                  <a:txBody>
                    <a:bodyPr/>
                    <a:lstStyle/>
                    <a:p>
                      <a:pPr algn="l" fontAlgn="b"/>
                      <a:endParaRPr lang="en-US" sz="800" b="0" i="0" u="none" strike="noStrike">
                        <a:solidFill>
                          <a:srgbClr val="404040"/>
                        </a:solidFill>
                        <a:effectLst/>
                        <a:latin typeface="Calibri" panose="020F0502020204030204" pitchFamily="34" charset="0"/>
                      </a:endParaRPr>
                    </a:p>
                  </a:txBody>
                  <a:tcPr marL="7620" marR="7620" marT="7620" marB="0" anchor="b">
                    <a:lnL>
                      <a:noFill/>
                    </a:lnL>
                    <a:lnR>
                      <a:noFill/>
                    </a:lnR>
                    <a:lnT w="12700" cap="flat" cmpd="sng" algn="ctr">
                      <a:solidFill>
                        <a:srgbClr val="436784"/>
                      </a:solidFill>
                      <a:prstDash val="solid"/>
                      <a:round/>
                      <a:headEnd type="none" w="med" len="med"/>
                      <a:tailEnd type="none" w="med" len="med"/>
                    </a:lnT>
                    <a:lnB w="6350" cap="flat" cmpd="sng" algn="ctr">
                      <a:solidFill>
                        <a:srgbClr val="223442"/>
                      </a:solidFill>
                      <a:prstDash val="solid"/>
                      <a:round/>
                      <a:headEnd type="none" w="med" len="med"/>
                      <a:tailEnd type="none" w="med" len="med"/>
                    </a:lnB>
                  </a:tcPr>
                </a:tc>
                <a:extLst>
                  <a:ext uri="{0D108BD9-81ED-4DB2-BD59-A6C34878D82A}">
                    <a16:rowId xmlns:a16="http://schemas.microsoft.com/office/drawing/2014/main" val="1771611247"/>
                  </a:ext>
                </a:extLst>
              </a:tr>
              <a:tr h="190500">
                <a:tc>
                  <a:txBody>
                    <a:bodyPr/>
                    <a:lstStyle/>
                    <a:p>
                      <a:pPr algn="ctr" fontAlgn="ctr"/>
                      <a:r>
                        <a:rPr lang="en-US" sz="1200" b="1" i="0" u="none" strike="noStrike">
                          <a:solidFill>
                            <a:srgbClr val="000000"/>
                          </a:solidFill>
                          <a:effectLst/>
                          <a:latin typeface="Calibri" panose="020F0502020204030204" pitchFamily="34" charset="0"/>
                        </a:rPr>
                        <a:t>Qty</a:t>
                      </a:r>
                    </a:p>
                  </a:txBody>
                  <a:tcPr marL="762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436784"/>
                    </a:solidFill>
                  </a:tcPr>
                </a:tc>
                <a:tc>
                  <a:txBody>
                    <a:bodyPr/>
                    <a:lstStyle/>
                    <a:p>
                      <a:pPr algn="ctr" fontAlgn="ctr"/>
                      <a:r>
                        <a:rPr lang="en-US" sz="1200" b="1" i="0" u="none" strike="noStrike">
                          <a:solidFill>
                            <a:srgbClr val="000000"/>
                          </a:solidFill>
                          <a:effectLst/>
                          <a:latin typeface="Calibri" panose="020F0502020204030204" pitchFamily="34" charset="0"/>
                        </a:rPr>
                        <a:t>Item #</a:t>
                      </a:r>
                    </a:p>
                  </a:txBody>
                  <a:tcPr marL="762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436784"/>
                    </a:solidFill>
                  </a:tcPr>
                </a:tc>
                <a:tc gridSpan="2">
                  <a:txBody>
                    <a:bodyPr/>
                    <a:lstStyle/>
                    <a:p>
                      <a:pPr algn="ctr" fontAlgn="ctr"/>
                      <a:r>
                        <a:rPr lang="en-US" sz="1200" b="1" i="0" u="none" strike="noStrike">
                          <a:solidFill>
                            <a:srgbClr val="000000"/>
                          </a:solidFill>
                          <a:effectLst/>
                          <a:latin typeface="Calibri" panose="020F0502020204030204" pitchFamily="34" charset="0"/>
                        </a:rPr>
                        <a:t>Description</a:t>
                      </a:r>
                    </a:p>
                  </a:txBody>
                  <a:tcPr marL="762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436784"/>
                    </a:solidFill>
                  </a:tcPr>
                </a:tc>
                <a:tc hMerge="1">
                  <a:txBody>
                    <a:bodyPr/>
                    <a:lstStyle/>
                    <a:p>
                      <a:endParaRPr lang="en-US"/>
                    </a:p>
                  </a:txBody>
                  <a:tcPr/>
                </a:tc>
                <a:tc>
                  <a:txBody>
                    <a:bodyPr/>
                    <a:lstStyle/>
                    <a:p>
                      <a:pPr algn="ctr" fontAlgn="ctr"/>
                      <a:r>
                        <a:rPr lang="en-US" sz="1200" b="1" i="0" u="none" strike="noStrike">
                          <a:solidFill>
                            <a:srgbClr val="000000"/>
                          </a:solidFill>
                          <a:effectLst/>
                          <a:latin typeface="Calibri" panose="020F0502020204030204" pitchFamily="34" charset="0"/>
                        </a:rPr>
                        <a:t>Unit Price</a:t>
                      </a:r>
                    </a:p>
                  </a:txBody>
                  <a:tcPr marL="762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436784"/>
                    </a:solidFill>
                  </a:tcPr>
                </a:tc>
                <a:tc>
                  <a:txBody>
                    <a:bodyPr/>
                    <a:lstStyle/>
                    <a:p>
                      <a:pPr algn="ctr" fontAlgn="ctr"/>
                      <a:r>
                        <a:rPr lang="en-US" sz="1200" b="1" i="0" u="none" strike="noStrike">
                          <a:solidFill>
                            <a:srgbClr val="000000"/>
                          </a:solidFill>
                          <a:effectLst/>
                          <a:latin typeface="Calibri" panose="020F0502020204030204" pitchFamily="34" charset="0"/>
                        </a:rPr>
                        <a:t>Discount</a:t>
                      </a:r>
                    </a:p>
                  </a:txBody>
                  <a:tcPr marL="762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436784"/>
                    </a:solidFill>
                  </a:tcPr>
                </a:tc>
                <a:tc>
                  <a:txBody>
                    <a:bodyPr/>
                    <a:lstStyle/>
                    <a:p>
                      <a:pPr algn="ctr" fontAlgn="ctr"/>
                      <a:r>
                        <a:rPr lang="en-US" sz="1200" b="1" i="0" u="none" strike="noStrike">
                          <a:solidFill>
                            <a:srgbClr val="000000"/>
                          </a:solidFill>
                          <a:effectLst/>
                          <a:latin typeface="Calibri" panose="020F0502020204030204" pitchFamily="34" charset="0"/>
                        </a:rPr>
                        <a:t>Line Total</a:t>
                      </a:r>
                    </a:p>
                  </a:txBody>
                  <a:tcPr marL="762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436784"/>
                    </a:solidFill>
                  </a:tcPr>
                </a:tc>
                <a:extLst>
                  <a:ext uri="{0D108BD9-81ED-4DB2-BD59-A6C34878D82A}">
                    <a16:rowId xmlns:a16="http://schemas.microsoft.com/office/drawing/2014/main" val="961886238"/>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3864898081"/>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1484407309"/>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4060052315"/>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1678849618"/>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1737407697"/>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809959613"/>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2130458008"/>
                  </a:ext>
                </a:extLst>
              </a:tr>
              <a:tr h="190500">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gridSpan="2">
                  <a:txBody>
                    <a:bodyPr/>
                    <a:lstStyle/>
                    <a:p>
                      <a:pPr algn="l" fontAlgn="ctr"/>
                      <a:r>
                        <a:rPr lang="en-US" sz="800" b="0" i="0" u="none" strike="noStrike">
                          <a:solidFill>
                            <a:srgbClr val="404040"/>
                          </a:solidFill>
                          <a:effectLst/>
                          <a:latin typeface="Calibri" panose="020F0502020204030204" pitchFamily="34" charset="0"/>
                        </a:rPr>
                        <a:t> </a:t>
                      </a:r>
                    </a:p>
                  </a:txBody>
                  <a:tcPr marL="114300" marR="762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hMerge="1">
                  <a:txBody>
                    <a:bodyPr/>
                    <a:lstStyle/>
                    <a:p>
                      <a:endParaRPr lang="en-US"/>
                    </a:p>
                  </a:txBody>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tc>
                  <a:txBody>
                    <a:bodyPr/>
                    <a:lstStyle/>
                    <a:p>
                      <a:pPr algn="r" fontAlgn="ctr"/>
                      <a:r>
                        <a:rPr lang="en-US" sz="800" b="0" i="0" u="none" strike="noStrike" dirty="0">
                          <a:solidFill>
                            <a:srgbClr val="404040"/>
                          </a:solidFill>
                          <a:effectLst/>
                          <a:latin typeface="Calibri" panose="020F0502020204030204" pitchFamily="34" charset="0"/>
                        </a:rPr>
                        <a:t>  </a:t>
                      </a:r>
                    </a:p>
                  </a:txBody>
                  <a:tcPr marL="7620" marR="114300" marT="7620" marB="0" anchor="ctr">
                    <a:lnL w="6350" cap="flat" cmpd="sng" algn="ctr">
                      <a:solidFill>
                        <a:srgbClr val="223442"/>
                      </a:solidFill>
                      <a:prstDash val="solid"/>
                      <a:round/>
                      <a:headEnd type="none" w="med" len="med"/>
                      <a:tailEnd type="none" w="med" len="med"/>
                    </a:lnL>
                    <a:lnR w="6350" cap="flat" cmpd="sng" algn="ctr">
                      <a:solidFill>
                        <a:srgbClr val="223442"/>
                      </a:solidFill>
                      <a:prstDash val="solid"/>
                      <a:round/>
                      <a:headEnd type="none" w="med" len="med"/>
                      <a:tailEnd type="none" w="med" len="med"/>
                    </a:lnR>
                    <a:lnT w="6350" cap="flat" cmpd="sng" algn="ctr">
                      <a:solidFill>
                        <a:srgbClr val="223442"/>
                      </a:solidFill>
                      <a:prstDash val="solid"/>
                      <a:round/>
                      <a:headEnd type="none" w="med" len="med"/>
                      <a:tailEnd type="none" w="med" len="med"/>
                    </a:lnT>
                    <a:lnB w="6350" cap="flat" cmpd="sng" algn="ctr">
                      <a:solidFill>
                        <a:srgbClr val="223442"/>
                      </a:solidFill>
                      <a:prstDash val="solid"/>
                      <a:round/>
                      <a:headEnd type="none" w="med" len="med"/>
                      <a:tailEnd type="none" w="med" len="med"/>
                    </a:lnB>
                    <a:solidFill>
                      <a:srgbClr val="D5E0EA"/>
                    </a:solidFill>
                  </a:tcPr>
                </a:tc>
                <a:extLst>
                  <a:ext uri="{0D108BD9-81ED-4DB2-BD59-A6C34878D82A}">
                    <a16:rowId xmlns:a16="http://schemas.microsoft.com/office/drawing/2014/main" val="3003070343"/>
                  </a:ext>
                </a:extLst>
              </a:tr>
            </a:tbl>
          </a:graphicData>
        </a:graphic>
      </p:graphicFrame>
    </p:spTree>
    <p:extLst>
      <p:ext uri="{BB962C8B-B14F-4D97-AF65-F5344CB8AC3E}">
        <p14:creationId xmlns:p14="http://schemas.microsoft.com/office/powerpoint/2010/main" val="1022222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4F5AC-2203-DA45-3859-46F9346D3E76}"/>
              </a:ext>
            </a:extLst>
          </p:cNvPr>
          <p:cNvSpPr>
            <a:spLocks noGrp="1"/>
          </p:cNvSpPr>
          <p:nvPr>
            <p:ph type="title"/>
          </p:nvPr>
        </p:nvSpPr>
        <p:spPr/>
        <p:txBody>
          <a:bodyPr>
            <a:normAutofit/>
          </a:bodyPr>
          <a:lstStyle/>
          <a:p>
            <a:r>
              <a:rPr lang="en-US" dirty="0"/>
              <a:t>Other Transactions– Categorized </a:t>
            </a:r>
          </a:p>
        </p:txBody>
      </p:sp>
      <p:sp>
        <p:nvSpPr>
          <p:cNvPr id="3" name="Content Placeholder 2">
            <a:extLst>
              <a:ext uri="{FF2B5EF4-FFF2-40B4-BE49-F238E27FC236}">
                <a16:creationId xmlns:a16="http://schemas.microsoft.com/office/drawing/2014/main" id="{D6C962C1-C393-2E54-DA56-0F5AF63569D2}"/>
              </a:ext>
            </a:extLst>
          </p:cNvPr>
          <p:cNvSpPr>
            <a:spLocks noGrp="1"/>
          </p:cNvSpPr>
          <p:nvPr>
            <p:ph idx="1"/>
          </p:nvPr>
        </p:nvSpPr>
        <p:spPr/>
        <p:txBody>
          <a:bodyPr/>
          <a:lstStyle/>
          <a:p>
            <a:r>
              <a:rPr lang="en-US" dirty="0"/>
              <a:t>Credit Cards (CC) </a:t>
            </a:r>
          </a:p>
          <a:p>
            <a:pPr lvl="1"/>
            <a:r>
              <a:rPr lang="en-US" dirty="0"/>
              <a:t>Limit access</a:t>
            </a:r>
          </a:p>
          <a:p>
            <a:pPr lvl="1"/>
            <a:r>
              <a:rPr lang="en-US" dirty="0"/>
              <a:t>Limit line of credit options and spend thresholds </a:t>
            </a:r>
          </a:p>
          <a:p>
            <a:pPr lvl="1"/>
            <a:r>
              <a:rPr lang="en-US" dirty="0"/>
              <a:t>Limit users and who can have a credit card </a:t>
            </a:r>
          </a:p>
          <a:p>
            <a:pPr lvl="1"/>
            <a:r>
              <a:rPr lang="en-US" dirty="0"/>
              <a:t>Keep all receipts </a:t>
            </a:r>
          </a:p>
          <a:p>
            <a:pPr lvl="1"/>
            <a:r>
              <a:rPr lang="en-US" dirty="0"/>
              <a:t>In your accounting software the CC must be listed on your balance sheet. Itemize large purchases.</a:t>
            </a:r>
          </a:p>
          <a:p>
            <a:pPr lvl="1"/>
            <a:r>
              <a:rPr lang="en-US" dirty="0"/>
              <a:t>The transaction cannot be listed and paid separately as a bank transaction.</a:t>
            </a:r>
          </a:p>
        </p:txBody>
      </p:sp>
    </p:spTree>
    <p:extLst>
      <p:ext uri="{BB962C8B-B14F-4D97-AF65-F5344CB8AC3E}">
        <p14:creationId xmlns:p14="http://schemas.microsoft.com/office/powerpoint/2010/main" val="3082781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0725B-050E-24CD-FBBD-BCEAB74279D7}"/>
              </a:ext>
            </a:extLst>
          </p:cNvPr>
          <p:cNvSpPr>
            <a:spLocks noGrp="1"/>
          </p:cNvSpPr>
          <p:nvPr>
            <p:ph type="title"/>
          </p:nvPr>
        </p:nvSpPr>
        <p:spPr/>
        <p:txBody>
          <a:bodyPr/>
          <a:lstStyle/>
          <a:p>
            <a:r>
              <a:rPr lang="en-US" dirty="0"/>
              <a:t>Income and Expenses Best Practices</a:t>
            </a:r>
          </a:p>
        </p:txBody>
      </p:sp>
      <p:sp>
        <p:nvSpPr>
          <p:cNvPr id="3" name="Content Placeholder 2">
            <a:extLst>
              <a:ext uri="{FF2B5EF4-FFF2-40B4-BE49-F238E27FC236}">
                <a16:creationId xmlns:a16="http://schemas.microsoft.com/office/drawing/2014/main" id="{7DB68CD0-183F-732F-9C1B-29EA64297024}"/>
              </a:ext>
            </a:extLst>
          </p:cNvPr>
          <p:cNvSpPr>
            <a:spLocks noGrp="1"/>
          </p:cNvSpPr>
          <p:nvPr>
            <p:ph idx="1"/>
          </p:nvPr>
        </p:nvSpPr>
        <p:spPr/>
        <p:txBody>
          <a:bodyPr>
            <a:normAutofit lnSpcReduction="10000"/>
          </a:bodyPr>
          <a:lstStyle/>
          <a:p>
            <a:r>
              <a:rPr lang="en-US" sz="2000" dirty="0"/>
              <a:t>Keep up with the accounting, enter transaction into log or Seattle DB as received or spent - Not based on bank statements </a:t>
            </a:r>
          </a:p>
          <a:p>
            <a:r>
              <a:rPr lang="en-US" sz="2000" dirty="0"/>
              <a:t>Do not retain checks or cash. Try not to duplicate processes.</a:t>
            </a:r>
          </a:p>
          <a:p>
            <a:r>
              <a:rPr lang="en-US" sz="2000" dirty="0"/>
              <a:t>Our primary mission AND accounting is part of the responsibility of the conference. Ask, “Is there a better way to do this and does this follow the conference guidelines?”</a:t>
            </a:r>
          </a:p>
          <a:p>
            <a:r>
              <a:rPr lang="en-US" sz="2000" dirty="0"/>
              <a:t>Have an internal audit at least once annually. Use this to audit, improve and reflect. </a:t>
            </a:r>
          </a:p>
          <a:p>
            <a:r>
              <a:rPr lang="en-US" sz="2000" dirty="0"/>
              <a:t>If your parish directly hands over individual cash and checks, then these need to be documented as individual donations given directly to the Conference. The income would be recorded as ‘Church Poor Box’. If you receive miscellaneous donations directly from parishioners this is miscellaneous revenue. </a:t>
            </a:r>
          </a:p>
          <a:p>
            <a:r>
              <a:rPr lang="en-US" sz="2000" dirty="0"/>
              <a:t>If the parish provides one check , the donor is the church. Request details of the donations. </a:t>
            </a:r>
          </a:p>
          <a:p>
            <a:endParaRPr lang="en-US" sz="1600" dirty="0"/>
          </a:p>
        </p:txBody>
      </p:sp>
    </p:spTree>
    <p:extLst>
      <p:ext uri="{BB962C8B-B14F-4D97-AF65-F5344CB8AC3E}">
        <p14:creationId xmlns:p14="http://schemas.microsoft.com/office/powerpoint/2010/main" val="1333683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B2971-D904-2B39-AE13-2426941F6F5E}"/>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2A6AF16C-7824-60ED-EDFF-C79302027EFD}"/>
              </a:ext>
            </a:extLst>
          </p:cNvPr>
          <p:cNvSpPr>
            <a:spLocks noGrp="1"/>
          </p:cNvSpPr>
          <p:nvPr>
            <p:ph idx="1"/>
          </p:nvPr>
        </p:nvSpPr>
        <p:spPr/>
        <p:txBody>
          <a:bodyPr/>
          <a:lstStyle/>
          <a:p>
            <a:r>
              <a:rPr lang="en-US" dirty="0"/>
              <a:t>FINANCIAL RECORD KEEPING REQUIREMENTS</a:t>
            </a:r>
          </a:p>
          <a:p>
            <a:r>
              <a:rPr lang="en-US" dirty="0"/>
              <a:t>FINANCIAL REPORTING REQUIREMENTS</a:t>
            </a:r>
          </a:p>
          <a:p>
            <a:r>
              <a:rPr lang="en-US" dirty="0"/>
              <a:t>Duties of the Conference Treasurer</a:t>
            </a:r>
          </a:p>
          <a:p>
            <a:r>
              <a:rPr lang="en-US" dirty="0"/>
              <a:t>Safeguard and protect resources</a:t>
            </a:r>
          </a:p>
          <a:p>
            <a:r>
              <a:rPr lang="en-US" dirty="0"/>
              <a:t>Keep financial records (Income and Expense)</a:t>
            </a:r>
          </a:p>
          <a:p>
            <a:r>
              <a:rPr lang="en-US" dirty="0"/>
              <a:t>Budget and communicate the financial health of the conference</a:t>
            </a:r>
          </a:p>
          <a:p>
            <a:r>
              <a:rPr lang="en-US" dirty="0"/>
              <a:t>Annual Internal Audit</a:t>
            </a:r>
          </a:p>
          <a:p>
            <a:endParaRPr lang="en-US" dirty="0"/>
          </a:p>
        </p:txBody>
      </p:sp>
    </p:spTree>
    <p:extLst>
      <p:ext uri="{BB962C8B-B14F-4D97-AF65-F5344CB8AC3E}">
        <p14:creationId xmlns:p14="http://schemas.microsoft.com/office/powerpoint/2010/main" val="386669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FC4D9B-A3D5-82AE-3C07-D6E69B35ECDA}"/>
              </a:ext>
            </a:extLst>
          </p:cNvPr>
          <p:cNvPicPr>
            <a:picLocks noChangeAspect="1"/>
          </p:cNvPicPr>
          <p:nvPr/>
        </p:nvPicPr>
        <p:blipFill>
          <a:blip r:embed="rId3"/>
          <a:stretch>
            <a:fillRect/>
          </a:stretch>
        </p:blipFill>
        <p:spPr>
          <a:xfrm>
            <a:off x="3126658" y="73272"/>
            <a:ext cx="5447071" cy="6155871"/>
          </a:xfrm>
          <a:prstGeom prst="rect">
            <a:avLst/>
          </a:prstGeom>
        </p:spPr>
      </p:pic>
    </p:spTree>
    <p:extLst>
      <p:ext uri="{BB962C8B-B14F-4D97-AF65-F5344CB8AC3E}">
        <p14:creationId xmlns:p14="http://schemas.microsoft.com/office/powerpoint/2010/main" val="419520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442A3D-A0C2-5FA4-5797-9FE76B542656}"/>
              </a:ext>
            </a:extLst>
          </p:cNvPr>
          <p:cNvPicPr>
            <a:picLocks noChangeAspect="1"/>
          </p:cNvPicPr>
          <p:nvPr/>
        </p:nvPicPr>
        <p:blipFill>
          <a:blip r:embed="rId3"/>
          <a:stretch>
            <a:fillRect/>
          </a:stretch>
        </p:blipFill>
        <p:spPr>
          <a:xfrm>
            <a:off x="1474839" y="-1"/>
            <a:ext cx="8573729" cy="6213988"/>
          </a:xfrm>
          <a:prstGeom prst="rect">
            <a:avLst/>
          </a:prstGeom>
        </p:spPr>
      </p:pic>
    </p:spTree>
    <p:extLst>
      <p:ext uri="{BB962C8B-B14F-4D97-AF65-F5344CB8AC3E}">
        <p14:creationId xmlns:p14="http://schemas.microsoft.com/office/powerpoint/2010/main" val="3408053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82A7-E63A-1FE1-156E-FAF7B6D8CE25}"/>
              </a:ext>
            </a:extLst>
          </p:cNvPr>
          <p:cNvSpPr>
            <a:spLocks noGrp="1"/>
          </p:cNvSpPr>
          <p:nvPr>
            <p:ph type="title"/>
          </p:nvPr>
        </p:nvSpPr>
        <p:spPr/>
        <p:txBody>
          <a:bodyPr/>
          <a:lstStyle/>
          <a:p>
            <a:r>
              <a:rPr lang="en-US" dirty="0"/>
              <a:t>Accounting notes	</a:t>
            </a:r>
          </a:p>
        </p:txBody>
      </p:sp>
      <p:sp>
        <p:nvSpPr>
          <p:cNvPr id="3" name="TextBox 2">
            <a:extLst>
              <a:ext uri="{FF2B5EF4-FFF2-40B4-BE49-F238E27FC236}">
                <a16:creationId xmlns:a16="http://schemas.microsoft.com/office/drawing/2014/main" id="{8E83C3A1-B95F-8DC8-04D3-04E5E444A375}"/>
              </a:ext>
            </a:extLst>
          </p:cNvPr>
          <p:cNvSpPr txBox="1"/>
          <p:nvPr/>
        </p:nvSpPr>
        <p:spPr>
          <a:xfrm>
            <a:off x="838200" y="1573161"/>
            <a:ext cx="9977284"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t>The starting balance of the financial year should be the ending balance of the prior year – unless exceptions as identified. </a:t>
            </a:r>
          </a:p>
          <a:p>
            <a:pPr marL="342900" indent="-342900">
              <a:buFont typeface="Arial" panose="020B0604020202020204" pitchFamily="34" charset="0"/>
              <a:buChar char="•"/>
            </a:pPr>
            <a:r>
              <a:rPr lang="en-US" sz="2400" dirty="0"/>
              <a:t>Recognize Twinning checks different than donations. The donor Conference reports the Twinning as Twinning and the receiving Conference reports the expense as service. </a:t>
            </a:r>
          </a:p>
          <a:p>
            <a:pPr marL="342900" indent="-342900">
              <a:buFont typeface="Arial" panose="020B0604020202020204" pitchFamily="34" charset="0"/>
              <a:buChar char="•"/>
            </a:pPr>
            <a:r>
              <a:rPr lang="en-US" sz="2400" dirty="0"/>
              <a:t>Voided checks should be reversed from your balance. System entries would be payee is “void check” and the amount recorded as a negative number equal to the voided check.</a:t>
            </a:r>
          </a:p>
          <a:p>
            <a:pPr marL="342900" indent="-342900">
              <a:buFont typeface="Arial" panose="020B0604020202020204" pitchFamily="34" charset="0"/>
              <a:buChar char="•"/>
            </a:pPr>
            <a:r>
              <a:rPr lang="en-US" sz="2400" dirty="0"/>
              <a:t>We highly recommend using the Seattle Data Base for service records and the accounting functions. Demonstrations of the DB can be shown at the end of the presentation or whenever you request. </a:t>
            </a:r>
          </a:p>
          <a:p>
            <a:pPr marL="342900" indent="-34290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411786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E4FFD-88EA-50D9-DDF8-86A943EC3741}"/>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32D5A28D-FCA9-7E95-F999-449A9375150D}"/>
              </a:ext>
            </a:extLst>
          </p:cNvPr>
          <p:cNvSpPr>
            <a:spLocks noGrp="1"/>
          </p:cNvSpPr>
          <p:nvPr>
            <p:ph idx="1"/>
          </p:nvPr>
        </p:nvSpPr>
        <p:spPr>
          <a:xfrm>
            <a:off x="838200" y="1328276"/>
            <a:ext cx="10733690" cy="4785042"/>
          </a:xfrm>
        </p:spPr>
        <p:txBody>
          <a:bodyPr>
            <a:normAutofit lnSpcReduction="10000"/>
          </a:bodyPr>
          <a:lstStyle/>
          <a:p>
            <a:r>
              <a:rPr lang="en-US" dirty="0"/>
              <a:t>You may have to be stern as a treasurer. </a:t>
            </a:r>
          </a:p>
          <a:p>
            <a:r>
              <a:rPr lang="en-US" dirty="0"/>
              <a:t>Set a tone early and guard conference funds. </a:t>
            </a:r>
          </a:p>
          <a:p>
            <a:r>
              <a:rPr lang="en-US" dirty="0"/>
              <a:t>Some don’t understand/value treasurer’s obligations. </a:t>
            </a:r>
          </a:p>
          <a:p>
            <a:r>
              <a:rPr lang="en-US" dirty="0"/>
              <a:t>You may have to demand receipts. </a:t>
            </a:r>
          </a:p>
          <a:p>
            <a:r>
              <a:rPr lang="en-US" dirty="0"/>
              <a:t>Document uncompliant members or situations and report this to the conference president</a:t>
            </a:r>
          </a:p>
          <a:p>
            <a:r>
              <a:rPr lang="en-US" dirty="0"/>
              <a:t>Contact Vincentian Support, Executive Director and/or Council President if you have any major concerns or issues. Especially issues pertaining to fraud, theft or unethical behavior</a:t>
            </a:r>
          </a:p>
        </p:txBody>
      </p:sp>
    </p:spTree>
    <p:extLst>
      <p:ext uri="{BB962C8B-B14F-4D97-AF65-F5344CB8AC3E}">
        <p14:creationId xmlns:p14="http://schemas.microsoft.com/office/powerpoint/2010/main" val="253102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4072-B35C-BF05-C068-E4E7BE0CD5A9}"/>
              </a:ext>
            </a:extLst>
          </p:cNvPr>
          <p:cNvSpPr>
            <a:spLocks noGrp="1"/>
          </p:cNvSpPr>
          <p:nvPr>
            <p:ph type="title"/>
          </p:nvPr>
        </p:nvSpPr>
        <p:spPr/>
        <p:txBody>
          <a:bodyPr>
            <a:normAutofit fontScale="90000"/>
          </a:bodyPr>
          <a:lstStyle/>
          <a:p>
            <a:r>
              <a:rPr lang="en-US" sz="4000" dirty="0"/>
              <a:t>FINANCIAL RECORD KEEPING REQUIREMENTS: </a:t>
            </a:r>
            <a:endParaRPr lang="en-US" dirty="0"/>
          </a:p>
        </p:txBody>
      </p:sp>
      <p:sp>
        <p:nvSpPr>
          <p:cNvPr id="3" name="Content Placeholder 2">
            <a:extLst>
              <a:ext uri="{FF2B5EF4-FFF2-40B4-BE49-F238E27FC236}">
                <a16:creationId xmlns:a16="http://schemas.microsoft.com/office/drawing/2014/main" id="{3C5C68BC-2E02-1F95-29E2-EFB8117D09F7}"/>
              </a:ext>
            </a:extLst>
          </p:cNvPr>
          <p:cNvSpPr>
            <a:spLocks noGrp="1"/>
          </p:cNvSpPr>
          <p:nvPr>
            <p:ph idx="1"/>
          </p:nvPr>
        </p:nvSpPr>
        <p:spPr/>
        <p:txBody>
          <a:bodyPr>
            <a:normAutofit fontScale="92500"/>
          </a:bodyPr>
          <a:lstStyle/>
          <a:p>
            <a:r>
              <a:rPr lang="en-US" dirty="0"/>
              <a:t>All Conferences are required to keep the following records: </a:t>
            </a:r>
          </a:p>
          <a:p>
            <a:r>
              <a:rPr lang="en-US" dirty="0"/>
              <a:t>Financial List: </a:t>
            </a:r>
          </a:p>
          <a:p>
            <a:pPr lvl="1"/>
            <a:r>
              <a:rPr lang="en-US" dirty="0"/>
              <a:t>List of all donations separated by type (Cash vs Non-Cash)</a:t>
            </a:r>
          </a:p>
          <a:p>
            <a:pPr lvl="1"/>
            <a:r>
              <a:rPr lang="en-US" dirty="0"/>
              <a:t>List of all donor's information </a:t>
            </a:r>
          </a:p>
          <a:p>
            <a:pPr lvl="1"/>
            <a:r>
              <a:rPr lang="en-US" dirty="0"/>
              <a:t>List of monetary assets (For example: Gift Cards)</a:t>
            </a:r>
          </a:p>
          <a:p>
            <a:pPr lvl="1"/>
            <a:r>
              <a:rPr lang="en-US" dirty="0"/>
              <a:t>Any additional information as required by the Society's annual audit</a:t>
            </a:r>
          </a:p>
          <a:p>
            <a:r>
              <a:rPr lang="en-US" dirty="0"/>
              <a:t>All documents mentioned in the “Manual of SVdP of the US”, Chapter 2, Section 2.1, &amp; “Retention Schedule” (page 39). </a:t>
            </a:r>
          </a:p>
          <a:p>
            <a:r>
              <a:rPr lang="en-US" dirty="0"/>
              <a:t>IRS Form W-9 (Where rent assistance and other services are provided.) </a:t>
            </a:r>
          </a:p>
          <a:p>
            <a:pPr lvl="1"/>
            <a:endParaRPr lang="en-US" dirty="0"/>
          </a:p>
        </p:txBody>
      </p:sp>
    </p:spTree>
    <p:extLst>
      <p:ext uri="{BB962C8B-B14F-4D97-AF65-F5344CB8AC3E}">
        <p14:creationId xmlns:p14="http://schemas.microsoft.com/office/powerpoint/2010/main" val="178136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00DB9-F51F-4FDD-C8DE-BD5F2D596082}"/>
              </a:ext>
            </a:extLst>
          </p:cNvPr>
          <p:cNvSpPr>
            <a:spLocks noGrp="1"/>
          </p:cNvSpPr>
          <p:nvPr>
            <p:ph type="title"/>
          </p:nvPr>
        </p:nvSpPr>
        <p:spPr/>
        <p:txBody>
          <a:bodyPr/>
          <a:lstStyle/>
          <a:p>
            <a:r>
              <a:rPr lang="en-US" dirty="0"/>
              <a:t>Retention Requirements</a:t>
            </a:r>
          </a:p>
        </p:txBody>
      </p:sp>
      <p:sp>
        <p:nvSpPr>
          <p:cNvPr id="3" name="Content Placeholder 2">
            <a:extLst>
              <a:ext uri="{FF2B5EF4-FFF2-40B4-BE49-F238E27FC236}">
                <a16:creationId xmlns:a16="http://schemas.microsoft.com/office/drawing/2014/main" id="{EDB1BC6D-0C6C-AB5B-6D17-038243667AAF}"/>
              </a:ext>
            </a:extLst>
          </p:cNvPr>
          <p:cNvSpPr>
            <a:spLocks noGrp="1"/>
          </p:cNvSpPr>
          <p:nvPr>
            <p:ph idx="1"/>
          </p:nvPr>
        </p:nvSpPr>
        <p:spPr/>
        <p:txBody>
          <a:bodyPr>
            <a:normAutofit fontScale="92500" lnSpcReduction="20000"/>
          </a:bodyPr>
          <a:lstStyle/>
          <a:p>
            <a:r>
              <a:rPr lang="en-US" dirty="0"/>
              <a:t>Annual Conference Report* . . . . . .  . . . . . . . . . . . . . Permanent Letters of Aggregation . . . . . . . . . . .  . . . . . . . . . . . . . Permanent Bank Deposits . . . . . . . . . . . . . . . . . . . . . . . . . . . . . . . . 3 Years Bank Reconciliations . . . . . . . . . . .  . . . . . . . . . . . . . . . 3 Years Bank Statements. . . . . . . . . . . . . . . . . . . . . . . . . . . . . . .7 Years Cancelled Checks. . . . . . . . . . . . . . . . . . . . . . . . . . . . . 7 Years Invoices Received . . . . . . . . . . . . . . . . . . . . . . . . . . . . . 7 Years Case Records &amp; Cards . . . . . . . . . . . . . . . . . . . . . . . . . 3 Years General Correspondence . . . . . . . . . . . . . . . . . . . . . . 3 Years Meeting Minutes . . . . . . . . . .. . . . . . . . . . . . . . . . . . . . . 7 Years Minute Books . . . . . . . .. . . . . . . . . . . . . . . . . . . . . . . . . . 7 Years Treasurer Statements . . . . . . . . . . . . . . . . . . . . . . . . . . . 7 Years *including statistics, membership list, and items with historical significance</a:t>
            </a:r>
          </a:p>
        </p:txBody>
      </p:sp>
    </p:spTree>
    <p:extLst>
      <p:ext uri="{BB962C8B-B14F-4D97-AF65-F5344CB8AC3E}">
        <p14:creationId xmlns:p14="http://schemas.microsoft.com/office/powerpoint/2010/main" val="138810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5C3E-F424-CE23-7DE3-07BE27D05202}"/>
              </a:ext>
            </a:extLst>
          </p:cNvPr>
          <p:cNvSpPr>
            <a:spLocks noGrp="1"/>
          </p:cNvSpPr>
          <p:nvPr>
            <p:ph type="title"/>
          </p:nvPr>
        </p:nvSpPr>
        <p:spPr>
          <a:xfrm>
            <a:off x="838200" y="816613"/>
            <a:ext cx="10515600" cy="779464"/>
          </a:xfrm>
        </p:spPr>
        <p:txBody>
          <a:bodyPr>
            <a:normAutofit fontScale="90000"/>
          </a:bodyPr>
          <a:lstStyle/>
          <a:p>
            <a:r>
              <a:rPr lang="en-US" altLang="en-US" dirty="0">
                <a:solidFill>
                  <a:srgbClr val="3E99CE"/>
                </a:solidFill>
                <a:latin typeface="Century Gothic" panose="020B0502020202020204" pitchFamily="34" charset="0"/>
                <a:ea typeface="Calibri" panose="020F0502020204030204" pitchFamily="34" charset="0"/>
              </a:rPr>
              <a:t>1099 Requirements for Services and for Rent Paid Directly to Landlords</a:t>
            </a:r>
            <a:br>
              <a:rPr lang="en-US" altLang="en-US" sz="2400" b="0" dirty="0">
                <a:solidFill>
                  <a:schemeClr val="tx1"/>
                </a:solidFill>
              </a:rPr>
            </a:br>
            <a:endParaRPr lang="en-US" dirty="0"/>
          </a:p>
        </p:txBody>
      </p:sp>
      <p:sp>
        <p:nvSpPr>
          <p:cNvPr id="4" name="Rectangle 1">
            <a:extLst>
              <a:ext uri="{FF2B5EF4-FFF2-40B4-BE49-F238E27FC236}">
                <a16:creationId xmlns:a16="http://schemas.microsoft.com/office/drawing/2014/main" id="{B74BA9B1-637A-2A2D-6109-6AE4A8F9C924}"/>
              </a:ext>
            </a:extLst>
          </p:cNvPr>
          <p:cNvSpPr>
            <a:spLocks noGrp="1" noChangeArrowheads="1"/>
          </p:cNvSpPr>
          <p:nvPr>
            <p:ph idx="1"/>
          </p:nvPr>
        </p:nvSpPr>
        <p:spPr bwMode="auto">
          <a:xfrm>
            <a:off x="314632" y="2924164"/>
            <a:ext cx="99181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solidFill>
                  <a:srgbClr val="0E101A"/>
                </a:solidFill>
                <a:ea typeface="Calibri" panose="020F0502020204030204" pitchFamily="34" charset="0"/>
                <a:cs typeface="Arial" panose="020B0604020202020204" pitchFamily="34" charset="0"/>
              </a:rPr>
              <a:t>E</a:t>
            </a:r>
            <a:r>
              <a:rPr kumimoji="0" lang="en-US" altLang="en-US" sz="1800" b="0" i="1"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xceptions</a:t>
            </a:r>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 to this requirement: </a:t>
            </a:r>
            <a:r>
              <a:rPr kumimoji="0" lang="en-US" altLang="en-US" sz="1800" b="0" i="0" u="none" strike="noStrike" cap="none" normalizeH="0" baseline="0" dirty="0">
                <a:ln>
                  <a:noFill/>
                </a:ln>
                <a:solidFill>
                  <a:srgbClr val="403F42"/>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1400" b="0" i="0" u="none" strike="noStrike" cap="none" normalizeH="0" baseline="0" dirty="0">
              <a:ln>
                <a:noFill/>
              </a:ln>
              <a:solidFill>
                <a:schemeClr val="tx1"/>
              </a:solidFill>
              <a:effectLst/>
            </a:endParaRPr>
          </a:p>
          <a:p>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Payments made to corporations</a:t>
            </a:r>
            <a:endParaRPr kumimoji="0" lang="en-US" altLang="en-US" sz="1400" b="0" i="0" u="none" strike="noStrike" cap="none" normalizeH="0" baseline="0" dirty="0">
              <a:ln>
                <a:noFill/>
              </a:ln>
              <a:solidFill>
                <a:schemeClr val="tx1"/>
              </a:solidFill>
              <a:effectLst/>
            </a:endParaRPr>
          </a:p>
          <a:p>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Payments made to real estate agents or property managers acting on behalf of a landlord. </a:t>
            </a:r>
          </a:p>
          <a:p>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Payments made to tax-exempt organizations (including governments)</a:t>
            </a:r>
            <a:endParaRPr kumimoji="0" lang="en-US" altLang="en-US" sz="1400" b="0" i="0" u="none" strike="noStrike" cap="none" normalizeH="0" baseline="0" dirty="0">
              <a:ln>
                <a:noFill/>
              </a:ln>
              <a:solidFill>
                <a:schemeClr val="tx1"/>
              </a:solidFill>
              <a:effectLst/>
            </a:endParaRPr>
          </a:p>
          <a:p>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Payments made via a third-party payment network </a:t>
            </a:r>
          </a:p>
          <a:p>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(credit card, debit card or PayPal type service, </a:t>
            </a:r>
            <a:r>
              <a:rPr kumimoji="0" lang="en-US" altLang="en-US" sz="1800" b="0" i="1"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but this does not include online bill payments</a:t>
            </a:r>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40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4D3B8EA3-2475-3CF4-2148-1238A5FD55A6}"/>
              </a:ext>
            </a:extLst>
          </p:cNvPr>
          <p:cNvSpPr txBox="1"/>
          <p:nvPr/>
        </p:nvSpPr>
        <p:spPr>
          <a:xfrm>
            <a:off x="314632" y="1936955"/>
            <a:ext cx="10766323"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E101A"/>
                </a:solidFill>
                <a:latin typeface="Arial" panose="020B0604020202020204" pitchFamily="34" charset="0"/>
                <a:ea typeface="Calibri" panose="020F0502020204030204" pitchFamily="34" charset="0"/>
                <a:cs typeface="Arial" panose="020B0604020202020204" pitchFamily="34" charset="0"/>
              </a:rPr>
              <a:t>When </a:t>
            </a:r>
            <a:r>
              <a:rPr kumimoji="0" lang="en-US" altLang="en-US" sz="1800" b="0" i="0" u="none" strike="noStrike" cap="none" normalizeH="0" baseline="0" dirty="0">
                <a:ln>
                  <a:noFill/>
                </a:ln>
                <a:solidFill>
                  <a:srgbClr val="0E101A"/>
                </a:solidFill>
                <a:effectLst/>
                <a:latin typeface="Arial" panose="020B0604020202020204" pitchFamily="34" charset="0"/>
                <a:ea typeface="Calibri" panose="020F0502020204030204" pitchFamily="34" charset="0"/>
                <a:cs typeface="Arial" panose="020B0604020202020204" pitchFamily="34" charset="0"/>
              </a:rPr>
              <a:t>rent payments to a landlord equal or exceed $600 in a calendar year, a Form 1099 must be mailed to the recipient and filed with the IRS.</a:t>
            </a:r>
            <a:endParaRPr kumimoji="0" lang="en-US" altLang="en-US" sz="1400" b="0" i="0" u="none" strike="noStrike" cap="none" normalizeH="0" baseline="0" dirty="0">
              <a:ln>
                <a:noFill/>
              </a:ln>
              <a:solidFill>
                <a:schemeClr val="tx1"/>
              </a:solidFill>
              <a:effectLst/>
            </a:endParaRPr>
          </a:p>
        </p:txBody>
      </p:sp>
      <p:sp>
        <p:nvSpPr>
          <p:cNvPr id="6" name="TextBox 5">
            <a:extLst>
              <a:ext uri="{FF2B5EF4-FFF2-40B4-BE49-F238E27FC236}">
                <a16:creationId xmlns:a16="http://schemas.microsoft.com/office/drawing/2014/main" id="{D54D6D1C-F4E7-F861-8CF3-7D76F2128FFE}"/>
              </a:ext>
            </a:extLst>
          </p:cNvPr>
          <p:cNvSpPr txBox="1"/>
          <p:nvPr/>
        </p:nvSpPr>
        <p:spPr>
          <a:xfrm>
            <a:off x="314632" y="5019368"/>
            <a:ext cx="10766323" cy="92333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E101A"/>
                </a:solidFill>
                <a:latin typeface="Arial" panose="020B0604020202020204" pitchFamily="34" charset="0"/>
                <a:ea typeface="Calibri" panose="020F0502020204030204" pitchFamily="34" charset="0"/>
                <a:cs typeface="Arial" panose="020B0604020202020204" pitchFamily="34" charset="0"/>
              </a:rPr>
              <a:t>For Contra Costa Council, Conferences are responsible for reporting private party rent payments and getting a W-9 and forwarding to Vincentian Support Services (Steve Krank) annually. The District Council will accumulate and report the 1099s to the landlords and the IRS.  </a:t>
            </a:r>
            <a:endParaRPr kumimoji="0" lang="en-US" altLang="en-US" sz="1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462306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5F779-A01C-F1D7-28EF-6268A14B9F50}"/>
              </a:ext>
            </a:extLst>
          </p:cNvPr>
          <p:cNvSpPr>
            <a:spLocks noGrp="1"/>
          </p:cNvSpPr>
          <p:nvPr>
            <p:ph type="title"/>
          </p:nvPr>
        </p:nvSpPr>
        <p:spPr/>
        <p:txBody>
          <a:bodyPr/>
          <a:lstStyle/>
          <a:p>
            <a:r>
              <a:rPr lang="en-US" dirty="0"/>
              <a:t>FINANCIAL REPORTING REQUIREMENTS: </a:t>
            </a:r>
          </a:p>
        </p:txBody>
      </p:sp>
      <p:sp>
        <p:nvSpPr>
          <p:cNvPr id="3" name="Content Placeholder 2">
            <a:extLst>
              <a:ext uri="{FF2B5EF4-FFF2-40B4-BE49-F238E27FC236}">
                <a16:creationId xmlns:a16="http://schemas.microsoft.com/office/drawing/2014/main" id="{757FF792-64D8-C950-CECB-22A633089883}"/>
              </a:ext>
            </a:extLst>
          </p:cNvPr>
          <p:cNvSpPr>
            <a:spLocks noGrp="1"/>
          </p:cNvSpPr>
          <p:nvPr>
            <p:ph idx="1"/>
          </p:nvPr>
        </p:nvSpPr>
        <p:spPr>
          <a:xfrm>
            <a:off x="405580" y="1415410"/>
            <a:ext cx="10724535" cy="4785042"/>
          </a:xfrm>
        </p:spPr>
        <p:txBody>
          <a:bodyPr>
            <a:normAutofit/>
          </a:bodyPr>
          <a:lstStyle/>
          <a:p>
            <a:r>
              <a:rPr lang="en-US" dirty="0"/>
              <a:t>Monthly Report to Conference</a:t>
            </a:r>
          </a:p>
          <a:p>
            <a:r>
              <a:rPr lang="en-US" dirty="0"/>
              <a:t>Reconciled bank statements to Council for each account (monthly or annual reports as defined for your Conference) </a:t>
            </a:r>
          </a:p>
          <a:p>
            <a:r>
              <a:rPr lang="en-US" dirty="0"/>
              <a:t>Detailed Transaction History / Check Register or as part of Financial Functions of the Seattle DB</a:t>
            </a:r>
          </a:p>
          <a:p>
            <a:r>
              <a:rPr lang="en-US" dirty="0"/>
              <a:t>Copy of all checks &amp; all deposits. </a:t>
            </a:r>
          </a:p>
          <a:p>
            <a:r>
              <a:rPr lang="en-US" dirty="0"/>
              <a:t>Names, addresses and total amount of donations for all donors </a:t>
            </a:r>
          </a:p>
        </p:txBody>
      </p:sp>
    </p:spTree>
    <p:extLst>
      <p:ext uri="{BB962C8B-B14F-4D97-AF65-F5344CB8AC3E}">
        <p14:creationId xmlns:p14="http://schemas.microsoft.com/office/powerpoint/2010/main" val="3581413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93405-2C02-354C-4A02-DCC2403089B3}"/>
              </a:ext>
            </a:extLst>
          </p:cNvPr>
          <p:cNvSpPr>
            <a:spLocks noGrp="1"/>
          </p:cNvSpPr>
          <p:nvPr>
            <p:ph type="title"/>
          </p:nvPr>
        </p:nvSpPr>
        <p:spPr/>
        <p:txBody>
          <a:bodyPr/>
          <a:lstStyle/>
          <a:p>
            <a:r>
              <a:rPr lang="en-US" dirty="0"/>
              <a:t>Duties of the Conference Treasurer: </a:t>
            </a:r>
          </a:p>
        </p:txBody>
      </p:sp>
      <p:sp>
        <p:nvSpPr>
          <p:cNvPr id="3" name="Content Placeholder 2">
            <a:extLst>
              <a:ext uri="{FF2B5EF4-FFF2-40B4-BE49-F238E27FC236}">
                <a16:creationId xmlns:a16="http://schemas.microsoft.com/office/drawing/2014/main" id="{2FE16012-C330-FC83-310B-BACCD566F891}"/>
              </a:ext>
            </a:extLst>
          </p:cNvPr>
          <p:cNvSpPr>
            <a:spLocks noGrp="1"/>
          </p:cNvSpPr>
          <p:nvPr>
            <p:ph idx="1"/>
          </p:nvPr>
        </p:nvSpPr>
        <p:spPr/>
        <p:txBody>
          <a:bodyPr/>
          <a:lstStyle/>
          <a:p>
            <a:pPr marL="0" indent="0">
              <a:buNone/>
            </a:pPr>
            <a:r>
              <a:rPr lang="en-US" dirty="0"/>
              <a:t>1. Safeguard and protect resources</a:t>
            </a:r>
          </a:p>
          <a:p>
            <a:pPr marL="0" indent="0">
              <a:buNone/>
            </a:pPr>
            <a:r>
              <a:rPr lang="en-US" dirty="0"/>
              <a:t>2. Work with an Assistant Treasurer or other trusted member for oversight and for times when Treasurer isn’t available.</a:t>
            </a:r>
          </a:p>
          <a:p>
            <a:pPr marL="0" indent="0">
              <a:buNone/>
            </a:pPr>
            <a:r>
              <a:rPr lang="en-US" dirty="0"/>
              <a:t>3. Keep financial records (Income and Expense)</a:t>
            </a:r>
          </a:p>
          <a:p>
            <a:pPr marL="0" indent="0">
              <a:buNone/>
            </a:pPr>
            <a:r>
              <a:rPr lang="en-US" dirty="0"/>
              <a:t>4. Budget and communicate the financial health of the conference</a:t>
            </a:r>
          </a:p>
          <a:p>
            <a:pPr marL="0" indent="0">
              <a:buNone/>
            </a:pPr>
            <a:r>
              <a:rPr lang="en-US" dirty="0"/>
              <a:t>5. Annual Internal Audit (“Rule”, Part III, Statutes 22 &amp; 27)</a:t>
            </a:r>
          </a:p>
        </p:txBody>
      </p:sp>
    </p:spTree>
    <p:extLst>
      <p:ext uri="{BB962C8B-B14F-4D97-AF65-F5344CB8AC3E}">
        <p14:creationId xmlns:p14="http://schemas.microsoft.com/office/powerpoint/2010/main" val="74150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BB10D-DAB4-37D4-F80B-C8005FB272A5}"/>
              </a:ext>
            </a:extLst>
          </p:cNvPr>
          <p:cNvSpPr>
            <a:spLocks noGrp="1"/>
          </p:cNvSpPr>
          <p:nvPr>
            <p:ph type="title"/>
          </p:nvPr>
        </p:nvSpPr>
        <p:spPr/>
        <p:txBody>
          <a:bodyPr/>
          <a:lstStyle/>
          <a:p>
            <a:r>
              <a:rPr lang="en-US" dirty="0"/>
              <a:t>Safeguard and Protect Resources </a:t>
            </a:r>
          </a:p>
        </p:txBody>
      </p:sp>
      <p:sp>
        <p:nvSpPr>
          <p:cNvPr id="3" name="Content Placeholder 2">
            <a:extLst>
              <a:ext uri="{FF2B5EF4-FFF2-40B4-BE49-F238E27FC236}">
                <a16:creationId xmlns:a16="http://schemas.microsoft.com/office/drawing/2014/main" id="{CC7F10A7-1655-20A4-E879-933BE08A34C4}"/>
              </a:ext>
            </a:extLst>
          </p:cNvPr>
          <p:cNvSpPr>
            <a:spLocks noGrp="1"/>
          </p:cNvSpPr>
          <p:nvPr>
            <p:ph idx="1"/>
          </p:nvPr>
        </p:nvSpPr>
        <p:spPr/>
        <p:txBody>
          <a:bodyPr>
            <a:normAutofit lnSpcReduction="10000"/>
          </a:bodyPr>
          <a:lstStyle/>
          <a:p>
            <a:pPr marL="0" indent="0">
              <a:buNone/>
            </a:pPr>
            <a:r>
              <a:rPr lang="en-US" dirty="0"/>
              <a:t>Ensure that the conference’s resources are protected by implementing controls (guidelines) to help protect our limited resources. </a:t>
            </a:r>
          </a:p>
          <a:p>
            <a:pPr marL="0" indent="0">
              <a:buNone/>
            </a:pPr>
            <a:r>
              <a:rPr lang="en-US" dirty="0"/>
              <a:t>The conference must establish its own policies and procedures to regulate resources given to those we serve to reduce judgement calls and biases of members. Without proper policies and procedures, the wellbeing of the conference is at risk. </a:t>
            </a:r>
          </a:p>
          <a:p>
            <a:pPr marL="0" indent="0">
              <a:buNone/>
            </a:pPr>
            <a:r>
              <a:rPr lang="en-US" dirty="0"/>
              <a:t>This can be a document that limits how much the conference members give to those we serve at one time, how this is tracked and how exceptions are made.</a:t>
            </a:r>
            <a:endParaRPr lang="en-US" b="1" dirty="0"/>
          </a:p>
        </p:txBody>
      </p:sp>
    </p:spTree>
    <p:extLst>
      <p:ext uri="{BB962C8B-B14F-4D97-AF65-F5344CB8AC3E}">
        <p14:creationId xmlns:p14="http://schemas.microsoft.com/office/powerpoint/2010/main" val="852904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A4BE0-15CE-7B32-1663-4E97FC59C777}"/>
              </a:ext>
            </a:extLst>
          </p:cNvPr>
          <p:cNvSpPr>
            <a:spLocks noGrp="1"/>
          </p:cNvSpPr>
          <p:nvPr>
            <p:ph type="title"/>
          </p:nvPr>
        </p:nvSpPr>
        <p:spPr/>
        <p:txBody>
          <a:bodyPr>
            <a:normAutofit fontScale="90000"/>
          </a:bodyPr>
          <a:lstStyle/>
          <a:p>
            <a:r>
              <a:rPr lang="en-US" dirty="0"/>
              <a:t>Examples of documentation and records: </a:t>
            </a:r>
          </a:p>
        </p:txBody>
      </p:sp>
      <p:sp>
        <p:nvSpPr>
          <p:cNvPr id="3" name="Content Placeholder 2">
            <a:extLst>
              <a:ext uri="{FF2B5EF4-FFF2-40B4-BE49-F238E27FC236}">
                <a16:creationId xmlns:a16="http://schemas.microsoft.com/office/drawing/2014/main" id="{9BDD56B6-A69F-B8B6-0570-675F1A0FD0A2}"/>
              </a:ext>
            </a:extLst>
          </p:cNvPr>
          <p:cNvSpPr>
            <a:spLocks noGrp="1"/>
          </p:cNvSpPr>
          <p:nvPr>
            <p:ph idx="1"/>
          </p:nvPr>
        </p:nvSpPr>
        <p:spPr/>
        <p:txBody>
          <a:bodyPr/>
          <a:lstStyle/>
          <a:p>
            <a:r>
              <a:rPr lang="en-US" dirty="0"/>
              <a:t>Check copies </a:t>
            </a:r>
          </a:p>
          <a:p>
            <a:r>
              <a:rPr lang="en-US" dirty="0"/>
              <a:t>Receipts for payment</a:t>
            </a:r>
          </a:p>
          <a:p>
            <a:r>
              <a:rPr lang="en-US" dirty="0"/>
              <a:t>Donation slips </a:t>
            </a:r>
          </a:p>
          <a:p>
            <a:r>
              <a:rPr lang="en-US" dirty="0"/>
              <a:t>Cash receipts for donations</a:t>
            </a:r>
          </a:p>
          <a:p>
            <a:r>
              <a:rPr lang="en-US" dirty="0"/>
              <a:t>Conference form for lost receipts. Have two key Vincentians sign off on this form.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83781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Diocesan Council Template" id="{6BF3ABCE-CB94-1346-9DDB-5B7122C61C78}" vid="{1FA94626-1E60-9442-AB16-63BB2BBAD5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Diocesan Council Template</Template>
  <TotalTime>9877</TotalTime>
  <Words>2640</Words>
  <Application>Microsoft Office PowerPoint</Application>
  <PresentationFormat>Widescreen</PresentationFormat>
  <Paragraphs>288</Paragraphs>
  <Slides>23</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Century Gothic</vt:lpstr>
      <vt:lpstr>Office Theme</vt:lpstr>
      <vt:lpstr>Treasurer’s Training</vt:lpstr>
      <vt:lpstr>Overview</vt:lpstr>
      <vt:lpstr>FINANCIAL RECORD KEEPING REQUIREMENTS: </vt:lpstr>
      <vt:lpstr>Retention Requirements</vt:lpstr>
      <vt:lpstr>1099 Requirements for Services and for Rent Paid Directly to Landlords </vt:lpstr>
      <vt:lpstr>FINANCIAL REPORTING REQUIREMENTS: </vt:lpstr>
      <vt:lpstr>Duties of the Conference Treasurer: </vt:lpstr>
      <vt:lpstr>Safeguard and Protect Resources </vt:lpstr>
      <vt:lpstr>Examples of documentation and records: </vt:lpstr>
      <vt:lpstr>Good Practices</vt:lpstr>
      <vt:lpstr>Good Practices</vt:lpstr>
      <vt:lpstr>Take an annual inventory of goods. </vt:lpstr>
      <vt:lpstr>Keep Financial Records</vt:lpstr>
      <vt:lpstr>Grants</vt:lpstr>
      <vt:lpstr>Expenses – Categorized at Expenditure </vt:lpstr>
      <vt:lpstr>Other Pay – Categorized  </vt:lpstr>
      <vt:lpstr>Sample Form</vt:lpstr>
      <vt:lpstr>Other Transactions– Categorized </vt:lpstr>
      <vt:lpstr>Income and Expenses Best Practices</vt:lpstr>
      <vt:lpstr>PowerPoint Presentation</vt:lpstr>
      <vt:lpstr>PowerPoint Presentation</vt:lpstr>
      <vt:lpstr>Accounting notes </vt:lpstr>
      <vt:lpstr>Reminder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Williams</dc:creator>
  <cp:lastModifiedBy>Ron Costanzo</cp:lastModifiedBy>
  <cp:revision>54</cp:revision>
  <cp:lastPrinted>2022-11-28T19:20:58Z</cp:lastPrinted>
  <dcterms:created xsi:type="dcterms:W3CDTF">2017-06-09T13:31:58Z</dcterms:created>
  <dcterms:modified xsi:type="dcterms:W3CDTF">2022-11-30T00:41:18Z</dcterms:modified>
</cp:coreProperties>
</file>