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Lst>
  <p:notesMasterIdLst>
    <p:notesMasterId r:id="rId32"/>
  </p:notesMasterIdLst>
  <p:handoutMasterIdLst>
    <p:handoutMasterId r:id="rId33"/>
  </p:handoutMasterIdLst>
  <p:sldIdLst>
    <p:sldId id="289" r:id="rId5"/>
    <p:sldId id="288" r:id="rId6"/>
    <p:sldId id="276" r:id="rId7"/>
    <p:sldId id="291" r:id="rId8"/>
    <p:sldId id="290" r:id="rId9"/>
    <p:sldId id="283" r:id="rId10"/>
    <p:sldId id="298" r:id="rId11"/>
    <p:sldId id="312" r:id="rId12"/>
    <p:sldId id="311" r:id="rId13"/>
    <p:sldId id="310" r:id="rId14"/>
    <p:sldId id="309" r:id="rId15"/>
    <p:sldId id="307" r:id="rId16"/>
    <p:sldId id="308" r:id="rId17"/>
    <p:sldId id="257" r:id="rId18"/>
    <p:sldId id="264" r:id="rId19"/>
    <p:sldId id="265" r:id="rId20"/>
    <p:sldId id="268" r:id="rId21"/>
    <p:sldId id="266" r:id="rId22"/>
    <p:sldId id="313" r:id="rId23"/>
    <p:sldId id="306" r:id="rId24"/>
    <p:sldId id="296" r:id="rId25"/>
    <p:sldId id="300" r:id="rId26"/>
    <p:sldId id="302" r:id="rId27"/>
    <p:sldId id="299" r:id="rId28"/>
    <p:sldId id="301" r:id="rId29"/>
    <p:sldId id="297" r:id="rId30"/>
    <p:sldId id="262" r:id="rId31"/>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94" autoAdjust="0"/>
  </p:normalViewPr>
  <p:slideViewPr>
    <p:cSldViewPr snapToGrid="0">
      <p:cViewPr varScale="1">
        <p:scale>
          <a:sx n="82" d="100"/>
          <a:sy n="82" d="100"/>
        </p:scale>
        <p:origin x="894"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57"/>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5265809" y="0"/>
            <a:ext cx="4028440" cy="351737"/>
          </a:xfrm>
          <a:prstGeom prst="rect">
            <a:avLst/>
          </a:prstGeom>
        </p:spPr>
        <p:txBody>
          <a:bodyPr vert="horz" lIns="93177" tIns="46589" rIns="93177" bIns="46589" rtlCol="0"/>
          <a:lstStyle>
            <a:lvl1pPr algn="r">
              <a:defRPr sz="1200"/>
            </a:lvl1pPr>
          </a:lstStyle>
          <a:p>
            <a:fld id="{0DC994AA-C437-4EF4-8BEF-0B832D7FA420}" type="datetimeFigureOut">
              <a:rPr lang="en-US" smtClean="0"/>
              <a:t>3/19/2025</a:t>
            </a:fld>
            <a:endParaRPr lang="en-US"/>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38B16356-3B28-4AAF-8099-7941810E2475}" type="datetimeFigureOut">
              <a:rPr lang="en-US" smtClean="0"/>
              <a:t>3/19/2025</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CC5DA344-5FA2-43F7-9D95-CA56C82B080A}" type="slidenum">
              <a:rPr lang="en-US" smtClean="0"/>
              <a:t>‹#›</a:t>
            </a:fld>
            <a:endParaRPr lang="en-US"/>
          </a:p>
        </p:txBody>
      </p:sp>
    </p:spTree>
    <p:extLst>
      <p:ext uri="{BB962C8B-B14F-4D97-AF65-F5344CB8AC3E}">
        <p14:creationId xmlns:p14="http://schemas.microsoft.com/office/powerpoint/2010/main" val="125576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a:t>
            </a:fld>
            <a:endParaRPr lang="en-US"/>
          </a:p>
        </p:txBody>
      </p:sp>
    </p:spTree>
    <p:extLst>
      <p:ext uri="{BB962C8B-B14F-4D97-AF65-F5344CB8AC3E}">
        <p14:creationId xmlns:p14="http://schemas.microsoft.com/office/powerpoint/2010/main" val="695444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1C27E-791D-867A-A4EE-FEC53365BD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4D30E-9AD0-E182-AFDF-08520EDEA1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A27F66-CD9B-ADDA-71E2-F56C72702E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56491E-3B8C-4A17-CD7E-10D7BA8B50F9}"/>
              </a:ext>
            </a:extLst>
          </p:cNvPr>
          <p:cNvSpPr>
            <a:spLocks noGrp="1"/>
          </p:cNvSpPr>
          <p:nvPr>
            <p:ph type="sldNum" sz="quarter" idx="5"/>
          </p:nvPr>
        </p:nvSpPr>
        <p:spPr/>
        <p:txBody>
          <a:bodyPr/>
          <a:lstStyle/>
          <a:p>
            <a:fld id="{CC5DA344-5FA2-43F7-9D95-CA56C82B080A}" type="slidenum">
              <a:rPr lang="en-US" smtClean="0"/>
              <a:t>10</a:t>
            </a:fld>
            <a:endParaRPr lang="en-US"/>
          </a:p>
        </p:txBody>
      </p:sp>
    </p:spTree>
    <p:extLst>
      <p:ext uri="{BB962C8B-B14F-4D97-AF65-F5344CB8AC3E}">
        <p14:creationId xmlns:p14="http://schemas.microsoft.com/office/powerpoint/2010/main" val="3564550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789A0-9E09-7F80-48EC-147E89CD1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4CE504-6E25-6416-B405-D6FC9C0F6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E0806F-893E-0C54-3939-C2A4FD7BE8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88A6ED-AC4B-4E49-C885-CB0999829F8E}"/>
              </a:ext>
            </a:extLst>
          </p:cNvPr>
          <p:cNvSpPr>
            <a:spLocks noGrp="1"/>
          </p:cNvSpPr>
          <p:nvPr>
            <p:ph type="sldNum" sz="quarter" idx="5"/>
          </p:nvPr>
        </p:nvSpPr>
        <p:spPr/>
        <p:txBody>
          <a:bodyPr/>
          <a:lstStyle/>
          <a:p>
            <a:fld id="{CC5DA344-5FA2-43F7-9D95-CA56C82B080A}" type="slidenum">
              <a:rPr lang="en-US" smtClean="0"/>
              <a:t>11</a:t>
            </a:fld>
            <a:endParaRPr lang="en-US"/>
          </a:p>
        </p:txBody>
      </p:sp>
    </p:spTree>
    <p:extLst>
      <p:ext uri="{BB962C8B-B14F-4D97-AF65-F5344CB8AC3E}">
        <p14:creationId xmlns:p14="http://schemas.microsoft.com/office/powerpoint/2010/main" val="4071377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578BE-CF3B-D821-EECC-75D010C57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8FEFBC-385D-2F92-F555-3A5A0BAAA9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948B1B-E1E6-66EE-CADA-A0DCBCC753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BC7294-181A-C574-1B0E-00840FE20C15}"/>
              </a:ext>
            </a:extLst>
          </p:cNvPr>
          <p:cNvSpPr>
            <a:spLocks noGrp="1"/>
          </p:cNvSpPr>
          <p:nvPr>
            <p:ph type="sldNum" sz="quarter" idx="5"/>
          </p:nvPr>
        </p:nvSpPr>
        <p:spPr/>
        <p:txBody>
          <a:bodyPr/>
          <a:lstStyle/>
          <a:p>
            <a:fld id="{CC5DA344-5FA2-43F7-9D95-CA56C82B080A}" type="slidenum">
              <a:rPr lang="en-US" smtClean="0"/>
              <a:t>12</a:t>
            </a:fld>
            <a:endParaRPr lang="en-US"/>
          </a:p>
        </p:txBody>
      </p:sp>
    </p:spTree>
    <p:extLst>
      <p:ext uri="{BB962C8B-B14F-4D97-AF65-F5344CB8AC3E}">
        <p14:creationId xmlns:p14="http://schemas.microsoft.com/office/powerpoint/2010/main" val="813625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58900-F44B-272B-6313-7D6F40DFD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A969C6-BC1A-0D84-264B-97DC1B5B9F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B85ECA-5A2D-2D7D-93AC-2C4F9A2955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16BB00-63B7-375A-9495-CC4161A8DCC3}"/>
              </a:ext>
            </a:extLst>
          </p:cNvPr>
          <p:cNvSpPr>
            <a:spLocks noGrp="1"/>
          </p:cNvSpPr>
          <p:nvPr>
            <p:ph type="sldNum" sz="quarter" idx="5"/>
          </p:nvPr>
        </p:nvSpPr>
        <p:spPr/>
        <p:txBody>
          <a:bodyPr/>
          <a:lstStyle/>
          <a:p>
            <a:fld id="{CC5DA344-5FA2-43F7-9D95-CA56C82B080A}" type="slidenum">
              <a:rPr lang="en-US" smtClean="0"/>
              <a:t>13</a:t>
            </a:fld>
            <a:endParaRPr lang="en-US"/>
          </a:p>
        </p:txBody>
      </p:sp>
    </p:spTree>
    <p:extLst>
      <p:ext uri="{BB962C8B-B14F-4D97-AF65-F5344CB8AC3E}">
        <p14:creationId xmlns:p14="http://schemas.microsoft.com/office/powerpoint/2010/main" val="669163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14</a:t>
            </a:fld>
            <a:endParaRPr lang="en-US"/>
          </a:p>
        </p:txBody>
      </p:sp>
    </p:spTree>
    <p:extLst>
      <p:ext uri="{BB962C8B-B14F-4D97-AF65-F5344CB8AC3E}">
        <p14:creationId xmlns:p14="http://schemas.microsoft.com/office/powerpoint/2010/main" val="744047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15</a:t>
            </a:fld>
            <a:endParaRPr lang="en-US"/>
          </a:p>
        </p:txBody>
      </p:sp>
    </p:spTree>
    <p:extLst>
      <p:ext uri="{BB962C8B-B14F-4D97-AF65-F5344CB8AC3E}">
        <p14:creationId xmlns:p14="http://schemas.microsoft.com/office/powerpoint/2010/main" val="1495799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16</a:t>
            </a:fld>
            <a:endParaRPr lang="en-US"/>
          </a:p>
        </p:txBody>
      </p:sp>
    </p:spTree>
    <p:extLst>
      <p:ext uri="{BB962C8B-B14F-4D97-AF65-F5344CB8AC3E}">
        <p14:creationId xmlns:p14="http://schemas.microsoft.com/office/powerpoint/2010/main" val="1588769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17</a:t>
            </a:fld>
            <a:endParaRPr lang="en-US"/>
          </a:p>
        </p:txBody>
      </p:sp>
    </p:spTree>
    <p:extLst>
      <p:ext uri="{BB962C8B-B14F-4D97-AF65-F5344CB8AC3E}">
        <p14:creationId xmlns:p14="http://schemas.microsoft.com/office/powerpoint/2010/main" val="711298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18</a:t>
            </a:fld>
            <a:endParaRPr lang="en-US"/>
          </a:p>
        </p:txBody>
      </p:sp>
    </p:spTree>
    <p:extLst>
      <p:ext uri="{BB962C8B-B14F-4D97-AF65-F5344CB8AC3E}">
        <p14:creationId xmlns:p14="http://schemas.microsoft.com/office/powerpoint/2010/main" val="2729973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17C16-5444-1025-AA18-284B648952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5679E2-65D3-4B8D-07C1-4CA9320504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251DD7-963F-D501-1496-A366BA7B61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BC54C7-DF91-6452-B509-7E6403FF43F6}"/>
              </a:ext>
            </a:extLst>
          </p:cNvPr>
          <p:cNvSpPr>
            <a:spLocks noGrp="1"/>
          </p:cNvSpPr>
          <p:nvPr>
            <p:ph type="sldNum" sz="quarter" idx="5"/>
          </p:nvPr>
        </p:nvSpPr>
        <p:spPr/>
        <p:txBody>
          <a:bodyPr/>
          <a:lstStyle/>
          <a:p>
            <a:fld id="{CC5DA344-5FA2-43F7-9D95-CA56C82B080A}" type="slidenum">
              <a:rPr lang="en-US" smtClean="0"/>
              <a:t>20</a:t>
            </a:fld>
            <a:endParaRPr lang="en-US"/>
          </a:p>
        </p:txBody>
      </p:sp>
    </p:spTree>
    <p:extLst>
      <p:ext uri="{BB962C8B-B14F-4D97-AF65-F5344CB8AC3E}">
        <p14:creationId xmlns:p14="http://schemas.microsoft.com/office/powerpoint/2010/main" val="204791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2</a:t>
            </a:fld>
            <a:endParaRPr lang="en-US"/>
          </a:p>
        </p:txBody>
      </p:sp>
    </p:spTree>
    <p:extLst>
      <p:ext uri="{BB962C8B-B14F-4D97-AF65-F5344CB8AC3E}">
        <p14:creationId xmlns:p14="http://schemas.microsoft.com/office/powerpoint/2010/main" val="3727634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894BA-810B-D700-4A6D-23BC81A61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BCA04E-CA61-D358-6F42-6D79A822C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ED9C6A-74C4-7979-D82B-0DD1596E1B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3CA109-DD5F-CA7A-E528-A6F5A4CD1411}"/>
              </a:ext>
            </a:extLst>
          </p:cNvPr>
          <p:cNvSpPr>
            <a:spLocks noGrp="1"/>
          </p:cNvSpPr>
          <p:nvPr>
            <p:ph type="sldNum" sz="quarter" idx="5"/>
          </p:nvPr>
        </p:nvSpPr>
        <p:spPr/>
        <p:txBody>
          <a:bodyPr/>
          <a:lstStyle/>
          <a:p>
            <a:fld id="{CC5DA344-5FA2-43F7-9D95-CA56C82B080A}" type="slidenum">
              <a:rPr lang="en-US" smtClean="0"/>
              <a:t>21</a:t>
            </a:fld>
            <a:endParaRPr lang="en-US"/>
          </a:p>
        </p:txBody>
      </p:sp>
    </p:spTree>
    <p:extLst>
      <p:ext uri="{BB962C8B-B14F-4D97-AF65-F5344CB8AC3E}">
        <p14:creationId xmlns:p14="http://schemas.microsoft.com/office/powerpoint/2010/main" val="125180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4B2AC-BBC5-C739-99D4-2DC54C9EE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97C17A-E8E4-398A-67F4-9B043129CE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5C432B-10D4-2C5C-52FA-B35B673832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5583D7-48AA-6CCE-C3BF-E930FF35A5BA}"/>
              </a:ext>
            </a:extLst>
          </p:cNvPr>
          <p:cNvSpPr>
            <a:spLocks noGrp="1"/>
          </p:cNvSpPr>
          <p:nvPr>
            <p:ph type="sldNum" sz="quarter" idx="5"/>
          </p:nvPr>
        </p:nvSpPr>
        <p:spPr/>
        <p:txBody>
          <a:bodyPr/>
          <a:lstStyle/>
          <a:p>
            <a:fld id="{CC5DA344-5FA2-43F7-9D95-CA56C82B080A}" type="slidenum">
              <a:rPr lang="en-US" smtClean="0"/>
              <a:t>22</a:t>
            </a:fld>
            <a:endParaRPr lang="en-US"/>
          </a:p>
        </p:txBody>
      </p:sp>
    </p:spTree>
    <p:extLst>
      <p:ext uri="{BB962C8B-B14F-4D97-AF65-F5344CB8AC3E}">
        <p14:creationId xmlns:p14="http://schemas.microsoft.com/office/powerpoint/2010/main" val="2080940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3D634-A802-31BA-D70C-CCB27CEC21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F7B1CD-0F47-423C-5E4F-4B5247DA4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80BFFE-A8EC-C033-3CC9-E56C5DD470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EBCCED-F4B2-E07D-D6C3-2D87891A1703}"/>
              </a:ext>
            </a:extLst>
          </p:cNvPr>
          <p:cNvSpPr>
            <a:spLocks noGrp="1"/>
          </p:cNvSpPr>
          <p:nvPr>
            <p:ph type="sldNum" sz="quarter" idx="5"/>
          </p:nvPr>
        </p:nvSpPr>
        <p:spPr/>
        <p:txBody>
          <a:bodyPr/>
          <a:lstStyle/>
          <a:p>
            <a:fld id="{CC5DA344-5FA2-43F7-9D95-CA56C82B080A}" type="slidenum">
              <a:rPr lang="en-US" smtClean="0"/>
              <a:t>23</a:t>
            </a:fld>
            <a:endParaRPr lang="en-US"/>
          </a:p>
        </p:txBody>
      </p:sp>
    </p:spTree>
    <p:extLst>
      <p:ext uri="{BB962C8B-B14F-4D97-AF65-F5344CB8AC3E}">
        <p14:creationId xmlns:p14="http://schemas.microsoft.com/office/powerpoint/2010/main" val="3494728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5BC27-7B88-50C2-75B8-63886092F6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F06A8-2519-3AF3-FD1B-21324FE91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BED86E-6FB2-2F7D-E0DB-B1F827A5DC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EB620A-91F7-A7AD-1A80-E3C5D947CEDE}"/>
              </a:ext>
            </a:extLst>
          </p:cNvPr>
          <p:cNvSpPr>
            <a:spLocks noGrp="1"/>
          </p:cNvSpPr>
          <p:nvPr>
            <p:ph type="sldNum" sz="quarter" idx="5"/>
          </p:nvPr>
        </p:nvSpPr>
        <p:spPr/>
        <p:txBody>
          <a:bodyPr/>
          <a:lstStyle/>
          <a:p>
            <a:fld id="{CC5DA344-5FA2-43F7-9D95-CA56C82B080A}" type="slidenum">
              <a:rPr lang="en-US" smtClean="0"/>
              <a:t>24</a:t>
            </a:fld>
            <a:endParaRPr lang="en-US"/>
          </a:p>
        </p:txBody>
      </p:sp>
    </p:spTree>
    <p:extLst>
      <p:ext uri="{BB962C8B-B14F-4D97-AF65-F5344CB8AC3E}">
        <p14:creationId xmlns:p14="http://schemas.microsoft.com/office/powerpoint/2010/main" val="1041981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B31C2-80EA-E864-8DAC-4BEBCDA503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D94683-4221-A740-BA13-CACF8DCAC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E447B1-9169-3AF5-8D21-B5C5216C1E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4009A5-E000-11AD-C013-DDFE6F5DD02F}"/>
              </a:ext>
            </a:extLst>
          </p:cNvPr>
          <p:cNvSpPr>
            <a:spLocks noGrp="1"/>
          </p:cNvSpPr>
          <p:nvPr>
            <p:ph type="sldNum" sz="quarter" idx="5"/>
          </p:nvPr>
        </p:nvSpPr>
        <p:spPr/>
        <p:txBody>
          <a:bodyPr/>
          <a:lstStyle/>
          <a:p>
            <a:fld id="{CC5DA344-5FA2-43F7-9D95-CA56C82B080A}" type="slidenum">
              <a:rPr lang="en-US" smtClean="0"/>
              <a:t>25</a:t>
            </a:fld>
            <a:endParaRPr lang="en-US"/>
          </a:p>
        </p:txBody>
      </p:sp>
    </p:spTree>
    <p:extLst>
      <p:ext uri="{BB962C8B-B14F-4D97-AF65-F5344CB8AC3E}">
        <p14:creationId xmlns:p14="http://schemas.microsoft.com/office/powerpoint/2010/main" val="107618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7C220-3BCD-B71B-CB6E-BF0D36A16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2906B1-95FB-6CEF-0D16-C14657789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6DB5C-F26E-056E-7846-74D687B1B3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1E534A-D3B6-6275-9CE6-56D2A3071F34}"/>
              </a:ext>
            </a:extLst>
          </p:cNvPr>
          <p:cNvSpPr>
            <a:spLocks noGrp="1"/>
          </p:cNvSpPr>
          <p:nvPr>
            <p:ph type="sldNum" sz="quarter" idx="5"/>
          </p:nvPr>
        </p:nvSpPr>
        <p:spPr/>
        <p:txBody>
          <a:bodyPr/>
          <a:lstStyle/>
          <a:p>
            <a:fld id="{CC5DA344-5FA2-43F7-9D95-CA56C82B080A}" type="slidenum">
              <a:rPr lang="en-US" smtClean="0"/>
              <a:t>26</a:t>
            </a:fld>
            <a:endParaRPr lang="en-US"/>
          </a:p>
        </p:txBody>
      </p:sp>
    </p:spTree>
    <p:extLst>
      <p:ext uri="{BB962C8B-B14F-4D97-AF65-F5344CB8AC3E}">
        <p14:creationId xmlns:p14="http://schemas.microsoft.com/office/powerpoint/2010/main" val="1424112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27</a:t>
            </a:fld>
            <a:endParaRPr lang="en-US"/>
          </a:p>
        </p:txBody>
      </p:sp>
    </p:spTree>
    <p:extLst>
      <p:ext uri="{BB962C8B-B14F-4D97-AF65-F5344CB8AC3E}">
        <p14:creationId xmlns:p14="http://schemas.microsoft.com/office/powerpoint/2010/main" val="2974415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3</a:t>
            </a:fld>
            <a:endParaRPr lang="en-US"/>
          </a:p>
        </p:txBody>
      </p:sp>
    </p:spTree>
    <p:extLst>
      <p:ext uri="{BB962C8B-B14F-4D97-AF65-F5344CB8AC3E}">
        <p14:creationId xmlns:p14="http://schemas.microsoft.com/office/powerpoint/2010/main" val="123304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4B881-4FED-FAA4-3342-50EF98741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B79995-6F42-FF19-3D76-7A29686B2A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26AC39-FA93-E1B8-0BD3-CBCAAA6CC8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EEEE9D-27AC-7754-C4A6-2465449AE01B}"/>
              </a:ext>
            </a:extLst>
          </p:cNvPr>
          <p:cNvSpPr>
            <a:spLocks noGrp="1"/>
          </p:cNvSpPr>
          <p:nvPr>
            <p:ph type="sldNum" sz="quarter" idx="5"/>
          </p:nvPr>
        </p:nvSpPr>
        <p:spPr/>
        <p:txBody>
          <a:bodyPr/>
          <a:lstStyle/>
          <a:p>
            <a:fld id="{CC5DA344-5FA2-43F7-9D95-CA56C82B080A}" type="slidenum">
              <a:rPr lang="en-US" smtClean="0"/>
              <a:t>4</a:t>
            </a:fld>
            <a:endParaRPr lang="en-US"/>
          </a:p>
        </p:txBody>
      </p:sp>
    </p:spTree>
    <p:extLst>
      <p:ext uri="{BB962C8B-B14F-4D97-AF65-F5344CB8AC3E}">
        <p14:creationId xmlns:p14="http://schemas.microsoft.com/office/powerpoint/2010/main" val="958473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2597E-124A-E166-8885-8B03A2B535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613E9A-6E57-443F-0420-176A46237A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F424B-F550-4F43-00B9-58C01056AB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6A56EC-75ED-43A8-8898-DCBDAA1A7C1F}"/>
              </a:ext>
            </a:extLst>
          </p:cNvPr>
          <p:cNvSpPr>
            <a:spLocks noGrp="1"/>
          </p:cNvSpPr>
          <p:nvPr>
            <p:ph type="sldNum" sz="quarter" idx="5"/>
          </p:nvPr>
        </p:nvSpPr>
        <p:spPr/>
        <p:txBody>
          <a:bodyPr/>
          <a:lstStyle/>
          <a:p>
            <a:fld id="{CC5DA344-5FA2-43F7-9D95-CA56C82B080A}" type="slidenum">
              <a:rPr lang="en-US" smtClean="0"/>
              <a:t>5</a:t>
            </a:fld>
            <a:endParaRPr lang="en-US"/>
          </a:p>
        </p:txBody>
      </p:sp>
    </p:spTree>
    <p:extLst>
      <p:ext uri="{BB962C8B-B14F-4D97-AF65-F5344CB8AC3E}">
        <p14:creationId xmlns:p14="http://schemas.microsoft.com/office/powerpoint/2010/main" val="1808619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6</a:t>
            </a:fld>
            <a:endParaRPr lang="en-US"/>
          </a:p>
        </p:txBody>
      </p:sp>
    </p:spTree>
    <p:extLst>
      <p:ext uri="{BB962C8B-B14F-4D97-AF65-F5344CB8AC3E}">
        <p14:creationId xmlns:p14="http://schemas.microsoft.com/office/powerpoint/2010/main" val="465852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366A3-786F-C626-85A5-7660A0F867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FDF134-BD64-056E-06AA-38D53BD020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3E5D24-5BAB-2483-C461-70D51873D2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0B5440-5979-B68E-9829-187FEAB86784}"/>
              </a:ext>
            </a:extLst>
          </p:cNvPr>
          <p:cNvSpPr>
            <a:spLocks noGrp="1"/>
          </p:cNvSpPr>
          <p:nvPr>
            <p:ph type="sldNum" sz="quarter" idx="5"/>
          </p:nvPr>
        </p:nvSpPr>
        <p:spPr/>
        <p:txBody>
          <a:bodyPr/>
          <a:lstStyle/>
          <a:p>
            <a:fld id="{CC5DA344-5FA2-43F7-9D95-CA56C82B080A}" type="slidenum">
              <a:rPr lang="en-US" smtClean="0"/>
              <a:t>7</a:t>
            </a:fld>
            <a:endParaRPr lang="en-US"/>
          </a:p>
        </p:txBody>
      </p:sp>
    </p:spTree>
    <p:extLst>
      <p:ext uri="{BB962C8B-B14F-4D97-AF65-F5344CB8AC3E}">
        <p14:creationId xmlns:p14="http://schemas.microsoft.com/office/powerpoint/2010/main" val="144783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C29EA-92BC-BB5E-673C-7DAAD4FDB4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558680-AA54-4FE4-620A-AC882E540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FBA603-44D9-748A-ED97-F748E4AF4D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B5394D-D481-77F3-68D9-91F48C6500FF}"/>
              </a:ext>
            </a:extLst>
          </p:cNvPr>
          <p:cNvSpPr>
            <a:spLocks noGrp="1"/>
          </p:cNvSpPr>
          <p:nvPr>
            <p:ph type="sldNum" sz="quarter" idx="5"/>
          </p:nvPr>
        </p:nvSpPr>
        <p:spPr/>
        <p:txBody>
          <a:bodyPr/>
          <a:lstStyle/>
          <a:p>
            <a:fld id="{CC5DA344-5FA2-43F7-9D95-CA56C82B080A}" type="slidenum">
              <a:rPr lang="en-US" smtClean="0"/>
              <a:t>8</a:t>
            </a:fld>
            <a:endParaRPr lang="en-US"/>
          </a:p>
        </p:txBody>
      </p:sp>
    </p:spTree>
    <p:extLst>
      <p:ext uri="{BB962C8B-B14F-4D97-AF65-F5344CB8AC3E}">
        <p14:creationId xmlns:p14="http://schemas.microsoft.com/office/powerpoint/2010/main" val="2762371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1AE0D-4413-FB68-7240-D91951661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72E556-3958-E0B8-49AA-2556FEB779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14CBEE-ED6F-F709-F0A1-46BED5D4C4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A454E5-5855-7332-FCA3-CDECE5FAB301}"/>
              </a:ext>
            </a:extLst>
          </p:cNvPr>
          <p:cNvSpPr>
            <a:spLocks noGrp="1"/>
          </p:cNvSpPr>
          <p:nvPr>
            <p:ph type="sldNum" sz="quarter" idx="5"/>
          </p:nvPr>
        </p:nvSpPr>
        <p:spPr/>
        <p:txBody>
          <a:bodyPr/>
          <a:lstStyle/>
          <a:p>
            <a:fld id="{CC5DA344-5FA2-43F7-9D95-CA56C82B080A}" type="slidenum">
              <a:rPr lang="en-US" smtClean="0"/>
              <a:t>9</a:t>
            </a:fld>
            <a:endParaRPr lang="en-US"/>
          </a:p>
        </p:txBody>
      </p:sp>
    </p:spTree>
    <p:extLst>
      <p:ext uri="{BB962C8B-B14F-4D97-AF65-F5344CB8AC3E}">
        <p14:creationId xmlns:p14="http://schemas.microsoft.com/office/powerpoint/2010/main" val="1023234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D6D8061D-18C3-4F4F-85EF-561633F58754}" type="datetimeFigureOut">
              <a:rPr lang="en-US" smtClean="0"/>
              <a:t>3/19/2025</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411565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D6D8061D-18C3-4F4F-85EF-561633F58754}" type="datetimeFigureOut">
              <a:rPr lang="en-US" smtClean="0"/>
              <a:t>3/19/2025</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461895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D6D8061D-18C3-4F4F-85EF-561633F58754}" type="datetimeFigureOut">
              <a:rPr lang="en-US" smtClean="0"/>
              <a:t>3/19/2025</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47221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4AAEB19-4B49-2801-9B15-7682CDF04C04}"/>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D23C3EC-28B3-4644-8BE5-3288734B463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857468" y="486137"/>
            <a:ext cx="5427584" cy="3599727"/>
          </a:xfrm>
        </p:spPr>
        <p:txBody>
          <a:bodyPr anchor="b" anchorCtr="0">
            <a:noAutofit/>
          </a:bodyPr>
          <a:lstStyle>
            <a:lvl1pPr algn="l">
              <a:defRPr sz="4400" cap="all" baseline="0">
                <a:solidFill>
                  <a:schemeClr val="accent1"/>
                </a:solidFill>
              </a:defRPr>
            </a:lvl1pPr>
          </a:lstStyle>
          <a:p>
            <a:r>
              <a:rPr lang="en-US" dirty="0"/>
              <a:t>Click to add title</a:t>
            </a:r>
          </a:p>
        </p:txBody>
      </p:sp>
      <p:sp>
        <p:nvSpPr>
          <p:cNvPr id="13" name="Picture Placeholder 12">
            <a:extLst>
              <a:ext uri="{FF2B5EF4-FFF2-40B4-BE49-F238E27FC236}">
                <a16:creationId xmlns:a16="http://schemas.microsoft.com/office/drawing/2014/main" id="{B64FCBF4-90E6-FFAA-143D-3A01CE52569B}"/>
              </a:ext>
            </a:extLst>
          </p:cNvPr>
          <p:cNvSpPr>
            <a:spLocks noGrp="1"/>
          </p:cNvSpPr>
          <p:nvPr>
            <p:ph type="pic" sz="quarter" idx="10"/>
          </p:nvPr>
        </p:nvSpPr>
        <p:spPr>
          <a:xfrm>
            <a:off x="5624774" y="-6713"/>
            <a:ext cx="6578801" cy="6894576"/>
          </a:xfrm>
          <a:custGeom>
            <a:avLst/>
            <a:gdLst>
              <a:gd name="connsiteX0" fmla="*/ 0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0 w 6613525"/>
              <a:gd name="connsiteY4" fmla="*/ 0 h 6858000"/>
              <a:gd name="connsiteX0" fmla="*/ 1875099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1875099 w 6613525"/>
              <a:gd name="connsiteY4" fmla="*/ 0 h 6858000"/>
              <a:gd name="connsiteX0" fmla="*/ 1840375 w 6578801"/>
              <a:gd name="connsiteY0" fmla="*/ 0 h 6869575"/>
              <a:gd name="connsiteX1" fmla="*/ 6578801 w 6578801"/>
              <a:gd name="connsiteY1" fmla="*/ 0 h 6869575"/>
              <a:gd name="connsiteX2" fmla="*/ 6578801 w 6578801"/>
              <a:gd name="connsiteY2" fmla="*/ 6858000 h 6869575"/>
              <a:gd name="connsiteX3" fmla="*/ 0 w 6578801"/>
              <a:gd name="connsiteY3" fmla="*/ 6869575 h 6869575"/>
              <a:gd name="connsiteX4" fmla="*/ 1840375 w 6578801"/>
              <a:gd name="connsiteY4" fmla="*/ 0 h 686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8801" h="6869575">
                <a:moveTo>
                  <a:pt x="1840375" y="0"/>
                </a:moveTo>
                <a:lnTo>
                  <a:pt x="6578801" y="0"/>
                </a:lnTo>
                <a:lnTo>
                  <a:pt x="6578801" y="6858000"/>
                </a:lnTo>
                <a:lnTo>
                  <a:pt x="0" y="6869575"/>
                </a:lnTo>
                <a:lnTo>
                  <a:pt x="1840375" y="0"/>
                </a:lnTo>
                <a:close/>
              </a:path>
            </a:pathLst>
          </a:custGeom>
        </p:spPr>
        <p:txBody>
          <a:bodyPr tIns="274320" rIns="274320">
            <a:normAutofit/>
          </a:bodyPr>
          <a:lstStyle>
            <a:lvl1pPr marL="0" indent="0" algn="r">
              <a:buNone/>
              <a:defRPr sz="2000"/>
            </a:lvl1pPr>
          </a:lstStyle>
          <a:p>
            <a:r>
              <a:rPr lang="en-US"/>
              <a:t>Click icon to add picture</a:t>
            </a:r>
            <a:endParaRPr lang="en-US" dirty="0"/>
          </a:p>
        </p:txBody>
      </p:sp>
    </p:spTree>
    <p:extLst>
      <p:ext uri="{BB962C8B-B14F-4D97-AF65-F5344CB8AC3E}">
        <p14:creationId xmlns:p14="http://schemas.microsoft.com/office/powerpoint/2010/main" val="1007240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E1BBEEFE-AE8A-8083-54B6-DBE9BC0E9F10}"/>
              </a:ext>
              <a:ext uri="{C183D7F6-B498-43B3-948B-1728B52AA6E4}">
                <adec:decorative xmlns:adec="http://schemas.microsoft.com/office/drawing/2017/decorative" val="1"/>
              </a:ext>
            </a:extLst>
          </p:cNvPr>
          <p:cNvSpPr/>
          <p:nvPr userDrawn="1"/>
        </p:nvSpPr>
        <p:spPr>
          <a:xfrm>
            <a:off x="-42863" y="0"/>
            <a:ext cx="4658392" cy="6858000"/>
          </a:xfrm>
          <a:custGeom>
            <a:avLst/>
            <a:gdLst>
              <a:gd name="connsiteX0" fmla="*/ 0 w 4658392"/>
              <a:gd name="connsiteY0" fmla="*/ 0 h 6858000"/>
              <a:gd name="connsiteX1" fmla="*/ 4658392 w 4658392"/>
              <a:gd name="connsiteY1" fmla="*/ 0 h 6858000"/>
              <a:gd name="connsiteX2" fmla="*/ 2820797 w 4658392"/>
              <a:gd name="connsiteY2" fmla="*/ 6858000 h 6858000"/>
              <a:gd name="connsiteX3" fmla="*/ 0 w 4658392"/>
              <a:gd name="connsiteY3" fmla="*/ 6858000 h 6858000"/>
              <a:gd name="connsiteX4" fmla="*/ 0 w 46583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8392" h="6858000">
                <a:moveTo>
                  <a:pt x="0" y="0"/>
                </a:moveTo>
                <a:lnTo>
                  <a:pt x="4658392" y="0"/>
                </a:lnTo>
                <a:lnTo>
                  <a:pt x="2820797"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E64FF31D-04D7-B1F4-53B1-AA4170602E03}"/>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F040EF-92FF-AEA1-BBA6-A4B739E11945}"/>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A59A84-C321-FDF9-555F-1FB322EBBC7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509286"/>
            <a:ext cx="3200400" cy="5617193"/>
          </a:xfrm>
        </p:spPr>
        <p:txBody>
          <a:bodyPr>
            <a:noAutofit/>
          </a:body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023412" y="509286"/>
            <a:ext cx="4328932" cy="5617194"/>
          </a:xfrm>
        </p:spPr>
        <p:txBody>
          <a:bodyPr anchor="ctr" anchorCtr="0">
            <a:normAutofit/>
          </a:bodyPr>
          <a:lstStyle>
            <a:lvl1pPr marL="0" indent="0">
              <a:lnSpc>
                <a:spcPct val="150000"/>
              </a:lnSpc>
              <a:spcBef>
                <a:spcPts val="1000"/>
              </a:spcBef>
              <a:buNone/>
              <a:defRPr sz="1800"/>
            </a:lvl1pPr>
            <a:lvl2pPr marL="457200" indent="0">
              <a:lnSpc>
                <a:spcPct val="150000"/>
              </a:lnSpc>
              <a:spcBef>
                <a:spcPts val="1000"/>
              </a:spcBef>
              <a:buNone/>
              <a:defRPr sz="1600"/>
            </a:lvl2pPr>
            <a:lvl3pPr marL="914400" indent="0">
              <a:lnSpc>
                <a:spcPct val="150000"/>
              </a:lnSpc>
              <a:spcBef>
                <a:spcPts val="1000"/>
              </a:spcBef>
              <a:buNone/>
              <a:defRPr sz="1400"/>
            </a:lvl3pPr>
            <a:lvl4pPr marL="1371600" indent="0">
              <a:lnSpc>
                <a:spcPct val="150000"/>
              </a:lnSpc>
              <a:spcBef>
                <a:spcPts val="1000"/>
              </a:spcBef>
              <a:buNone/>
              <a:defRPr sz="1200"/>
            </a:lvl4pPr>
            <a:lvl5pPr marL="1828800" indent="0">
              <a:lnSpc>
                <a:spcPct val="150000"/>
              </a:lnSpc>
              <a:spcBef>
                <a:spcPts val="1000"/>
              </a:spcBef>
              <a:buNone/>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760CD5A6-A0E4-A658-65B1-0D6C0533166A}"/>
              </a:ext>
            </a:extLst>
          </p:cNvPr>
          <p:cNvSpPr>
            <a:spLocks noGrp="1"/>
          </p:cNvSpPr>
          <p:nvPr>
            <p:ph type="pic" sz="quarter" idx="13"/>
          </p:nvPr>
        </p:nvSpPr>
        <p:spPr>
          <a:xfrm>
            <a:off x="9548813" y="-22860"/>
            <a:ext cx="2651760" cy="6903720"/>
          </a:xfrm>
        </p:spPr>
        <p:txBody>
          <a:bodyPr lIns="182880" tIns="274320" rIns="182880">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3/19/2025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225005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pictur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6EC6AF9-CC07-5258-9160-8C6391530C61}"/>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BC6DCCE-3025-75FB-9405-8D51DCD63D67}"/>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516CCC3-736F-49AC-F079-9A090DAA816E}"/>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BF578A-ADDB-6713-E5AD-0FF27EDC2E5E}"/>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1524000" y="743671"/>
            <a:ext cx="9144000" cy="3361254"/>
          </a:xfrm>
        </p:spPr>
        <p:txBody>
          <a:bodyPr anchor="b">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7620" y="4766434"/>
            <a:ext cx="12207240" cy="2121408"/>
          </a:xfrm>
        </p:spPr>
        <p:txBody>
          <a:bodyPr>
            <a:no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4056528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3CF0EA4-D201-44E7-3558-D05CB4233ECE}"/>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643EA3-ACAA-539C-A041-266A895A2B1C}"/>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81E18B-2347-8DB6-2A7F-3EAC100A412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215072" y="528320"/>
            <a:ext cx="5028566" cy="3354992"/>
          </a:xfrm>
        </p:spPr>
        <p:txBody>
          <a:bodyPr anchor="b">
            <a:noAutofit/>
          </a:bodyPr>
          <a:lstStyle>
            <a:lvl1pPr algn="l">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215072" y="4027992"/>
            <a:ext cx="5028565" cy="1894972"/>
          </a:xfrm>
        </p:spPr>
        <p:txBody>
          <a:bodyPr>
            <a:noAutofit/>
          </a:bodyPr>
          <a:lstStyle>
            <a:lvl1pPr marL="0" indent="0" algn="l">
              <a:buNone/>
              <a:defRPr sz="1800" b="1"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7257326" y="-11576"/>
            <a:ext cx="4946249" cy="6903720"/>
          </a:xfrm>
          <a:custGeom>
            <a:avLst/>
            <a:gdLst>
              <a:gd name="connsiteX0" fmla="*/ 0 w 4977139"/>
              <a:gd name="connsiteY0" fmla="*/ 0 h 6858000"/>
              <a:gd name="connsiteX1" fmla="*/ 4977139 w 4977139"/>
              <a:gd name="connsiteY1" fmla="*/ 0 h 6858000"/>
              <a:gd name="connsiteX2" fmla="*/ 4977139 w 4977139"/>
              <a:gd name="connsiteY2" fmla="*/ 6858000 h 6858000"/>
              <a:gd name="connsiteX3" fmla="*/ 0 w 4977139"/>
              <a:gd name="connsiteY3" fmla="*/ 6858000 h 6858000"/>
              <a:gd name="connsiteX4" fmla="*/ 0 w 4977139"/>
              <a:gd name="connsiteY4" fmla="*/ 0 h 6858000"/>
              <a:gd name="connsiteX0" fmla="*/ 0 w 4977139"/>
              <a:gd name="connsiteY0" fmla="*/ 0 h 6892724"/>
              <a:gd name="connsiteX1" fmla="*/ 4977139 w 4977139"/>
              <a:gd name="connsiteY1" fmla="*/ 0 h 6892724"/>
              <a:gd name="connsiteX2" fmla="*/ 4977139 w 4977139"/>
              <a:gd name="connsiteY2" fmla="*/ 6858000 h 6892724"/>
              <a:gd name="connsiteX3" fmla="*/ 1863524 w 4977139"/>
              <a:gd name="connsiteY3" fmla="*/ 6892724 h 6892724"/>
              <a:gd name="connsiteX4" fmla="*/ 0 w 4977139"/>
              <a:gd name="connsiteY4" fmla="*/ 0 h 6892724"/>
              <a:gd name="connsiteX0" fmla="*/ 0 w 4977139"/>
              <a:gd name="connsiteY0" fmla="*/ 0 h 6892724"/>
              <a:gd name="connsiteX1" fmla="*/ 4977139 w 4977139"/>
              <a:gd name="connsiteY1" fmla="*/ 0 h 6892724"/>
              <a:gd name="connsiteX2" fmla="*/ 4977139 w 4977139"/>
              <a:gd name="connsiteY2" fmla="*/ 6892724 h 6892724"/>
              <a:gd name="connsiteX3" fmla="*/ 1863524 w 4977139"/>
              <a:gd name="connsiteY3" fmla="*/ 6892724 h 6892724"/>
              <a:gd name="connsiteX4" fmla="*/ 0 w 4977139"/>
              <a:gd name="connsiteY4" fmla="*/ 0 h 689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39" h="6892724">
                <a:moveTo>
                  <a:pt x="0" y="0"/>
                </a:moveTo>
                <a:lnTo>
                  <a:pt x="4977139" y="0"/>
                </a:lnTo>
                <a:lnTo>
                  <a:pt x="4977139" y="6892724"/>
                </a:lnTo>
                <a:lnTo>
                  <a:pt x="1863524" y="6892724"/>
                </a:lnTo>
                <a:lnTo>
                  <a:pt x="0" y="0"/>
                </a:lnTo>
                <a:close/>
              </a:path>
            </a:pathLst>
          </a:custGeom>
        </p:spPr>
        <p:txBody>
          <a:bodyPr tIns="274320" rIns="274320">
            <a:normAutofit/>
          </a:bodyPr>
          <a:lstStyle>
            <a:lvl1pPr marL="0" indent="0" algn="r">
              <a:buNone/>
              <a:defRPr sz="2000"/>
            </a:lvl1pPr>
          </a:lstStyle>
          <a:p>
            <a:r>
              <a:rPr lang="en-US"/>
              <a:t>Click icon to add picture</a:t>
            </a:r>
            <a:endParaRPr lang="en-US" dirty="0"/>
          </a:p>
        </p:txBody>
      </p:sp>
    </p:spTree>
    <p:extLst>
      <p:ext uri="{BB962C8B-B14F-4D97-AF65-F5344CB8AC3E}">
        <p14:creationId xmlns:p14="http://schemas.microsoft.com/office/powerpoint/2010/main" val="260937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6CBD635-4863-B127-5668-D2C7DA8CDE92}"/>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629720-DD91-8012-686D-AABA439870ED}"/>
              </a:ext>
              <a:ext uri="{C183D7F6-B498-43B3-948B-1728B52AA6E4}">
                <adec:decorative xmlns:adec="http://schemas.microsoft.com/office/drawing/2017/decorative" val="1"/>
              </a:ext>
            </a:extLst>
          </p:cNvPr>
          <p:cNvCxnSpPr>
            <a:cxnSpLocks/>
          </p:cNvCxnSpPr>
          <p:nvPr userDrawn="1"/>
        </p:nvCxnSpPr>
        <p:spPr>
          <a:xfrm flipH="1">
            <a:off x="10911820" y="0"/>
            <a:ext cx="913577" cy="68580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3970117" y="185195"/>
            <a:ext cx="6930838" cy="1505493"/>
          </a:xfrm>
        </p:spPr>
        <p:txBody>
          <a:bodyPr anchor="b" anchorCtr="0">
            <a:no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1FB27827-7491-B1C2-D9C5-975A9FF66EC1}"/>
              </a:ext>
            </a:extLst>
          </p:cNvPr>
          <p:cNvSpPr>
            <a:spLocks noGrp="1"/>
          </p:cNvSpPr>
          <p:nvPr>
            <p:ph type="pic" sz="quarter" idx="10"/>
          </p:nvPr>
        </p:nvSpPr>
        <p:spPr>
          <a:xfrm>
            <a:off x="-18788" y="-22860"/>
            <a:ext cx="3291840" cy="6903720"/>
          </a:xfrm>
        </p:spPr>
        <p:txBody>
          <a:bodyPr lIns="182880" tIns="274320" rIns="182880">
            <a:normAutofit/>
          </a:bodyPr>
          <a:lstStyle>
            <a:lvl1pPr marL="0" indent="0" algn="ctr">
              <a:buNone/>
              <a:defRPr sz="2000"/>
            </a:lvl1pPr>
          </a:lstStyle>
          <a:p>
            <a:r>
              <a:rPr lang="en-US"/>
              <a:t>Click icon to add picture</a:t>
            </a:r>
            <a:endParaRPr lang="en-US" dirty="0"/>
          </a:p>
        </p:txBody>
      </p:sp>
      <p:sp>
        <p:nvSpPr>
          <p:cNvPr id="11" name="Content Placeholder 3">
            <a:extLst>
              <a:ext uri="{FF2B5EF4-FFF2-40B4-BE49-F238E27FC236}">
                <a16:creationId xmlns:a16="http://schemas.microsoft.com/office/drawing/2014/main" id="{7D4D4555-A25D-09B6-36AF-5977189F2DDE}"/>
              </a:ext>
            </a:extLst>
          </p:cNvPr>
          <p:cNvSpPr>
            <a:spLocks noGrp="1"/>
          </p:cNvSpPr>
          <p:nvPr>
            <p:ph sz="half" idx="2" hasCustomPrompt="1"/>
          </p:nvPr>
        </p:nvSpPr>
        <p:spPr>
          <a:xfrm>
            <a:off x="3970116" y="2022395"/>
            <a:ext cx="6941703" cy="4297680"/>
          </a:xfrm>
        </p:spPr>
        <p:txBody>
          <a:bodyPr>
            <a:normAutofit/>
          </a:bodyPr>
          <a:lstStyle>
            <a:lvl1pPr marL="228600" indent="-228600">
              <a:spcBef>
                <a:spcPts val="1000"/>
              </a:spcBef>
              <a:spcAft>
                <a:spcPts val="1500"/>
              </a:spcAft>
              <a:buFont typeface="Arial" panose="020B0604020202020204" pitchFamily="34" charset="0"/>
              <a:buChar char="•"/>
              <a:defRPr sz="1800"/>
            </a:lvl1pPr>
            <a:lvl2pPr>
              <a:spcBef>
                <a:spcPts val="1000"/>
              </a:spcBef>
              <a:spcAft>
                <a:spcPts val="1500"/>
              </a:spcAft>
              <a:defRPr sz="1800"/>
            </a:lvl2pPr>
            <a:lvl3pPr>
              <a:spcBef>
                <a:spcPts val="1000"/>
              </a:spcBef>
              <a:spcAft>
                <a:spcPts val="1500"/>
              </a:spcAft>
              <a:defRPr sz="1800"/>
            </a:lvl3pPr>
            <a:lvl4pPr>
              <a:spcBef>
                <a:spcPts val="1000"/>
              </a:spcBef>
              <a:spcAft>
                <a:spcPts val="1500"/>
              </a:spcAft>
              <a:defRPr sz="1800"/>
            </a:lvl4pPr>
            <a:lvl5pPr>
              <a:spcBef>
                <a:spcPts val="1000"/>
              </a:spcBef>
              <a:spcAft>
                <a:spcPts val="1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2374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7" name="Freeform 10">
            <a:extLst>
              <a:ext uri="{FF2B5EF4-FFF2-40B4-BE49-F238E27FC236}">
                <a16:creationId xmlns:a16="http://schemas.microsoft.com/office/drawing/2014/main" id="{C4293765-78A6-5206-26C2-E8817B2834F6}"/>
              </a:ext>
              <a:ext uri="{C183D7F6-B498-43B3-948B-1728B52AA6E4}">
                <adec:decorative xmlns:adec="http://schemas.microsoft.com/office/drawing/2017/decorative" val="1"/>
              </a:ext>
            </a:extLst>
          </p:cNvPr>
          <p:cNvSpPr/>
          <p:nvPr userDrawn="1"/>
        </p:nvSpPr>
        <p:spPr>
          <a:xfrm>
            <a:off x="0" y="0"/>
            <a:ext cx="7470792" cy="6858000"/>
          </a:xfrm>
          <a:custGeom>
            <a:avLst/>
            <a:gdLst>
              <a:gd name="connsiteX0" fmla="*/ 0 w 7470792"/>
              <a:gd name="connsiteY0" fmla="*/ 0 h 6858000"/>
              <a:gd name="connsiteX1" fmla="*/ 7470792 w 7470792"/>
              <a:gd name="connsiteY1" fmla="*/ 0 h 6858000"/>
              <a:gd name="connsiteX2" fmla="*/ 5633197 w 7470792"/>
              <a:gd name="connsiteY2" fmla="*/ 6858000 h 6858000"/>
              <a:gd name="connsiteX3" fmla="*/ 0 w 74707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70792" h="6858000">
                <a:moveTo>
                  <a:pt x="0" y="0"/>
                </a:moveTo>
                <a:lnTo>
                  <a:pt x="7470792" y="0"/>
                </a:lnTo>
                <a:lnTo>
                  <a:pt x="5633197" y="6858000"/>
                </a:lnTo>
                <a:lnTo>
                  <a:pt x="0" y="685800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endParaRPr>
          </a:p>
        </p:txBody>
      </p:sp>
      <p:cxnSp>
        <p:nvCxnSpPr>
          <p:cNvPr id="8" name="Straight Connector 7">
            <a:extLst>
              <a:ext uri="{FF2B5EF4-FFF2-40B4-BE49-F238E27FC236}">
                <a16:creationId xmlns:a16="http://schemas.microsoft.com/office/drawing/2014/main" id="{BB4E351F-7451-86A3-5271-0D00B9EFA662}"/>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A860223-A40E-30ED-6832-0825A930BB67}"/>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B6907E-F17B-783E-D454-DFC62D0977A0}"/>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B12211-7E94-9534-6F2D-2AFD2EBE36F0}"/>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580245-E985-EC3F-9385-D0F517F0C151}"/>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5A82A3-E3DF-978F-4BD7-10E0F1075B64}"/>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EDC40AE-D1CB-7535-22E2-E6D910FB8229}"/>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1524000" y="685800"/>
            <a:ext cx="9144000" cy="3136738"/>
          </a:xfrm>
        </p:spPr>
        <p:txBody>
          <a:bodyPr anchor="b">
            <a:noAutofit/>
          </a:bodyPr>
          <a:lstStyle>
            <a:lvl1pPr algn="ctr">
              <a:defRPr sz="4400">
                <a:solidFill>
                  <a:schemeClr val="accent6"/>
                </a:solidFill>
              </a:defRPr>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524000" y="3978800"/>
            <a:ext cx="9144000" cy="1965960"/>
          </a:xfrm>
        </p:spPr>
        <p:txBody>
          <a:bodyPr>
            <a:noAutofit/>
          </a:bodyPr>
          <a:lstStyle>
            <a:lvl1pPr marL="0" indent="0" algn="ctr">
              <a:buNone/>
              <a:defRPr sz="1800" b="1"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535595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9E49FCE-658C-FF5A-6405-3D10F1AC1B06}"/>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903C516-D418-5E3E-1E4E-1DF8464338FE}"/>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7BF5B15-0E8A-A82C-6E9C-FCF3FBAAD468}"/>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4B33CA-9490-C8E1-FE4F-06367AF2921F}"/>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86824F-3198-FE44-5A4A-70312048DAF9}"/>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058CD71-6E97-B6A9-11B6-867ED408DEE2}"/>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9FDAA6-BDE8-D6C3-17CD-F87BFB54F54A}"/>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b" anchorCtr="0">
            <a:noAutofit/>
          </a:bodyPr>
          <a:lstStyle>
            <a:lvl1pPr>
              <a:defRPr sz="3600"/>
            </a:lvl1pPr>
          </a:lstStyle>
          <a:p>
            <a:r>
              <a:rPr lang="en-US" dirty="0"/>
              <a:t>Click to add title</a:t>
            </a:r>
          </a:p>
        </p:txBody>
      </p:sp>
      <p:sp>
        <p:nvSpPr>
          <p:cNvPr id="17" name="Content Placeholder 3">
            <a:extLst>
              <a:ext uri="{FF2B5EF4-FFF2-40B4-BE49-F238E27FC236}">
                <a16:creationId xmlns:a16="http://schemas.microsoft.com/office/drawing/2014/main" id="{42A0738D-E9A9-14B7-4739-62E402B0C2DF}"/>
              </a:ext>
            </a:extLst>
          </p:cNvPr>
          <p:cNvSpPr>
            <a:spLocks noGrp="1"/>
          </p:cNvSpPr>
          <p:nvPr>
            <p:ph sz="half" idx="14" hasCustomPrompt="1"/>
          </p:nvPr>
        </p:nvSpPr>
        <p:spPr>
          <a:xfrm>
            <a:off x="834961" y="2032663"/>
            <a:ext cx="4463005" cy="4067492"/>
          </a:xfrm>
        </p:spPr>
        <p:txBody>
          <a:bodyPr>
            <a:normAutofit/>
          </a:bodyPr>
          <a:lstStyle>
            <a:lvl1pPr marL="0" indent="0">
              <a:spcBef>
                <a:spcPts val="1000"/>
              </a:spcBef>
              <a:spcAft>
                <a:spcPts val="500"/>
              </a:spcAft>
              <a:buNone/>
              <a:defRPr sz="1800"/>
            </a:lvl1pPr>
            <a:lvl2pPr marL="0">
              <a:spcBef>
                <a:spcPts val="1000"/>
              </a:spcBef>
              <a:spcAft>
                <a:spcPts val="500"/>
              </a:spcAft>
              <a:defRPr sz="1800"/>
            </a:lvl2pPr>
            <a:lvl3pPr marL="457200">
              <a:spcBef>
                <a:spcPts val="1000"/>
              </a:spcBef>
              <a:spcAft>
                <a:spcPts val="500"/>
              </a:spcAft>
              <a:defRPr sz="1800"/>
            </a:lvl3pPr>
            <a:lvl4pPr marL="685800">
              <a:spcBef>
                <a:spcPts val="1000"/>
              </a:spcBef>
              <a:spcAft>
                <a:spcPts val="500"/>
              </a:spcAft>
              <a:defRPr sz="1800"/>
            </a:lvl4pPr>
            <a:lvl5pPr marL="914400">
              <a:spcBef>
                <a:spcPts val="1000"/>
              </a:spcBef>
              <a:spcAft>
                <a:spcPts val="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A766D4CB-8BCE-C6EE-EF57-A8A819EBD366}"/>
              </a:ext>
            </a:extLst>
          </p:cNvPr>
          <p:cNvSpPr>
            <a:spLocks noGrp="1"/>
          </p:cNvSpPr>
          <p:nvPr>
            <p:ph sz="half" idx="13" hasCustomPrompt="1"/>
          </p:nvPr>
        </p:nvSpPr>
        <p:spPr>
          <a:xfrm>
            <a:off x="6141720" y="2032663"/>
            <a:ext cx="5212080" cy="4067492"/>
          </a:xfrm>
        </p:spPr>
        <p:txBody>
          <a:bodyPr>
            <a:normAutofit/>
          </a:bodyPr>
          <a:lstStyle>
            <a:lvl1pPr marL="0" indent="0">
              <a:spcBef>
                <a:spcPts val="1000"/>
              </a:spcBef>
              <a:spcAft>
                <a:spcPts val="500"/>
              </a:spcAft>
              <a:buNone/>
              <a:defRPr sz="1800"/>
            </a:lvl1pPr>
            <a:lvl2pPr marL="0">
              <a:spcBef>
                <a:spcPts val="1000"/>
              </a:spcBef>
              <a:spcAft>
                <a:spcPts val="500"/>
              </a:spcAft>
              <a:defRPr sz="1800"/>
            </a:lvl2pPr>
            <a:lvl3pPr marL="457200">
              <a:spcBef>
                <a:spcPts val="1000"/>
              </a:spcBef>
              <a:spcAft>
                <a:spcPts val="500"/>
              </a:spcAft>
              <a:defRPr sz="1800"/>
            </a:lvl3pPr>
            <a:lvl4pPr marL="685800">
              <a:spcBef>
                <a:spcPts val="1000"/>
              </a:spcBef>
              <a:spcAft>
                <a:spcPts val="500"/>
              </a:spcAft>
              <a:defRPr sz="1800"/>
            </a:lvl4pPr>
            <a:lvl5pPr marL="914400">
              <a:spcBef>
                <a:spcPts val="1000"/>
              </a:spcBef>
              <a:spcAft>
                <a:spcPts val="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3/19/2025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866756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DD9208B-0FD2-A7E3-5202-0F18392AE4F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4010E2-9C6F-C582-1E3A-F5D43D0FFBBC}"/>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D2B8AF-94DE-C211-EAE7-0971C111BEAD}"/>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247A2AC-F284-077E-9A14-EB7D1DE62745}"/>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E91F1F-5151-2442-2B89-CE0AB1178507}"/>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BD82AC-3C5B-819E-E0FF-157D74B840BC}"/>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299648-2E6E-FA0D-85E4-8884BE34A008}"/>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b" anchorCtr="0">
            <a:noAutofit/>
          </a:bodyPr>
          <a:lstStyle>
            <a:lvl1pPr>
              <a:defRPr sz="3600"/>
            </a:lvl1pPr>
          </a:lstStyle>
          <a:p>
            <a:r>
              <a:rPr lang="en-US" dirty="0"/>
              <a:t>Click to add title</a:t>
            </a:r>
          </a:p>
        </p:txBody>
      </p:sp>
      <p:sp>
        <p:nvSpPr>
          <p:cNvPr id="17" name="Content Placeholder 3">
            <a:extLst>
              <a:ext uri="{FF2B5EF4-FFF2-40B4-BE49-F238E27FC236}">
                <a16:creationId xmlns:a16="http://schemas.microsoft.com/office/drawing/2014/main" id="{07BD0263-5D42-E696-F170-1F9CF5FF2A74}"/>
              </a:ext>
            </a:extLst>
          </p:cNvPr>
          <p:cNvSpPr>
            <a:spLocks noGrp="1"/>
          </p:cNvSpPr>
          <p:nvPr>
            <p:ph sz="half" idx="15" hasCustomPrompt="1"/>
          </p:nvPr>
        </p:nvSpPr>
        <p:spPr>
          <a:xfrm>
            <a:off x="838199" y="2078963"/>
            <a:ext cx="3435628" cy="4067492"/>
          </a:xfrm>
        </p:spPr>
        <p:txBody>
          <a:bodyPr>
            <a:normAutofit/>
          </a:bodyPr>
          <a:lstStyle>
            <a:lvl1pPr marL="457200" indent="-457200">
              <a:spcBef>
                <a:spcPts val="1000"/>
              </a:spcBef>
              <a:spcAft>
                <a:spcPts val="500"/>
              </a:spcAft>
              <a:buFont typeface="+mj-lt"/>
              <a:buAutoNum type="arabicPeriod"/>
              <a:defRPr sz="1800"/>
            </a:lvl1pPr>
            <a:lvl2pPr marL="914400" indent="-457200">
              <a:spcBef>
                <a:spcPts val="1000"/>
              </a:spcBef>
              <a:spcAft>
                <a:spcPts val="500"/>
              </a:spcAft>
              <a:buFont typeface="+mj-lt"/>
              <a:buAutoNum type="alphaLcPeriod"/>
              <a:defRPr sz="1800"/>
            </a:lvl2pPr>
            <a:lvl3pPr marL="1371600" indent="-457200">
              <a:spcBef>
                <a:spcPts val="1000"/>
              </a:spcBef>
              <a:spcAft>
                <a:spcPts val="500"/>
              </a:spcAft>
              <a:buFont typeface="+mj-lt"/>
              <a:buAutoNum type="arabicParenR"/>
              <a:defRPr sz="1800"/>
            </a:lvl3pPr>
            <a:lvl4pPr marL="1828800" indent="-457200">
              <a:spcBef>
                <a:spcPts val="1000"/>
              </a:spcBef>
              <a:spcAft>
                <a:spcPts val="500"/>
              </a:spcAft>
              <a:buFont typeface="+mj-lt"/>
              <a:buAutoNum type="alphaLcParenR"/>
              <a:defRPr sz="1800"/>
            </a:lvl4pPr>
            <a:lvl5pPr marL="2228850" indent="-457200">
              <a:spcBef>
                <a:spcPts val="1000"/>
              </a:spcBef>
              <a:spcAft>
                <a:spcPts val="500"/>
              </a:spcAft>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1BEE7174-135F-6F9F-11B9-3C3F2F9CDEAA}"/>
              </a:ext>
            </a:extLst>
          </p:cNvPr>
          <p:cNvSpPr>
            <a:spLocks noGrp="1"/>
          </p:cNvSpPr>
          <p:nvPr>
            <p:ph sz="half" idx="14" hasCustomPrompt="1"/>
          </p:nvPr>
        </p:nvSpPr>
        <p:spPr>
          <a:xfrm>
            <a:off x="4965539" y="2087315"/>
            <a:ext cx="6007261" cy="4067492"/>
          </a:xfrm>
        </p:spPr>
        <p:txBody>
          <a:bodyPr>
            <a:normAutofit/>
          </a:bodyPr>
          <a:lstStyle>
            <a:lvl1pPr marL="0" indent="0">
              <a:spcBef>
                <a:spcPts val="1000"/>
              </a:spcBef>
              <a:spcAft>
                <a:spcPts val="0"/>
              </a:spcAft>
              <a:buNone/>
              <a:defRPr sz="1800"/>
            </a:lvl1pPr>
            <a:lvl2pPr marL="0">
              <a:spcBef>
                <a:spcPts val="1000"/>
              </a:spcBef>
              <a:spcAft>
                <a:spcPts val="500"/>
              </a:spcAft>
              <a:defRPr sz="1800"/>
            </a:lvl2pPr>
            <a:lvl3pPr marL="457200">
              <a:spcBef>
                <a:spcPts val="1000"/>
              </a:spcBef>
              <a:spcAft>
                <a:spcPts val="500"/>
              </a:spcAft>
              <a:defRPr sz="1800"/>
            </a:lvl3pPr>
            <a:lvl4pPr marL="685800">
              <a:spcBef>
                <a:spcPts val="1000"/>
              </a:spcBef>
              <a:spcAft>
                <a:spcPts val="500"/>
              </a:spcAft>
              <a:defRPr sz="1800"/>
            </a:lvl4pPr>
            <a:lvl5pPr marL="914400">
              <a:spcBef>
                <a:spcPts val="1000"/>
              </a:spcBef>
              <a:spcAft>
                <a:spcPts val="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3/19/2025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252046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D6D8061D-18C3-4F4F-85EF-561633F58754}" type="datetimeFigureOut">
              <a:rPr lang="en-US" smtClean="0"/>
              <a:t>3/19/2025</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6678958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 tab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C45A11E-9896-BD8B-8CC6-A79C124D89BC}"/>
              </a:ext>
              <a:ext uri="{C183D7F6-B498-43B3-948B-1728B52AA6E4}">
                <adec:decorative xmlns:adec="http://schemas.microsoft.com/office/drawing/2017/decorative" val="1"/>
              </a:ext>
            </a:extLst>
          </p:cNvPr>
          <p:cNvCxnSpPr>
            <a:cxnSpLocks/>
          </p:cNvCxnSpPr>
          <p:nvPr userDrawn="1"/>
        </p:nvCxnSpPr>
        <p:spPr>
          <a:xfrm flipH="1">
            <a:off x="0" y="11575"/>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386022B-53D6-6CE0-2093-873FC64A5D34}"/>
              </a:ext>
              <a:ext uri="{C183D7F6-B498-43B3-948B-1728B52AA6E4}">
                <adec:decorative xmlns:adec="http://schemas.microsoft.com/office/drawing/2017/decorative" val="1"/>
              </a:ext>
            </a:extLst>
          </p:cNvPr>
          <p:cNvCxnSpPr>
            <a:cxnSpLocks/>
          </p:cNvCxnSpPr>
          <p:nvPr userDrawn="1"/>
        </p:nvCxnSpPr>
        <p:spPr>
          <a:xfrm flipH="1">
            <a:off x="0" y="11575"/>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BD4BD8F-684C-A145-3376-9E69B0E5BEE5}"/>
              </a:ext>
              <a:ext uri="{C183D7F6-B498-43B3-948B-1728B52AA6E4}">
                <adec:decorative xmlns:adec="http://schemas.microsoft.com/office/drawing/2017/decorative" val="1"/>
              </a:ext>
            </a:extLst>
          </p:cNvPr>
          <p:cNvCxnSpPr>
            <a:cxnSpLocks/>
          </p:cNvCxnSpPr>
          <p:nvPr userDrawn="1"/>
        </p:nvCxnSpPr>
        <p:spPr>
          <a:xfrm flipH="1" flipV="1">
            <a:off x="-42863" y="5802775"/>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7C1DA9-2A25-EE21-085B-8857DC1AD722}"/>
              </a:ext>
              <a:ext uri="{C183D7F6-B498-43B3-948B-1728B52AA6E4}">
                <adec:decorative xmlns:adec="http://schemas.microsoft.com/office/drawing/2017/decorative" val="1"/>
              </a:ext>
            </a:extLst>
          </p:cNvPr>
          <p:cNvCxnSpPr>
            <a:cxnSpLocks/>
          </p:cNvCxnSpPr>
          <p:nvPr userDrawn="1"/>
        </p:nvCxnSpPr>
        <p:spPr>
          <a:xfrm flipH="1">
            <a:off x="8462964" y="5859925"/>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236BB3-E567-A8A9-5EC2-BCEF79CFCF06}"/>
              </a:ext>
              <a:ext uri="{C183D7F6-B498-43B3-948B-1728B52AA6E4}">
                <adec:decorative xmlns:adec="http://schemas.microsoft.com/office/drawing/2017/decorative" val="1"/>
              </a:ext>
            </a:extLst>
          </p:cNvPr>
          <p:cNvCxnSpPr>
            <a:cxnSpLocks/>
          </p:cNvCxnSpPr>
          <p:nvPr userDrawn="1"/>
        </p:nvCxnSpPr>
        <p:spPr>
          <a:xfrm flipH="1">
            <a:off x="11543158" y="1659400"/>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4A87C9F-C765-C63C-951E-70721DDACDC3}"/>
              </a:ext>
              <a:ext uri="{C183D7F6-B498-43B3-948B-1728B52AA6E4}">
                <adec:decorative xmlns:adec="http://schemas.microsoft.com/office/drawing/2017/decorative" val="1"/>
              </a:ext>
            </a:extLst>
          </p:cNvPr>
          <p:cNvCxnSpPr>
            <a:cxnSpLocks/>
          </p:cNvCxnSpPr>
          <p:nvPr userDrawn="1"/>
        </p:nvCxnSpPr>
        <p:spPr>
          <a:xfrm flipH="1" flipV="1">
            <a:off x="10781554" y="11575"/>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425665-0C9C-3899-9DB9-ED05D91E26E6}"/>
              </a:ext>
              <a:ext uri="{C183D7F6-B498-43B3-948B-1728B52AA6E4}">
                <adec:decorative xmlns:adec="http://schemas.microsoft.com/office/drawing/2017/decorative" val="1"/>
              </a:ext>
            </a:extLst>
          </p:cNvPr>
          <p:cNvCxnSpPr>
            <a:cxnSpLocks/>
          </p:cNvCxnSpPr>
          <p:nvPr userDrawn="1"/>
        </p:nvCxnSpPr>
        <p:spPr>
          <a:xfrm flipH="1" flipV="1">
            <a:off x="6529388" y="6812"/>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125"/>
            <a:ext cx="10330405" cy="1325563"/>
          </a:xfrm>
        </p:spPr>
        <p:txBody>
          <a:bodyPr anchor="b" anchorCtr="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2137059"/>
            <a:ext cx="2816352" cy="3986246"/>
          </a:xfrm>
        </p:spPr>
        <p:txBody>
          <a:bodyPr>
            <a:normAutofit/>
          </a:bodyPr>
          <a:lstStyle>
            <a:lvl1pPr marL="0" indent="0">
              <a:spcBef>
                <a:spcPts val="1000"/>
              </a:spcBef>
              <a:spcAft>
                <a:spcPts val="500"/>
              </a:spcAft>
              <a:buNone/>
              <a:defRPr sz="1800"/>
            </a:lvl1pPr>
            <a:lvl2pPr>
              <a:spcBef>
                <a:spcPts val="1000"/>
              </a:spcBef>
              <a:spcAft>
                <a:spcPts val="500"/>
              </a:spcAft>
              <a:defRPr sz="1600"/>
            </a:lvl2pPr>
            <a:lvl3pPr>
              <a:spcBef>
                <a:spcPts val="1000"/>
              </a:spcBef>
              <a:spcAft>
                <a:spcPts val="500"/>
              </a:spcAft>
              <a:defRPr sz="1400"/>
            </a:lvl3pPr>
            <a:lvl4pPr>
              <a:spcBef>
                <a:spcPts val="1000"/>
              </a:spcBef>
              <a:spcAft>
                <a:spcPts val="500"/>
              </a:spcAft>
              <a:defRPr sz="1200"/>
            </a:lvl4pPr>
            <a:lvl5pPr>
              <a:spcBef>
                <a:spcPts val="1000"/>
              </a:spcBef>
              <a:spcAft>
                <a:spcPts val="500"/>
              </a:spcAft>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109014" y="2137059"/>
            <a:ext cx="7059592" cy="3986245"/>
          </a:xfrm>
        </p:spPr>
        <p:txBody>
          <a:bodyPr>
            <a:normAutofit/>
          </a:bodyPr>
          <a:lstStyle>
            <a:lvl1pPr marL="0" indent="0" algn="ctr">
              <a:buNone/>
              <a:defRPr lang="en-US" sz="2000" dirty="0"/>
            </a:lvl1p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3/19/2025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77422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49C8ABD-000F-7A94-A7B0-9589F4FEFD54}"/>
              </a:ext>
              <a:ext uri="{C183D7F6-B498-43B3-948B-1728B52AA6E4}">
                <adec:decorative xmlns:adec="http://schemas.microsoft.com/office/drawing/2017/decorative" val="1"/>
              </a:ext>
            </a:extLst>
          </p:cNvPr>
          <p:cNvCxnSpPr>
            <a:cxnSpLocks/>
          </p:cNvCxnSpPr>
          <p:nvPr userDrawn="1"/>
        </p:nvCxnSpPr>
        <p:spPr>
          <a:xfrm flipH="1">
            <a:off x="0" y="11575"/>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DC3A554-E5A9-B3CB-913D-45DBFBA79B40}"/>
              </a:ext>
              <a:ext uri="{C183D7F6-B498-43B3-948B-1728B52AA6E4}">
                <adec:decorative xmlns:adec="http://schemas.microsoft.com/office/drawing/2017/decorative" val="1"/>
              </a:ext>
            </a:extLst>
          </p:cNvPr>
          <p:cNvCxnSpPr>
            <a:cxnSpLocks/>
          </p:cNvCxnSpPr>
          <p:nvPr userDrawn="1"/>
        </p:nvCxnSpPr>
        <p:spPr>
          <a:xfrm flipH="1">
            <a:off x="0" y="11575"/>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E3A8DF3-F55A-2494-C55D-8FB94BBC6A49}"/>
              </a:ext>
              <a:ext uri="{C183D7F6-B498-43B3-948B-1728B52AA6E4}">
                <adec:decorative xmlns:adec="http://schemas.microsoft.com/office/drawing/2017/decorative" val="1"/>
              </a:ext>
            </a:extLst>
          </p:cNvPr>
          <p:cNvCxnSpPr>
            <a:cxnSpLocks/>
          </p:cNvCxnSpPr>
          <p:nvPr userDrawn="1"/>
        </p:nvCxnSpPr>
        <p:spPr>
          <a:xfrm flipH="1" flipV="1">
            <a:off x="-42863" y="5802775"/>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79DC86E-6F8A-B036-5CB2-AA8A79837F35}"/>
              </a:ext>
              <a:ext uri="{C183D7F6-B498-43B3-948B-1728B52AA6E4}">
                <adec:decorative xmlns:adec="http://schemas.microsoft.com/office/drawing/2017/decorative" val="1"/>
              </a:ext>
            </a:extLst>
          </p:cNvPr>
          <p:cNvCxnSpPr>
            <a:cxnSpLocks/>
          </p:cNvCxnSpPr>
          <p:nvPr userDrawn="1"/>
        </p:nvCxnSpPr>
        <p:spPr>
          <a:xfrm flipH="1">
            <a:off x="8462964" y="5859925"/>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9E0C03-C633-9356-4E28-678BAB7AE02E}"/>
              </a:ext>
              <a:ext uri="{C183D7F6-B498-43B3-948B-1728B52AA6E4}">
                <adec:decorative xmlns:adec="http://schemas.microsoft.com/office/drawing/2017/decorative" val="1"/>
              </a:ext>
            </a:extLst>
          </p:cNvPr>
          <p:cNvCxnSpPr>
            <a:cxnSpLocks/>
          </p:cNvCxnSpPr>
          <p:nvPr userDrawn="1"/>
        </p:nvCxnSpPr>
        <p:spPr>
          <a:xfrm flipH="1">
            <a:off x="11543158" y="1659400"/>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C8A4F7-6C4C-719B-298F-3B81223D178B}"/>
              </a:ext>
              <a:ext uri="{C183D7F6-B498-43B3-948B-1728B52AA6E4}">
                <adec:decorative xmlns:adec="http://schemas.microsoft.com/office/drawing/2017/decorative" val="1"/>
              </a:ext>
            </a:extLst>
          </p:cNvPr>
          <p:cNvCxnSpPr>
            <a:cxnSpLocks/>
          </p:cNvCxnSpPr>
          <p:nvPr userDrawn="1"/>
        </p:nvCxnSpPr>
        <p:spPr>
          <a:xfrm flipH="1" flipV="1">
            <a:off x="10781554" y="11575"/>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E7E5D8B-D6BC-19AE-C0C9-249A5561700F}"/>
              </a:ext>
              <a:ext uri="{C183D7F6-B498-43B3-948B-1728B52AA6E4}">
                <adec:decorative xmlns:adec="http://schemas.microsoft.com/office/drawing/2017/decorative" val="1"/>
              </a:ext>
            </a:extLst>
          </p:cNvPr>
          <p:cNvCxnSpPr>
            <a:cxnSpLocks/>
          </p:cNvCxnSpPr>
          <p:nvPr userDrawn="1"/>
        </p:nvCxnSpPr>
        <p:spPr>
          <a:xfrm flipH="1" flipV="1">
            <a:off x="6529388" y="6812"/>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b" anchorCtr="0">
            <a:noAutofit/>
          </a:bodyPr>
          <a:lstStyle>
            <a:lvl1pPr>
              <a:defRPr sz="3600"/>
            </a:lvl1pPr>
          </a:lstStyle>
          <a:p>
            <a:r>
              <a:rPr lang="en-US" dirty="0"/>
              <a:t>Click to add title</a:t>
            </a:r>
          </a:p>
        </p:txBody>
      </p:sp>
      <p:sp>
        <p:nvSpPr>
          <p:cNvPr id="15" name="Content Placeholder 3">
            <a:extLst>
              <a:ext uri="{FF2B5EF4-FFF2-40B4-BE49-F238E27FC236}">
                <a16:creationId xmlns:a16="http://schemas.microsoft.com/office/drawing/2014/main" id="{7A6C5266-7ECA-B150-2C0F-8670F43AC82D}"/>
              </a:ext>
            </a:extLst>
          </p:cNvPr>
          <p:cNvSpPr>
            <a:spLocks noGrp="1"/>
          </p:cNvSpPr>
          <p:nvPr>
            <p:ph sz="half" idx="14" hasCustomPrompt="1"/>
          </p:nvPr>
        </p:nvSpPr>
        <p:spPr>
          <a:xfrm>
            <a:off x="838200" y="1987669"/>
            <a:ext cx="6974711" cy="4297679"/>
          </a:xfrm>
        </p:spPr>
        <p:txBody>
          <a:bodyPr>
            <a:normAutofit/>
          </a:bodyPr>
          <a:lstStyle>
            <a:lvl1pPr marL="0" indent="0">
              <a:spcBef>
                <a:spcPts val="1000"/>
              </a:spcBef>
              <a:spcAft>
                <a:spcPts val="0"/>
              </a:spcAft>
              <a:buNone/>
              <a:defRPr sz="1800"/>
            </a:lvl1pPr>
            <a:lvl2pPr>
              <a:spcBef>
                <a:spcPts val="1000"/>
              </a:spcBef>
              <a:spcAft>
                <a:spcPts val="500"/>
              </a:spcAft>
              <a:defRPr sz="1800"/>
            </a:lvl2pPr>
            <a:lvl3pPr>
              <a:spcBef>
                <a:spcPts val="1000"/>
              </a:spcBef>
              <a:spcAft>
                <a:spcPts val="500"/>
              </a:spcAft>
              <a:defRPr sz="1800"/>
            </a:lvl3pPr>
            <a:lvl4pPr>
              <a:spcBef>
                <a:spcPts val="1000"/>
              </a:spcBef>
              <a:spcAft>
                <a:spcPts val="500"/>
              </a:spcAft>
              <a:defRPr sz="1800"/>
            </a:lvl4pPr>
            <a:lvl5pPr>
              <a:spcBef>
                <a:spcPts val="1000"/>
              </a:spcBef>
              <a:spcAft>
                <a:spcPts val="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917085" y="1987670"/>
            <a:ext cx="3436716" cy="4297680"/>
          </a:xfrm>
        </p:spPr>
        <p:txBody>
          <a:bodyPr>
            <a:normAutofit/>
          </a:bodyPr>
          <a:lstStyle>
            <a:lvl1pPr marL="0" indent="0">
              <a:spcBef>
                <a:spcPts val="1000"/>
              </a:spcBef>
              <a:spcAft>
                <a:spcPts val="500"/>
              </a:spcAft>
              <a:buNone/>
              <a:defRPr sz="1800"/>
            </a:lvl1pPr>
            <a:lvl2pPr>
              <a:spcBef>
                <a:spcPts val="1000"/>
              </a:spcBef>
              <a:spcAft>
                <a:spcPts val="500"/>
              </a:spcAft>
              <a:defRPr sz="1600"/>
            </a:lvl2pPr>
            <a:lvl3pPr>
              <a:spcBef>
                <a:spcPts val="1000"/>
              </a:spcBef>
              <a:spcAft>
                <a:spcPts val="500"/>
              </a:spcAft>
              <a:defRPr sz="1400"/>
            </a:lvl3pPr>
            <a:lvl4pPr>
              <a:spcBef>
                <a:spcPts val="1000"/>
              </a:spcBef>
              <a:spcAft>
                <a:spcPts val="500"/>
              </a:spcAft>
              <a:defRPr sz="1200"/>
            </a:lvl4pPr>
            <a:lvl5pPr>
              <a:spcBef>
                <a:spcPts val="1000"/>
              </a:spcBef>
              <a:spcAft>
                <a:spcPts val="500"/>
              </a:spcAft>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3/19/2025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518789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3">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1843C0D-8C0B-0B3C-7014-7B7217C008E5}"/>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B715CF-E60F-DDAE-369E-BCC2CE4FF958}"/>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BD8F5F-4228-6BB9-5EA6-553590898242}"/>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721F95-97C0-7151-B9F6-C088CEA1A7F8}"/>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978AD50A-9C6A-454B-0CAD-EAB518440143}"/>
              </a:ext>
            </a:extLst>
          </p:cNvPr>
          <p:cNvSpPr>
            <a:spLocks noGrp="1"/>
          </p:cNvSpPr>
          <p:nvPr>
            <p:ph type="pic" sz="quarter" idx="10"/>
          </p:nvPr>
        </p:nvSpPr>
        <p:spPr>
          <a:xfrm>
            <a:off x="3810" y="0"/>
            <a:ext cx="7816995" cy="6858000"/>
          </a:xfrm>
          <a:custGeom>
            <a:avLst/>
            <a:gdLst>
              <a:gd name="connsiteX0" fmla="*/ 0 w 7813675"/>
              <a:gd name="connsiteY0" fmla="*/ 0 h 6903720"/>
              <a:gd name="connsiteX1" fmla="*/ 7813675 w 7813675"/>
              <a:gd name="connsiteY1" fmla="*/ 0 h 6903720"/>
              <a:gd name="connsiteX2" fmla="*/ 7813675 w 7813675"/>
              <a:gd name="connsiteY2" fmla="*/ 6903720 h 6903720"/>
              <a:gd name="connsiteX3" fmla="*/ 0 w 7813675"/>
              <a:gd name="connsiteY3" fmla="*/ 6903720 h 6903720"/>
              <a:gd name="connsiteX4" fmla="*/ 0 w 7813675"/>
              <a:gd name="connsiteY4" fmla="*/ 0 h 6903720"/>
              <a:gd name="connsiteX0" fmla="*/ 0 w 7813675"/>
              <a:gd name="connsiteY0" fmla="*/ 0 h 6903720"/>
              <a:gd name="connsiteX1" fmla="*/ 7813675 w 7813675"/>
              <a:gd name="connsiteY1" fmla="*/ 0 h 6903720"/>
              <a:gd name="connsiteX2" fmla="*/ 7813675 w 7813675"/>
              <a:gd name="connsiteY2" fmla="*/ 6903720 h 6903720"/>
              <a:gd name="connsiteX3" fmla="*/ 798854 w 7813675"/>
              <a:gd name="connsiteY3" fmla="*/ 6867163 h 6903720"/>
              <a:gd name="connsiteX4" fmla="*/ 0 w 7813675"/>
              <a:gd name="connsiteY4" fmla="*/ 6903720 h 6903720"/>
              <a:gd name="connsiteX5" fmla="*/ 0 w 7813675"/>
              <a:gd name="connsiteY5" fmla="*/ 0 h 6903720"/>
              <a:gd name="connsiteX0" fmla="*/ 0 w 7813675"/>
              <a:gd name="connsiteY0" fmla="*/ 0 h 6907803"/>
              <a:gd name="connsiteX1" fmla="*/ 7813675 w 7813675"/>
              <a:gd name="connsiteY1" fmla="*/ 0 h 6907803"/>
              <a:gd name="connsiteX2" fmla="*/ 7813675 w 7813675"/>
              <a:gd name="connsiteY2" fmla="*/ 6903720 h 6907803"/>
              <a:gd name="connsiteX3" fmla="*/ 809014 w 7813675"/>
              <a:gd name="connsiteY3" fmla="*/ 6907803 h 6907803"/>
              <a:gd name="connsiteX4" fmla="*/ 0 w 7813675"/>
              <a:gd name="connsiteY4" fmla="*/ 6903720 h 6907803"/>
              <a:gd name="connsiteX5" fmla="*/ 0 w 7813675"/>
              <a:gd name="connsiteY5" fmla="*/ 0 h 6907803"/>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9891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740434 w 7813675"/>
              <a:gd name="connsiteY3" fmla="*/ 6898913 h 6903720"/>
              <a:gd name="connsiteX4" fmla="*/ 0 w 7813675"/>
              <a:gd name="connsiteY4" fmla="*/ 6903720 h 6903720"/>
              <a:gd name="connsiteX5" fmla="*/ 0 w 7813675"/>
              <a:gd name="connsiteY5" fmla="*/ 0 h 6903720"/>
              <a:gd name="connsiteX0" fmla="*/ 0 w 7813675"/>
              <a:gd name="connsiteY0" fmla="*/ 0 h 6907385"/>
              <a:gd name="connsiteX1" fmla="*/ 7813675 w 7813675"/>
              <a:gd name="connsiteY1" fmla="*/ 0 h 6907385"/>
              <a:gd name="connsiteX2" fmla="*/ 7813675 w 7813675"/>
              <a:gd name="connsiteY2" fmla="*/ 6903720 h 6907385"/>
              <a:gd name="connsiteX3" fmla="*/ 6359380 w 7813675"/>
              <a:gd name="connsiteY3" fmla="*/ 6907385 h 6907385"/>
              <a:gd name="connsiteX4" fmla="*/ 740434 w 7813675"/>
              <a:gd name="connsiteY4" fmla="*/ 6898913 h 6907385"/>
              <a:gd name="connsiteX5" fmla="*/ 0 w 7813675"/>
              <a:gd name="connsiteY5" fmla="*/ 6903720 h 6907385"/>
              <a:gd name="connsiteX6" fmla="*/ 0 w 7813675"/>
              <a:gd name="connsiteY6"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3320 w 7816995"/>
              <a:gd name="connsiteY5" fmla="*/ 690372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2899555 w 7816995"/>
              <a:gd name="connsiteY2" fmla="*/ 464820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6995" h="6907385">
                <a:moveTo>
                  <a:pt x="3320" y="0"/>
                </a:moveTo>
                <a:lnTo>
                  <a:pt x="7816995" y="0"/>
                </a:lnTo>
                <a:lnTo>
                  <a:pt x="2899555" y="4648200"/>
                </a:lnTo>
                <a:lnTo>
                  <a:pt x="6362700" y="6907385"/>
                </a:lnTo>
                <a:lnTo>
                  <a:pt x="743754" y="6898913"/>
                </a:lnTo>
                <a:lnTo>
                  <a:pt x="2876060" y="4644390"/>
                </a:lnTo>
                <a:cubicBezTo>
                  <a:pt x="1610033" y="3689302"/>
                  <a:pt x="1117437" y="3324763"/>
                  <a:pt x="0" y="2510645"/>
                </a:cubicBezTo>
                <a:cubicBezTo>
                  <a:pt x="1107" y="1673763"/>
                  <a:pt x="2213" y="836882"/>
                  <a:pt x="3320" y="0"/>
                </a:cubicBezTo>
                <a:close/>
              </a:path>
            </a:pathLst>
          </a:custGeom>
          <a:solidFill>
            <a:schemeClr val="tx2"/>
          </a:solidFill>
          <a:ln w="22225">
            <a:noFill/>
          </a:ln>
        </p:spPr>
        <p:txBody>
          <a:bodyPr lIns="274320" tIns="274320">
            <a:normAutofit/>
          </a:bodyPr>
          <a:lstStyle>
            <a:lvl1pPr marL="0" indent="0">
              <a:buNone/>
              <a:defRPr sz="2000"/>
            </a:lvl1pPr>
          </a:lstStyle>
          <a:p>
            <a:r>
              <a:rPr lang="en-US"/>
              <a:t>Click icon to add picture</a:t>
            </a: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6080992" y="731562"/>
            <a:ext cx="4902843" cy="3526778"/>
          </a:xfrm>
          <a:noFill/>
        </p:spPr>
        <p:txBody>
          <a:bodyPr anchor="b">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080992" y="4373217"/>
            <a:ext cx="4902843" cy="1753221"/>
          </a:xfrm>
        </p:spPr>
        <p:txBody>
          <a:bodyPr anchor="t" anchorCtr="0">
            <a:normAutofit/>
          </a:bodyPr>
          <a:lstStyle>
            <a:lvl1pPr marL="0" indent="0">
              <a:spcBef>
                <a:spcPts val="1000"/>
              </a:spcBef>
              <a:buNone/>
              <a:defRPr sz="1800">
                <a:solidFill>
                  <a:schemeClr val="tx1"/>
                </a:solidFill>
              </a:defRPr>
            </a:lvl1pPr>
            <a:lvl2pPr>
              <a:spcBef>
                <a:spcPts val="1000"/>
              </a:spcBef>
              <a:defRPr sz="1600">
                <a:solidFill>
                  <a:schemeClr val="tx1"/>
                </a:solidFill>
              </a:defRPr>
            </a:lvl2pPr>
            <a:lvl3pPr>
              <a:spcBef>
                <a:spcPts val="1000"/>
              </a:spcBef>
              <a:defRPr sz="1400">
                <a:solidFill>
                  <a:schemeClr val="tx1"/>
                </a:solidFill>
              </a:defRPr>
            </a:lvl3pPr>
            <a:lvl4pPr>
              <a:spcBef>
                <a:spcPts val="1000"/>
              </a:spcBef>
              <a:defRPr sz="1200">
                <a:solidFill>
                  <a:schemeClr val="tx1"/>
                </a:solidFill>
              </a:defRPr>
            </a:lvl4pPr>
            <a:lvl5pPr>
              <a:spcBef>
                <a:spcPts val="1000"/>
              </a:spcBef>
              <a:defRPr sz="12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5396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D6D8061D-18C3-4F4F-85EF-561633F58754}" type="datetimeFigureOut">
              <a:rPr lang="en-US" smtClean="0"/>
              <a:t>3/19/2025</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535638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D6D8061D-18C3-4F4F-85EF-561633F58754}" type="datetimeFigureOut">
              <a:rPr lang="en-US" smtClean="0"/>
              <a:t>3/19/2025</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208121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D6D8061D-18C3-4F4F-85EF-561633F58754}" type="datetimeFigureOut">
              <a:rPr lang="en-US" smtClean="0"/>
              <a:t>3/19/2025</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877208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D6D8061D-18C3-4F4F-85EF-561633F58754}" type="datetimeFigureOut">
              <a:rPr lang="en-US" smtClean="0"/>
              <a:t>3/19/2025</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049826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D6D8061D-18C3-4F4F-85EF-561633F58754}" type="datetimeFigureOut">
              <a:rPr lang="en-US" smtClean="0"/>
              <a:t>3/19/2025</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762831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D6D8061D-18C3-4F4F-85EF-561633F58754}" type="datetimeFigureOut">
              <a:rPr lang="en-US" smtClean="0"/>
              <a:t>3/19/2025</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71998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D6D8061D-18C3-4F4F-85EF-561633F58754}" type="datetimeFigureOut">
              <a:rPr lang="en-US" smtClean="0"/>
              <a:t>3/19/2025</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979663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D6D8061D-18C3-4F4F-85EF-561633F58754}" type="datetimeFigureOut">
              <a:rPr lang="en-US" smtClean="0"/>
              <a:t>3/19/2025</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155606510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8" r:id="rId20"/>
    <p:sldLayoutId id="2147483689" r:id="rId21"/>
    <p:sldLayoutId id="2147483691" r:id="rId22"/>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36">
          <p15:clr>
            <a:srgbClr val="F26B43"/>
          </p15:clr>
        </p15:guide>
        <p15:guide id="4" orient="horz" pos="3984">
          <p15:clr>
            <a:srgbClr val="F26B43"/>
          </p15:clr>
        </p15:guide>
        <p15:guide id="5" pos="336">
          <p15:clr>
            <a:srgbClr val="F26B43"/>
          </p15:clr>
        </p15:guide>
        <p15:guide id="6" pos="7344">
          <p15:clr>
            <a:srgbClr val="F26B43"/>
          </p15:clr>
        </p15:guide>
        <p15:guide id="7" pos="720">
          <p15:clr>
            <a:srgbClr val="F26B43"/>
          </p15:clr>
        </p15:guide>
        <p15:guide id="8" pos="69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hyperlink" Target="mailto:sos@ehsd.cccounty.us"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33.emf"/></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4" Type="http://schemas.openxmlformats.org/officeDocument/2006/relationships/hyperlink" Target="mailto:sos@ehsd.cccounty.u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emf"/><Relationship Id="rId7"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emf"/></Relationships>
</file>

<file path=ppt/slides/_rels/slide2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52.jpeg"/><Relationship Id="rId5" Type="http://schemas.openxmlformats.org/officeDocument/2006/relationships/image" Target="../media/image51.emf"/><Relationship Id="rId4" Type="http://schemas.openxmlformats.org/officeDocument/2006/relationships/image" Target="../media/image50.emf"/></Relationships>
</file>

<file path=ppt/slides/_rels/slide2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mailto:sos@ehsd.cccounty.us"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9.jpeg"/><Relationship Id="rId5" Type="http://schemas.openxmlformats.org/officeDocument/2006/relationships/hyperlink" Target="mailto:sos@ehsd.cccounty.us"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FEC93CF-2672-7D78-F278-58C5E012E0DF}"/>
              </a:ext>
            </a:extLst>
          </p:cNvPr>
          <p:cNvSpPr>
            <a:spLocks noGrp="1"/>
          </p:cNvSpPr>
          <p:nvPr>
            <p:ph type="ctrTitle"/>
          </p:nvPr>
        </p:nvSpPr>
        <p:spPr/>
        <p:txBody>
          <a:bodyPr/>
          <a:lstStyle/>
          <a:p>
            <a:r>
              <a:rPr lang="en-US" dirty="0"/>
              <a:t> </a:t>
            </a:r>
            <a:br>
              <a:rPr lang="en-US" dirty="0"/>
            </a:br>
            <a:r>
              <a:rPr lang="en-US" dirty="0"/>
              <a:t>Season Of Sharing Training 2025</a:t>
            </a:r>
          </a:p>
        </p:txBody>
      </p:sp>
      <p:pic>
        <p:nvPicPr>
          <p:cNvPr id="7" name="Picture Placeholder 6" descr="Looking up view of a city with skyscrapers">
            <a:extLst>
              <a:ext uri="{FF2B5EF4-FFF2-40B4-BE49-F238E27FC236}">
                <a16:creationId xmlns:a16="http://schemas.microsoft.com/office/drawing/2014/main" id="{ED21B7CD-3D69-26B5-8A0B-52A19A6B0A2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2" r="72"/>
          <a:stretch/>
        </p:blipFill>
        <p:spPr/>
      </p:pic>
    </p:spTree>
    <p:extLst>
      <p:ext uri="{BB962C8B-B14F-4D97-AF65-F5344CB8AC3E}">
        <p14:creationId xmlns:p14="http://schemas.microsoft.com/office/powerpoint/2010/main" val="3078994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15824-D1C8-AAE1-E55F-2F096238746F}"/>
            </a:ext>
          </a:extLst>
        </p:cNvPr>
        <p:cNvGrpSpPr/>
        <p:nvPr/>
      </p:nvGrpSpPr>
      <p:grpSpPr>
        <a:xfrm>
          <a:off x="0" y="0"/>
          <a:ext cx="0" cy="0"/>
          <a:chOff x="0" y="0"/>
          <a:chExt cx="0" cy="0"/>
        </a:xfrm>
      </p:grpSpPr>
      <p:pic>
        <p:nvPicPr>
          <p:cNvPr id="12290" name="Picture 2">
            <a:extLst>
              <a:ext uri="{FF2B5EF4-FFF2-40B4-BE49-F238E27FC236}">
                <a16:creationId xmlns:a16="http://schemas.microsoft.com/office/drawing/2014/main" id="{F0F11A19-D86F-E164-FBF9-593543332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81549" cy="685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Help">
            <a:extLst>
              <a:ext uri="{FF2B5EF4-FFF2-40B4-BE49-F238E27FC236}">
                <a16:creationId xmlns:a16="http://schemas.microsoft.com/office/drawing/2014/main" id="{4BBFF2FC-0749-F110-F046-1F77461FB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0510" y="5669568"/>
            <a:ext cx="2354980" cy="9149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5D7A622-12E1-CA20-5599-FA6F3A433B15}"/>
              </a:ext>
            </a:extLst>
          </p:cNvPr>
          <p:cNvSpPr/>
          <p:nvPr/>
        </p:nvSpPr>
        <p:spPr>
          <a:xfrm>
            <a:off x="7322207" y="830527"/>
            <a:ext cx="4185761" cy="4247317"/>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Please explain </a:t>
            </a:r>
          </a:p>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clients </a:t>
            </a:r>
          </a:p>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reason why </a:t>
            </a:r>
          </a:p>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 are asking </a:t>
            </a:r>
          </a:p>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this questions</a:t>
            </a:r>
          </a:p>
        </p:txBody>
      </p:sp>
    </p:spTree>
    <p:extLst>
      <p:ext uri="{BB962C8B-B14F-4D97-AF65-F5344CB8AC3E}">
        <p14:creationId xmlns:p14="http://schemas.microsoft.com/office/powerpoint/2010/main" val="4017389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E118E-926D-A519-12C8-008757FB4206}"/>
            </a:ext>
          </a:extLst>
        </p:cNvPr>
        <p:cNvGrpSpPr/>
        <p:nvPr/>
      </p:nvGrpSpPr>
      <p:grpSpPr>
        <a:xfrm>
          <a:off x="0" y="0"/>
          <a:ext cx="0" cy="0"/>
          <a:chOff x="0" y="0"/>
          <a:chExt cx="0" cy="0"/>
        </a:xfrm>
      </p:grpSpPr>
      <p:pic>
        <p:nvPicPr>
          <p:cNvPr id="13314" name="Picture 2">
            <a:extLst>
              <a:ext uri="{FF2B5EF4-FFF2-40B4-BE49-F238E27FC236}">
                <a16:creationId xmlns:a16="http://schemas.microsoft.com/office/drawing/2014/main" id="{B96D846C-EBC7-0A31-387F-33934B5B5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03520" cy="701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Librairie Page5">
            <a:extLst>
              <a:ext uri="{FF2B5EF4-FFF2-40B4-BE49-F238E27FC236}">
                <a16:creationId xmlns:a16="http://schemas.microsoft.com/office/drawing/2014/main" id="{681C41CD-5088-F8A4-A97C-1285B1088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0287" y="5840226"/>
            <a:ext cx="1280110" cy="12652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40A472-A34D-12E1-C650-B915AF4F6B2E}"/>
              </a:ext>
            </a:extLst>
          </p:cNvPr>
          <p:cNvSpPr txBox="1"/>
          <p:nvPr/>
        </p:nvSpPr>
        <p:spPr>
          <a:xfrm>
            <a:off x="6217920" y="1097280"/>
            <a:ext cx="4414991" cy="1477328"/>
          </a:xfrm>
          <a:prstGeom prst="rect">
            <a:avLst/>
          </a:prstGeom>
          <a:noFill/>
        </p:spPr>
        <p:txBody>
          <a:bodyPr wrap="none" rtlCol="0">
            <a:spAutoFit/>
          </a:bodyPr>
          <a:lstStyle/>
          <a:p>
            <a:pPr marL="285750" indent="-285750">
              <a:buFont typeface="Arial" panose="020B0604020202020204" pitchFamily="34" charset="0"/>
              <a:buChar char="•"/>
            </a:pPr>
            <a:r>
              <a:rPr lang="en-US" sz="2400" dirty="0"/>
              <a:t>Please complete the budget portion</a:t>
            </a:r>
          </a:p>
          <a:p>
            <a:pPr marL="285750" indent="-285750">
              <a:buFont typeface="Arial" panose="020B0604020202020204" pitchFamily="34" charset="0"/>
              <a:buChar char="•"/>
            </a:pPr>
            <a:r>
              <a:rPr lang="en-US" sz="2400" dirty="0"/>
              <a:t>Add all the members of the family</a:t>
            </a:r>
          </a:p>
          <a:p>
            <a:pPr marL="285750" indent="-285750">
              <a:buFont typeface="Arial" panose="020B0604020202020204" pitchFamily="34" charset="0"/>
              <a:buChar char="•"/>
            </a:pPr>
            <a:r>
              <a:rPr lang="en-US" sz="2400" dirty="0"/>
              <a:t>Complete all the answers</a:t>
            </a:r>
          </a:p>
          <a:p>
            <a:endParaRPr lang="en-US" dirty="0"/>
          </a:p>
        </p:txBody>
      </p:sp>
      <p:pic>
        <p:nvPicPr>
          <p:cNvPr id="3074" name="Picture 2" descr="Understanding Budgets: Types, Uses, &amp; Examples | CFI">
            <a:extLst>
              <a:ext uri="{FF2B5EF4-FFF2-40B4-BE49-F238E27FC236}">
                <a16:creationId xmlns:a16="http://schemas.microsoft.com/office/drawing/2014/main" id="{62603ED2-A598-6128-F45B-C63C44581E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7920" y="3047143"/>
            <a:ext cx="4502367" cy="2713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074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1F63C-4DB2-C65C-A6EE-C267FD5FAFE5}"/>
            </a:ext>
          </a:extLst>
        </p:cNvPr>
        <p:cNvGrpSpPr/>
        <p:nvPr/>
      </p:nvGrpSpPr>
      <p:grpSpPr>
        <a:xfrm>
          <a:off x="0" y="0"/>
          <a:ext cx="0" cy="0"/>
          <a:chOff x="0" y="0"/>
          <a:chExt cx="0" cy="0"/>
        </a:xfrm>
      </p:grpSpPr>
      <p:pic>
        <p:nvPicPr>
          <p:cNvPr id="15362" name="Picture 2">
            <a:extLst>
              <a:ext uri="{FF2B5EF4-FFF2-40B4-BE49-F238E27FC236}">
                <a16:creationId xmlns:a16="http://schemas.microsoft.com/office/drawing/2014/main" id="{AE64426B-B390-CAF9-B3F5-0DC44AF9F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 y="4763"/>
            <a:ext cx="5212130" cy="685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Page 6">
            <a:extLst>
              <a:ext uri="{FF2B5EF4-FFF2-40B4-BE49-F238E27FC236}">
                <a16:creationId xmlns:a16="http://schemas.microsoft.com/office/drawing/2014/main" id="{C059F61F-5B27-824B-99D1-CDEAAADB0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2660" y="5707202"/>
            <a:ext cx="1729339" cy="11507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D9B5D9A-7103-C55A-7FE9-3F4724FA47ED}"/>
              </a:ext>
            </a:extLst>
          </p:cNvPr>
          <p:cNvSpPr/>
          <p:nvPr/>
        </p:nvSpPr>
        <p:spPr>
          <a:xfrm>
            <a:off x="6205895" y="2033684"/>
            <a:ext cx="4762842" cy="1754326"/>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Please answer all </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this questions</a:t>
            </a:r>
          </a:p>
        </p:txBody>
      </p:sp>
    </p:spTree>
    <p:extLst>
      <p:ext uri="{BB962C8B-B14F-4D97-AF65-F5344CB8AC3E}">
        <p14:creationId xmlns:p14="http://schemas.microsoft.com/office/powerpoint/2010/main" val="575153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FE1F5-639A-F168-BFE1-D8CB8A8B61F4}"/>
            </a:ext>
          </a:extLst>
        </p:cNvPr>
        <p:cNvGrpSpPr/>
        <p:nvPr/>
      </p:nvGrpSpPr>
      <p:grpSpPr>
        <a:xfrm>
          <a:off x="0" y="0"/>
          <a:ext cx="0" cy="0"/>
          <a:chOff x="0" y="0"/>
          <a:chExt cx="0" cy="0"/>
        </a:xfrm>
      </p:grpSpPr>
      <p:pic>
        <p:nvPicPr>
          <p:cNvPr id="14339" name="Picture 3">
            <a:extLst>
              <a:ext uri="{FF2B5EF4-FFF2-40B4-BE49-F238E27FC236}">
                <a16:creationId xmlns:a16="http://schemas.microsoft.com/office/drawing/2014/main" id="{E164266F-A6C7-2667-8B94-EBE504277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 y="4764"/>
            <a:ext cx="5789808" cy="723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Champions Catalogue">
            <a:extLst>
              <a:ext uri="{FF2B5EF4-FFF2-40B4-BE49-F238E27FC236}">
                <a16:creationId xmlns:a16="http://schemas.microsoft.com/office/drawing/2014/main" id="{57F4518A-F8C4-619E-BF6B-0EF5C5D114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6804" y="5719173"/>
            <a:ext cx="1065196" cy="11388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EC4B37-F9B2-FAC5-56D2-9648681F59C6}"/>
              </a:ext>
            </a:extLst>
          </p:cNvPr>
          <p:cNvSpPr txBox="1"/>
          <p:nvPr/>
        </p:nvSpPr>
        <p:spPr>
          <a:xfrm>
            <a:off x="5887291" y="625643"/>
            <a:ext cx="4873753"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Please don’t forget to add the landlord’s information including the email</a:t>
            </a:r>
          </a:p>
          <a:p>
            <a:pPr marL="285750" indent="-285750">
              <a:buFont typeface="Arial" panose="020B0604020202020204" pitchFamily="34" charset="0"/>
              <a:buChar char="•"/>
            </a:pPr>
            <a:r>
              <a:rPr lang="en-US" sz="2000" dirty="0"/>
              <a:t>Request the W9 for all landlords and Vendors including Banks, corporations, no exceptions</a:t>
            </a:r>
          </a:p>
          <a:p>
            <a:pPr marL="285750" indent="-285750">
              <a:buFont typeface="Arial" panose="020B0604020202020204" pitchFamily="34" charset="0"/>
              <a:buChar char="•"/>
            </a:pPr>
            <a:r>
              <a:rPr lang="en-US" sz="2000" dirty="0"/>
              <a:t>The referral agency is You! </a:t>
            </a:r>
          </a:p>
          <a:p>
            <a:pPr marL="285750" indent="-285750">
              <a:buFont typeface="Arial" panose="020B0604020202020204" pitchFamily="34" charset="0"/>
              <a:buChar char="•"/>
            </a:pPr>
            <a:r>
              <a:rPr lang="en-US" sz="2000" dirty="0"/>
              <a:t>We do not help with subleased properties.</a:t>
            </a:r>
          </a:p>
          <a:p>
            <a:pPr marL="285750" indent="-285750">
              <a:buFont typeface="Arial" panose="020B0604020202020204" pitchFamily="34" charset="0"/>
              <a:buChar char="•"/>
            </a:pPr>
            <a:r>
              <a:rPr lang="en-US" sz="2000" dirty="0"/>
              <a:t>The applicant must be one of the tenants on the lease</a:t>
            </a:r>
          </a:p>
        </p:txBody>
      </p:sp>
      <p:pic>
        <p:nvPicPr>
          <p:cNvPr id="3" name="Picture 2">
            <a:extLst>
              <a:ext uri="{FF2B5EF4-FFF2-40B4-BE49-F238E27FC236}">
                <a16:creationId xmlns:a16="http://schemas.microsoft.com/office/drawing/2014/main" id="{5825327E-3D6B-8AEF-465B-97AF0ACE1DEB}"/>
              </a:ext>
            </a:extLst>
          </p:cNvPr>
          <p:cNvPicPr>
            <a:picLocks noChangeAspect="1"/>
          </p:cNvPicPr>
          <p:nvPr/>
        </p:nvPicPr>
        <p:blipFill>
          <a:blip r:embed="rId5"/>
          <a:stretch>
            <a:fillRect/>
          </a:stretch>
        </p:blipFill>
        <p:spPr>
          <a:xfrm>
            <a:off x="6465651" y="3448250"/>
            <a:ext cx="3990073" cy="2992555"/>
          </a:xfrm>
          <a:prstGeom prst="rect">
            <a:avLst/>
          </a:prstGeom>
        </p:spPr>
      </p:pic>
    </p:spTree>
    <p:extLst>
      <p:ext uri="{BB962C8B-B14F-4D97-AF65-F5344CB8AC3E}">
        <p14:creationId xmlns:p14="http://schemas.microsoft.com/office/powerpoint/2010/main" val="1728216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BE9D3906-2326-41A8-81ED-03D3A38FB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A98FDB75-8534-4735-AF49-9D2EAF7D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C4EF532-641A-4CC5-A071-83BEEC207A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8502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463CB3-2956-E8D2-C23D-A3BAA7295DEC}"/>
              </a:ext>
            </a:extLst>
          </p:cNvPr>
          <p:cNvSpPr>
            <a:spLocks noGrp="1"/>
          </p:cNvSpPr>
          <p:nvPr>
            <p:ph type="ctrTitle"/>
          </p:nvPr>
        </p:nvSpPr>
        <p:spPr>
          <a:xfrm>
            <a:off x="6602295" y="5032566"/>
            <a:ext cx="5397214" cy="1593981"/>
          </a:xfrm>
        </p:spPr>
        <p:txBody>
          <a:bodyPr vert="horz" lIns="91440" tIns="45720" rIns="91440" bIns="45720" rtlCol="0" anchor="ctr">
            <a:normAutofit fontScale="90000"/>
          </a:bodyPr>
          <a:lstStyle/>
          <a:p>
            <a:r>
              <a:rPr lang="en-US" sz="6600" dirty="0">
                <a:solidFill>
                  <a:schemeClr val="tx2"/>
                </a:solidFill>
              </a:rPr>
              <a:t>Proof of the crisis</a:t>
            </a:r>
          </a:p>
        </p:txBody>
      </p:sp>
      <p:sp>
        <p:nvSpPr>
          <p:cNvPr id="3" name="Subtitle 2">
            <a:extLst>
              <a:ext uri="{FF2B5EF4-FFF2-40B4-BE49-F238E27FC236}">
                <a16:creationId xmlns:a16="http://schemas.microsoft.com/office/drawing/2014/main" id="{FEECEBD4-35BF-26BB-D438-DA43EBD5EE89}"/>
              </a:ext>
            </a:extLst>
          </p:cNvPr>
          <p:cNvSpPr>
            <a:spLocks noGrp="1"/>
          </p:cNvSpPr>
          <p:nvPr>
            <p:ph type="subTitle" idx="1"/>
          </p:nvPr>
        </p:nvSpPr>
        <p:spPr>
          <a:xfrm>
            <a:off x="6379069" y="575807"/>
            <a:ext cx="5221472" cy="3516479"/>
          </a:xfrm>
        </p:spPr>
        <p:txBody>
          <a:bodyPr vert="horz" lIns="91440" tIns="45720" rIns="91440" bIns="45720" rtlCol="0" anchor="ctr">
            <a:normAutofit/>
          </a:bodyPr>
          <a:lstStyle/>
          <a:p>
            <a:pPr>
              <a:lnSpc>
                <a:spcPct val="120000"/>
              </a:lnSpc>
            </a:pPr>
            <a:r>
              <a:rPr lang="en-US" spc="300" dirty="0">
                <a:solidFill>
                  <a:schemeClr val="tx2"/>
                </a:solidFill>
              </a:rPr>
              <a:t>Income loss</a:t>
            </a:r>
          </a:p>
          <a:p>
            <a:pPr>
              <a:lnSpc>
                <a:spcPct val="120000"/>
              </a:lnSpc>
            </a:pPr>
            <a:r>
              <a:rPr lang="en-US" spc="300" dirty="0">
                <a:solidFill>
                  <a:schemeClr val="tx2"/>
                </a:solidFill>
              </a:rPr>
              <a:t>Disability, Medical bills paid</a:t>
            </a:r>
          </a:p>
          <a:p>
            <a:pPr>
              <a:lnSpc>
                <a:spcPct val="120000"/>
              </a:lnSpc>
            </a:pPr>
            <a:r>
              <a:rPr lang="en-US" spc="300" dirty="0">
                <a:solidFill>
                  <a:schemeClr val="tx2"/>
                </a:solidFill>
              </a:rPr>
              <a:t>Fire, Flood, natural emergencies</a:t>
            </a:r>
          </a:p>
          <a:p>
            <a:pPr>
              <a:lnSpc>
                <a:spcPct val="120000"/>
              </a:lnSpc>
            </a:pPr>
            <a:r>
              <a:rPr lang="en-US" spc="300" dirty="0">
                <a:solidFill>
                  <a:schemeClr val="tx2"/>
                </a:solidFill>
              </a:rPr>
              <a:t>Divorce, family separation, dead</a:t>
            </a:r>
          </a:p>
          <a:p>
            <a:pPr>
              <a:lnSpc>
                <a:spcPct val="120000"/>
              </a:lnSpc>
            </a:pPr>
            <a:r>
              <a:rPr lang="en-US" spc="300" dirty="0">
                <a:solidFill>
                  <a:schemeClr val="tx2"/>
                </a:solidFill>
              </a:rPr>
              <a:t>Laid off, end of employment,</a:t>
            </a:r>
          </a:p>
          <a:p>
            <a:pPr>
              <a:lnSpc>
                <a:spcPct val="120000"/>
              </a:lnSpc>
            </a:pPr>
            <a:r>
              <a:rPr lang="en-US" spc="300" dirty="0">
                <a:solidFill>
                  <a:schemeClr val="tx2"/>
                </a:solidFill>
              </a:rPr>
              <a:t>Need to move to a new place</a:t>
            </a:r>
          </a:p>
          <a:p>
            <a:pPr>
              <a:lnSpc>
                <a:spcPct val="120000"/>
              </a:lnSpc>
            </a:pPr>
            <a:r>
              <a:rPr lang="en-US" spc="300" dirty="0">
                <a:solidFill>
                  <a:schemeClr val="tx2"/>
                </a:solidFill>
              </a:rPr>
              <a:t>End of homelessness  </a:t>
            </a:r>
          </a:p>
          <a:p>
            <a:pPr>
              <a:lnSpc>
                <a:spcPct val="120000"/>
              </a:lnSpc>
            </a:pPr>
            <a:endParaRPr lang="en-US" spc="300" dirty="0">
              <a:solidFill>
                <a:schemeClr val="tx2"/>
              </a:solidFill>
            </a:endParaRPr>
          </a:p>
        </p:txBody>
      </p:sp>
      <p:cxnSp>
        <p:nvCxnSpPr>
          <p:cNvPr id="28" name="Straight Connector 27">
            <a:extLst>
              <a:ext uri="{FF2B5EF4-FFF2-40B4-BE49-F238E27FC236}">
                <a16:creationId xmlns:a16="http://schemas.microsoft.com/office/drawing/2014/main" id="{13280B82-CD55-43FD-92C4-F05E2A8D13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38725"/>
            <a:ext cx="7548282" cy="179629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0A4F542-D561-4AFB-8321-EB900BAF0A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60990" y="0"/>
            <a:ext cx="1050158" cy="485029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4D9248B-0006-4BFE-8110-40C16E45C0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71715" y="2788404"/>
            <a:ext cx="2788334" cy="203944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4C10EA2-1BD8-4267-AA7D-AB8CCA53C3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7102" y="3429000"/>
            <a:ext cx="4854899" cy="142129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B04B14B-9533-46E5-A48D-58ECB1B40B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9213112" y="0"/>
            <a:ext cx="2978888" cy="433891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521483B-CE28-412B-9C71-9BE081E9DC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640572" y="0"/>
            <a:ext cx="6551428" cy="10047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re Your Employees Prepared For Emergencies? College Of, 49% OFF">
            <a:extLst>
              <a:ext uri="{FF2B5EF4-FFF2-40B4-BE49-F238E27FC236}">
                <a16:creationId xmlns:a16="http://schemas.microsoft.com/office/drawing/2014/main" id="{2E9CBBEA-C66E-FBB8-5A04-94B9C844B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1226" y="566960"/>
            <a:ext cx="3257550" cy="24467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E9DD2EA-98A1-9094-E2AA-D353D311DCF6}"/>
              </a:ext>
            </a:extLst>
          </p:cNvPr>
          <p:cNvPicPr>
            <a:picLocks noChangeAspect="1"/>
          </p:cNvPicPr>
          <p:nvPr/>
        </p:nvPicPr>
        <p:blipFill>
          <a:blip r:embed="rId4"/>
          <a:stretch>
            <a:fillRect/>
          </a:stretch>
        </p:blipFill>
        <p:spPr>
          <a:xfrm>
            <a:off x="1472844" y="3717751"/>
            <a:ext cx="4673354" cy="2446782"/>
          </a:xfrm>
          <a:prstGeom prst="rect">
            <a:avLst/>
          </a:prstGeom>
        </p:spPr>
      </p:pic>
    </p:spTree>
    <p:extLst>
      <p:ext uri="{BB962C8B-B14F-4D97-AF65-F5344CB8AC3E}">
        <p14:creationId xmlns:p14="http://schemas.microsoft.com/office/powerpoint/2010/main" val="43519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000"/>
                                  </p:stCondLst>
                                  <p:iterate type="wd">
                                    <p:tmPct val="15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000"/>
                                  </p:stCondLst>
                                  <p:iterate type="wd">
                                    <p:tmPct val="15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1000"/>
                                  </p:stCondLst>
                                  <p:iterate type="wd">
                                    <p:tmPct val="15000"/>
                                  </p:iterate>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1000"/>
                                  </p:stCondLst>
                                  <p:iterate type="wd">
                                    <p:tmPct val="15000"/>
                                  </p:iterate>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1000"/>
                                  </p:stCondLst>
                                  <p:iterate type="wd">
                                    <p:tmPct val="15000"/>
                                  </p:iterate>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1000"/>
                                  </p:stCondLst>
                                  <p:iterate type="wd">
                                    <p:tmPct val="15000"/>
                                  </p:iterate>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74B-BCA9-8420-1595-EDD1865A099A}"/>
              </a:ext>
            </a:extLst>
          </p:cNvPr>
          <p:cNvSpPr>
            <a:spLocks noGrp="1"/>
          </p:cNvSpPr>
          <p:nvPr>
            <p:ph type="title"/>
          </p:nvPr>
        </p:nvSpPr>
        <p:spPr>
          <a:xfrm>
            <a:off x="2392694" y="6812"/>
            <a:ext cx="5305331" cy="743138"/>
          </a:xfrm>
          <a:noFill/>
        </p:spPr>
        <p:txBody>
          <a:bodyPr/>
          <a:lstStyle/>
          <a:p>
            <a:r>
              <a:rPr lang="en-US" dirty="0"/>
              <a:t>Important remarks </a:t>
            </a:r>
          </a:p>
        </p:txBody>
      </p:sp>
      <p:sp>
        <p:nvSpPr>
          <p:cNvPr id="4" name="Content Placeholder 3">
            <a:extLst>
              <a:ext uri="{FF2B5EF4-FFF2-40B4-BE49-F238E27FC236}">
                <a16:creationId xmlns:a16="http://schemas.microsoft.com/office/drawing/2014/main" id="{ACFBB810-3430-2C29-1AA0-9744AA0A1AA3}"/>
              </a:ext>
            </a:extLst>
          </p:cNvPr>
          <p:cNvSpPr>
            <a:spLocks noGrp="1"/>
          </p:cNvSpPr>
          <p:nvPr>
            <p:ph sz="half" idx="14"/>
          </p:nvPr>
        </p:nvSpPr>
        <p:spPr>
          <a:xfrm>
            <a:off x="764290" y="1284574"/>
            <a:ext cx="4463005" cy="4067492"/>
          </a:xfrm>
          <a:solidFill>
            <a:schemeClr val="bg1"/>
          </a:solidFill>
        </p:spPr>
        <p:txBody>
          <a:bodyPr>
            <a:normAutofit/>
          </a:bodyPr>
          <a:lstStyle/>
          <a:p>
            <a:pPr marL="285750" indent="-285750">
              <a:buFont typeface="Arial" panose="020B0604020202020204" pitchFamily="34" charset="0"/>
              <a:buChar char="•"/>
            </a:pPr>
            <a:r>
              <a:rPr lang="en-US" sz="2000" dirty="0">
                <a:solidFill>
                  <a:schemeClr val="accent6">
                    <a:lumMod val="75000"/>
                  </a:schemeClr>
                </a:solidFill>
                <a:latin typeface="Calisto MT" panose="02040603050505030304" pitchFamily="18" charset="0"/>
              </a:rPr>
              <a:t>The check will be sent by mail to the services provider. It will take a couple of weeks to arrive </a:t>
            </a:r>
          </a:p>
          <a:p>
            <a:pPr marL="285750" indent="-285750">
              <a:buFont typeface="Arial" panose="020B0604020202020204" pitchFamily="34" charset="0"/>
              <a:buChar char="•"/>
            </a:pPr>
            <a:r>
              <a:rPr lang="en-US" sz="2000" dirty="0">
                <a:solidFill>
                  <a:schemeClr val="accent6">
                    <a:lumMod val="75000"/>
                  </a:schemeClr>
                </a:solidFill>
                <a:latin typeface="Calisto MT" panose="02040603050505030304" pitchFamily="18" charset="0"/>
              </a:rPr>
              <a:t>The program pay Deposit or Rent. Only for low- income applicants the program will cover both.</a:t>
            </a:r>
          </a:p>
          <a:p>
            <a:pPr marL="285750" indent="-285750">
              <a:buFont typeface="Arial" panose="020B0604020202020204" pitchFamily="34" charset="0"/>
              <a:buChar char="•"/>
            </a:pPr>
            <a:r>
              <a:rPr lang="en-US" sz="2000" dirty="0">
                <a:solidFill>
                  <a:schemeClr val="accent6">
                    <a:lumMod val="75000"/>
                  </a:schemeClr>
                </a:solidFill>
                <a:latin typeface="Calisto MT" panose="02040603050505030304" pitchFamily="18" charset="0"/>
              </a:rPr>
              <a:t>Once the applicant is approved for any amount they cannot apply until 5 full years had passed.</a:t>
            </a:r>
          </a:p>
          <a:p>
            <a:pPr marL="285750" indent="-285750">
              <a:buFont typeface="Arial" panose="020B0604020202020204" pitchFamily="34" charset="0"/>
              <a:buChar char="•"/>
            </a:pPr>
            <a:r>
              <a:rPr lang="en-US" sz="2000" dirty="0">
                <a:solidFill>
                  <a:schemeClr val="accent6">
                    <a:lumMod val="75000"/>
                  </a:schemeClr>
                </a:solidFill>
                <a:latin typeface="Calisto MT" panose="02040603050505030304" pitchFamily="18" charset="0"/>
              </a:rPr>
              <a:t>The help for old Covid debts ended.</a:t>
            </a:r>
          </a:p>
          <a:p>
            <a:pPr marL="285750" indent="-285750">
              <a:buFont typeface="Arial" panose="020B0604020202020204" pitchFamily="34" charset="0"/>
              <a:buChar char="•"/>
            </a:pPr>
            <a:endParaRPr lang="en-US" sz="1800" dirty="0">
              <a:solidFill>
                <a:schemeClr val="accent6">
                  <a:lumMod val="75000"/>
                </a:schemeClr>
              </a:solidFill>
              <a:latin typeface="Calisto MT" panose="02040603050505030304" pitchFamily="18" charset="0"/>
            </a:endParaRPr>
          </a:p>
        </p:txBody>
      </p:sp>
      <p:sp>
        <p:nvSpPr>
          <p:cNvPr id="3" name="Content Placeholder 2">
            <a:extLst>
              <a:ext uri="{FF2B5EF4-FFF2-40B4-BE49-F238E27FC236}">
                <a16:creationId xmlns:a16="http://schemas.microsoft.com/office/drawing/2014/main" id="{68A5FD2B-E3E5-1C2B-0151-21F216B14A33}"/>
              </a:ext>
            </a:extLst>
          </p:cNvPr>
          <p:cNvSpPr>
            <a:spLocks noGrp="1"/>
          </p:cNvSpPr>
          <p:nvPr>
            <p:ph sz="half" idx="13"/>
          </p:nvPr>
        </p:nvSpPr>
        <p:spPr>
          <a:xfrm>
            <a:off x="6096000" y="1284574"/>
            <a:ext cx="5212080" cy="3429000"/>
          </a:xfrm>
          <a:solidFill>
            <a:schemeClr val="bg1"/>
          </a:solidFill>
        </p:spPr>
        <p:txBody>
          <a:bodyPr>
            <a:normAutofit/>
          </a:bodyPr>
          <a:lstStyle/>
          <a:p>
            <a:pPr marL="342900" indent="-342900">
              <a:buFont typeface="Arial" panose="020B0604020202020204" pitchFamily="34" charset="0"/>
              <a:buChar char="•"/>
            </a:pPr>
            <a:r>
              <a:rPr lang="en-US" sz="2000" dirty="0">
                <a:solidFill>
                  <a:schemeClr val="accent6">
                    <a:lumMod val="75000"/>
                  </a:schemeClr>
                </a:solidFill>
                <a:latin typeface="Calisto MT" panose="02040603050505030304" pitchFamily="18" charset="0"/>
              </a:rPr>
              <a:t>Please submit the full application to </a:t>
            </a:r>
            <a:r>
              <a:rPr lang="en-US" sz="2000" dirty="0">
                <a:solidFill>
                  <a:schemeClr val="accent6">
                    <a:lumMod val="75000"/>
                  </a:schemeClr>
                </a:solidFill>
                <a:latin typeface="Calisto MT" panose="02040603050505030304" pitchFamily="18" charset="0"/>
                <a:hlinkClick r:id="rId3"/>
              </a:rPr>
              <a:t>sos@ehsd.cccounty.us</a:t>
            </a:r>
            <a:endParaRPr lang="en-US" sz="2000" dirty="0">
              <a:solidFill>
                <a:schemeClr val="accent6">
                  <a:lumMod val="75000"/>
                </a:schemeClr>
              </a:solidFill>
              <a:latin typeface="Calisto MT" panose="02040603050505030304" pitchFamily="18" charset="0"/>
            </a:endParaRPr>
          </a:p>
          <a:p>
            <a:pPr marL="342900" indent="-342900">
              <a:buFont typeface="Arial" panose="020B0604020202020204" pitchFamily="34" charset="0"/>
              <a:buChar char="•"/>
            </a:pPr>
            <a:r>
              <a:rPr lang="en-US" sz="2000" dirty="0">
                <a:solidFill>
                  <a:schemeClr val="accent6">
                    <a:lumMod val="75000"/>
                  </a:schemeClr>
                </a:solidFill>
                <a:latin typeface="Calisto MT" panose="02040603050505030304" pitchFamily="18" charset="0"/>
              </a:rPr>
              <a:t>A letter explaining the situation of the client is needed , but it is not going to be considered proof of the crisis</a:t>
            </a:r>
          </a:p>
          <a:p>
            <a:pPr marL="285750" indent="-285750">
              <a:buFont typeface="Arial" panose="020B0604020202020204" pitchFamily="34" charset="0"/>
              <a:buChar char="•"/>
            </a:pPr>
            <a:r>
              <a:rPr lang="en-US" altLang="en-US" sz="2000" dirty="0">
                <a:solidFill>
                  <a:schemeClr val="accent6">
                    <a:lumMod val="75000"/>
                  </a:schemeClr>
                </a:solidFill>
                <a:latin typeface="Calisto MT" panose="02040603050505030304" pitchFamily="18" charset="0"/>
              </a:rPr>
              <a:t>Please don’t submit pictures.</a:t>
            </a:r>
          </a:p>
          <a:p>
            <a:pPr marL="285750" indent="-285750">
              <a:buFont typeface="Arial" panose="020B0604020202020204" pitchFamily="34" charset="0"/>
              <a:buChar char="•"/>
            </a:pPr>
            <a:r>
              <a:rPr lang="en-US" altLang="en-US" sz="2000" dirty="0">
                <a:solidFill>
                  <a:schemeClr val="accent6">
                    <a:lumMod val="75000"/>
                  </a:schemeClr>
                </a:solidFill>
                <a:latin typeface="Calisto MT" panose="02040603050505030304" pitchFamily="18" charset="0"/>
              </a:rPr>
              <a:t>We only help with deposit or 1 month of delinquent rent for Section 8</a:t>
            </a:r>
          </a:p>
        </p:txBody>
      </p:sp>
      <p:pic>
        <p:nvPicPr>
          <p:cNvPr id="5122" name="Picture 2" descr="Remarks Icon PNG Images, Vectors Free Download - Pngtree">
            <a:extLst>
              <a:ext uri="{FF2B5EF4-FFF2-40B4-BE49-F238E27FC236}">
                <a16:creationId xmlns:a16="http://schemas.microsoft.com/office/drawing/2014/main" id="{1A5B9446-576C-F800-8FD2-1C17245C51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0818" y="3858926"/>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402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27C8-165C-5513-DB4B-9D840097C545}"/>
              </a:ext>
            </a:extLst>
          </p:cNvPr>
          <p:cNvSpPr>
            <a:spLocks noGrp="1"/>
          </p:cNvSpPr>
          <p:nvPr>
            <p:ph type="title"/>
          </p:nvPr>
        </p:nvSpPr>
        <p:spPr>
          <a:xfrm>
            <a:off x="3027546" y="-38501"/>
            <a:ext cx="6136908" cy="1382156"/>
          </a:xfrm>
          <a:noFill/>
        </p:spPr>
        <p:txBody>
          <a:bodyPr/>
          <a:lstStyle/>
          <a:p>
            <a:r>
              <a:rPr lang="en-US" dirty="0"/>
              <a:t>Examples of Expenses</a:t>
            </a:r>
            <a:br>
              <a:rPr lang="en-US" dirty="0"/>
            </a:br>
            <a:r>
              <a:rPr lang="en-US" dirty="0"/>
              <a:t> NOT Covered by SOS</a:t>
            </a:r>
          </a:p>
        </p:txBody>
      </p:sp>
      <p:sp>
        <p:nvSpPr>
          <p:cNvPr id="7" name="TextBox 6">
            <a:extLst>
              <a:ext uri="{FF2B5EF4-FFF2-40B4-BE49-F238E27FC236}">
                <a16:creationId xmlns:a16="http://schemas.microsoft.com/office/drawing/2014/main" id="{0ADD7CBC-D4D8-7E54-7EC1-13776009B9D2}"/>
              </a:ext>
            </a:extLst>
          </p:cNvPr>
          <p:cNvSpPr txBox="1"/>
          <p:nvPr/>
        </p:nvSpPr>
        <p:spPr>
          <a:xfrm>
            <a:off x="7279908" y="1472795"/>
            <a:ext cx="4751671"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Funeral expenses.</a:t>
            </a:r>
          </a:p>
          <a:p>
            <a:pPr marL="285750" indent="-285750">
              <a:buFont typeface="Arial" panose="020B0604020202020204" pitchFamily="34" charset="0"/>
              <a:buChar char="•"/>
            </a:pPr>
            <a:r>
              <a:rPr lang="en-US" sz="2400" dirty="0"/>
              <a:t>Airline tickets or travel expenses.</a:t>
            </a:r>
          </a:p>
          <a:p>
            <a:pPr marL="285750" indent="-285750">
              <a:buFont typeface="Arial" panose="020B0604020202020204" pitchFamily="34" charset="0"/>
              <a:buChar char="•"/>
            </a:pPr>
            <a:r>
              <a:rPr lang="en-US" sz="2400" dirty="0"/>
              <a:t>Repayment of payday loans or personal loans to friends or relatives.</a:t>
            </a:r>
          </a:p>
          <a:p>
            <a:pPr marL="285750" indent="-285750">
              <a:buFont typeface="Arial" panose="020B0604020202020204" pitchFamily="34" charset="0"/>
              <a:buChar char="•"/>
            </a:pPr>
            <a:r>
              <a:rPr lang="en-US" sz="2400" dirty="0"/>
              <a:t>Court costs or legal fees.</a:t>
            </a:r>
          </a:p>
          <a:p>
            <a:pPr marL="285750" indent="-285750">
              <a:buFont typeface="Arial" panose="020B0604020202020204" pitchFamily="34" charset="0"/>
              <a:buChar char="•"/>
            </a:pPr>
            <a:r>
              <a:rPr lang="en-US" sz="2400" dirty="0"/>
              <a:t>Routine medications or doctor visits.</a:t>
            </a:r>
          </a:p>
          <a:p>
            <a:pPr marL="285750" indent="-285750">
              <a:buFont typeface="Arial" panose="020B0604020202020204" pitchFamily="34" charset="0"/>
              <a:buChar char="•"/>
            </a:pPr>
            <a:r>
              <a:rPr lang="en-US" sz="2400" dirty="0"/>
              <a:t>Parking tickets, speeding tickets, impound or towing costs.</a:t>
            </a:r>
          </a:p>
          <a:p>
            <a:pPr marL="285750" indent="-285750">
              <a:buFont typeface="Arial" panose="020B0604020202020204" pitchFamily="34" charset="0"/>
              <a:buChar char="•"/>
            </a:pPr>
            <a:r>
              <a:rPr lang="en-US" sz="2400" dirty="0"/>
              <a:t>Gas, automobile registration.</a:t>
            </a:r>
          </a:p>
          <a:p>
            <a:pPr marL="285750" indent="-285750">
              <a:buFont typeface="Arial" panose="020B0604020202020204" pitchFamily="34" charset="0"/>
              <a:buChar char="•"/>
            </a:pPr>
            <a:r>
              <a:rPr lang="en-US" sz="2400" dirty="0"/>
              <a:t>Down payments or deposits for automobiles.</a:t>
            </a:r>
          </a:p>
          <a:p>
            <a:pPr marL="285750" indent="-285750">
              <a:buFont typeface="Arial" panose="020B0604020202020204" pitchFamily="34" charset="0"/>
              <a:buChar char="•"/>
            </a:pPr>
            <a:r>
              <a:rPr lang="en-US" sz="2400" dirty="0"/>
              <a:t>Legal fees.</a:t>
            </a:r>
          </a:p>
          <a:p>
            <a:pPr marL="285750" indent="-285750">
              <a:buFont typeface="Arial" panose="020B0604020202020204" pitchFamily="34" charset="0"/>
              <a:buChar char="•"/>
            </a:pPr>
            <a:r>
              <a:rPr lang="en-US" sz="2400" dirty="0"/>
              <a:t>Credit card bills</a:t>
            </a:r>
            <a:r>
              <a:rPr lang="en-US" dirty="0"/>
              <a:t>.</a:t>
            </a:r>
          </a:p>
        </p:txBody>
      </p:sp>
      <p:sp>
        <p:nvSpPr>
          <p:cNvPr id="3" name="TextBox 2">
            <a:extLst>
              <a:ext uri="{FF2B5EF4-FFF2-40B4-BE49-F238E27FC236}">
                <a16:creationId xmlns:a16="http://schemas.microsoft.com/office/drawing/2014/main" id="{3F363643-627F-D939-7E3E-3232E69F0FB5}"/>
              </a:ext>
            </a:extLst>
          </p:cNvPr>
          <p:cNvSpPr txBox="1"/>
          <p:nvPr/>
        </p:nvSpPr>
        <p:spPr>
          <a:xfrm>
            <a:off x="689812" y="1472795"/>
            <a:ext cx="4751671"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Educational tuition or school supplies.</a:t>
            </a:r>
          </a:p>
          <a:p>
            <a:pPr marL="285750" indent="-285750">
              <a:buFont typeface="Arial" panose="020B0604020202020204" pitchFamily="34" charset="0"/>
              <a:buChar char="•"/>
            </a:pPr>
            <a:r>
              <a:rPr lang="en-US" sz="2400" dirty="0"/>
              <a:t>Clothing.</a:t>
            </a:r>
          </a:p>
          <a:p>
            <a:pPr marL="285750" indent="-285750">
              <a:buFont typeface="Arial" panose="020B0604020202020204" pitchFamily="34" charset="0"/>
              <a:buChar char="•"/>
            </a:pPr>
            <a:r>
              <a:rPr lang="en-US" sz="2400" dirty="0"/>
              <a:t>Property taxes.</a:t>
            </a:r>
          </a:p>
          <a:p>
            <a:pPr marL="285750" indent="-285750">
              <a:buFont typeface="Arial" panose="020B0604020202020204" pitchFamily="34" charset="0"/>
              <a:buChar char="•"/>
            </a:pPr>
            <a:r>
              <a:rPr lang="en-US" sz="2400" dirty="0"/>
              <a:t>Home modifications or repairs.</a:t>
            </a:r>
          </a:p>
          <a:p>
            <a:pPr marL="285750" indent="-285750">
              <a:buFont typeface="Arial" panose="020B0604020202020204" pitchFamily="34" charset="0"/>
              <a:buChar char="•"/>
            </a:pPr>
            <a:r>
              <a:rPr lang="en-US" sz="2400" dirty="0"/>
              <a:t>Homeowner association fees.</a:t>
            </a:r>
          </a:p>
          <a:p>
            <a:pPr marL="285750" indent="-285750">
              <a:buFont typeface="Arial" panose="020B0604020202020204" pitchFamily="34" charset="0"/>
              <a:buChar char="•"/>
            </a:pPr>
            <a:r>
              <a:rPr lang="en-US" sz="2400" dirty="0"/>
              <a:t>Home maintenance or late fees. </a:t>
            </a:r>
          </a:p>
          <a:p>
            <a:pPr marL="285750" indent="-285750">
              <a:buFont typeface="Arial" panose="020B0604020202020204" pitchFamily="34" charset="0"/>
              <a:buChar char="•"/>
            </a:pPr>
            <a:r>
              <a:rPr lang="en-US" sz="2400" dirty="0"/>
              <a:t>Phone bills.</a:t>
            </a:r>
          </a:p>
          <a:p>
            <a:pPr marL="285750" indent="-285750">
              <a:buFont typeface="Arial" panose="020B0604020202020204" pitchFamily="34" charset="0"/>
              <a:buChar char="•"/>
            </a:pPr>
            <a:r>
              <a:rPr lang="en-US" sz="2400" dirty="0"/>
              <a:t>Appliances such as washers and dryers.</a:t>
            </a:r>
          </a:p>
          <a:p>
            <a:pPr marL="285750" indent="-285750">
              <a:buFont typeface="Arial" panose="020B0604020202020204" pitchFamily="34" charset="0"/>
              <a:buChar char="•"/>
            </a:pPr>
            <a:r>
              <a:rPr lang="en-US" sz="2400" dirty="0"/>
              <a:t>Movers or moving trucks.</a:t>
            </a:r>
          </a:p>
          <a:p>
            <a:pPr marL="285750" indent="-285750">
              <a:buFont typeface="Arial" panose="020B0604020202020204" pitchFamily="34" charset="0"/>
              <a:buChar char="•"/>
            </a:pPr>
            <a:r>
              <a:rPr lang="en-US" sz="2400" dirty="0"/>
              <a:t>Storage.</a:t>
            </a:r>
          </a:p>
          <a:p>
            <a:pPr marL="285750" indent="-285750">
              <a:buFont typeface="Arial" panose="020B0604020202020204" pitchFamily="34" charset="0"/>
              <a:buChar char="•"/>
            </a:pPr>
            <a:r>
              <a:rPr lang="en-US" sz="2400" dirty="0"/>
              <a:t>Hotel/motel bills.</a:t>
            </a:r>
          </a:p>
          <a:p>
            <a:pPr marL="285750" indent="-285750">
              <a:buFont typeface="Arial" panose="020B0604020202020204" pitchFamily="34" charset="0"/>
              <a:buChar char="•"/>
            </a:pPr>
            <a:r>
              <a:rPr lang="en-US" sz="2400" dirty="0"/>
              <a:t>Food.</a:t>
            </a:r>
          </a:p>
          <a:p>
            <a:pPr marL="285750" indent="-285750">
              <a:buFont typeface="Arial" panose="020B0604020202020204" pitchFamily="34" charset="0"/>
              <a:buChar char="•"/>
            </a:pPr>
            <a:endParaRPr lang="en-US" sz="2400" dirty="0"/>
          </a:p>
        </p:txBody>
      </p:sp>
      <p:pic>
        <p:nvPicPr>
          <p:cNvPr id="4098" name="Picture 2" descr="319,600+ Forbidden Symbol Stock Photos, Pictures &amp; Royalty-Free Images -  iStock | No symbol">
            <a:extLst>
              <a:ext uri="{FF2B5EF4-FFF2-40B4-BE49-F238E27FC236}">
                <a16:creationId xmlns:a16="http://schemas.microsoft.com/office/drawing/2014/main" id="{9D19DCA9-D3B7-2A34-4F86-A84930921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641" y="4269576"/>
            <a:ext cx="2231257" cy="223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609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45968-70F7-0180-6448-3547E442EF4A}"/>
              </a:ext>
            </a:extLst>
          </p:cNvPr>
          <p:cNvSpPr>
            <a:spLocks noGrp="1"/>
          </p:cNvSpPr>
          <p:nvPr>
            <p:ph type="title"/>
          </p:nvPr>
        </p:nvSpPr>
        <p:spPr>
          <a:xfrm>
            <a:off x="1945106" y="182245"/>
            <a:ext cx="5899484" cy="703279"/>
          </a:xfrm>
          <a:noFill/>
        </p:spPr>
        <p:txBody>
          <a:bodyPr>
            <a:noAutofit/>
          </a:bodyPr>
          <a:lstStyle/>
          <a:p>
            <a:r>
              <a:rPr lang="en-US" dirty="0"/>
              <a:t>Critical Needs rules</a:t>
            </a:r>
          </a:p>
        </p:txBody>
      </p:sp>
      <p:sp>
        <p:nvSpPr>
          <p:cNvPr id="8" name="Content Placeholder 7">
            <a:extLst>
              <a:ext uri="{FF2B5EF4-FFF2-40B4-BE49-F238E27FC236}">
                <a16:creationId xmlns:a16="http://schemas.microsoft.com/office/drawing/2014/main" id="{215CE58D-2739-522B-7C3A-6A7C985360C0}"/>
              </a:ext>
            </a:extLst>
          </p:cNvPr>
          <p:cNvSpPr>
            <a:spLocks noGrp="1"/>
          </p:cNvSpPr>
          <p:nvPr>
            <p:ph sz="half" idx="1"/>
          </p:nvPr>
        </p:nvSpPr>
        <p:spPr>
          <a:xfrm>
            <a:off x="823762" y="1021498"/>
            <a:ext cx="7569468" cy="5836502"/>
          </a:xfrm>
          <a:solidFill>
            <a:schemeClr val="bg1"/>
          </a:solidFill>
        </p:spPr>
        <p:txBody>
          <a:bodyPr vert="horz" lIns="91440" tIns="45720" rIns="91440" bIns="45720" rtlCol="0" anchor="t">
            <a:noAutofit/>
          </a:bodyPr>
          <a:lstStyle/>
          <a:p>
            <a:pPr marL="0" marR="0">
              <a:tabLst>
                <a:tab pos="139700" algn="l"/>
                <a:tab pos="457200" algn="l"/>
              </a:tabLst>
            </a:pPr>
            <a:r>
              <a:rPr lang="en-US" dirty="0">
                <a:effectLst/>
                <a:latin typeface="Arial" panose="020B0604020202020204" pitchFamily="34" charset="0"/>
                <a:ea typeface="MS Mincho" panose="02020609040205080304" pitchFamily="49" charset="-128"/>
                <a:cs typeface="Times New Roman" panose="02020603050405020304" pitchFamily="18" charset="0"/>
              </a:rPr>
              <a:t>Critical Needs include emergency costs determined necessary to maintain housing, personal independence, or employment, which are not covered by insurance or other sources and have not yet been expended. Eligible uses of Critical Needs assistance include:</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buFont typeface="Symbol" panose="05050102010706020507" pitchFamily="18" charset="2"/>
              <a:buChar char=""/>
              <a:tabLst>
                <a:tab pos="139700" algn="l"/>
                <a:tab pos="457200" algn="l"/>
              </a:tabLst>
            </a:pPr>
            <a:r>
              <a:rPr lang="en-US" dirty="0">
                <a:effectLst/>
                <a:latin typeface="Arial" panose="020B0604020202020204" pitchFamily="34" charset="0"/>
                <a:ea typeface="MS Mincho" panose="02020609040205080304" pitchFamily="49" charset="-128"/>
                <a:cs typeface="Times New Roman" panose="02020603050405020304" pitchFamily="18" charset="0"/>
              </a:rPr>
              <a:t>Essential furniture in response to an emergency.</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buFont typeface="Symbol" panose="05050102010706020507" pitchFamily="18" charset="2"/>
              <a:buChar char=""/>
              <a:tabLst>
                <a:tab pos="139700" algn="l"/>
                <a:tab pos="457200" algn="l"/>
              </a:tabLst>
            </a:pPr>
            <a:r>
              <a:rPr lang="en-US" dirty="0">
                <a:effectLst/>
                <a:latin typeface="Arial" panose="020B0604020202020204" pitchFamily="34" charset="0"/>
                <a:ea typeface="MS Mincho" panose="02020609040205080304" pitchFamily="49" charset="-128"/>
                <a:cs typeface="Times New Roman" panose="02020603050405020304" pitchFamily="18" charset="0"/>
              </a:rPr>
              <a:t>Beds and dining set consisting of mattress and simple frame; no bed furniture such as headboard, footboard, etc.</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buFont typeface="Symbol" panose="05050102010706020507" pitchFamily="18" charset="2"/>
              <a:buChar char=""/>
              <a:tabLst>
                <a:tab pos="139700" algn="l"/>
                <a:tab pos="457200" algn="l"/>
              </a:tabLst>
            </a:pPr>
            <a:r>
              <a:rPr lang="en-US" dirty="0">
                <a:effectLst/>
                <a:latin typeface="Arial" panose="020B0604020202020204" pitchFamily="34" charset="0"/>
                <a:ea typeface="MS Mincho" panose="02020609040205080304" pitchFamily="49" charset="-128"/>
                <a:cs typeface="Times New Roman" panose="02020603050405020304" pitchFamily="18" charset="0"/>
              </a:rPr>
              <a:t>Medical equipment and health aids that are critical for maintaining a job, obtaining employment, continuing school, or maintaining independence.</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buFont typeface="Courier New" panose="02070309020205020404" pitchFamily="49" charset="0"/>
              <a:buChar char="o"/>
              <a:tabLst>
                <a:tab pos="139700" algn="l"/>
                <a:tab pos="457200" algn="l"/>
              </a:tabLst>
            </a:pPr>
            <a:r>
              <a:rPr lang="en-US" sz="1800" dirty="0">
                <a:effectLst/>
                <a:latin typeface="Arial" panose="020B0604020202020204" pitchFamily="34" charset="0"/>
                <a:ea typeface="MS Mincho" panose="02020609040205080304" pitchFamily="49" charset="-128"/>
                <a:cs typeface="Times New Roman" panose="02020603050405020304" pitchFamily="18" charset="0"/>
              </a:rPr>
              <a:t>Medical equipment includes respiratory equipment, wheelchairs, wheelchair batteries, walkers, and some motorized chairs, etc.</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buFont typeface="Courier New" panose="02070309020205020404" pitchFamily="49" charset="0"/>
              <a:buChar char="o"/>
              <a:tabLst>
                <a:tab pos="139700" algn="l"/>
                <a:tab pos="457200" algn="l"/>
              </a:tabLst>
            </a:pPr>
            <a:r>
              <a:rPr lang="en-US" sz="1800" dirty="0">
                <a:effectLst/>
                <a:latin typeface="Arial" panose="020B0604020202020204" pitchFamily="34" charset="0"/>
                <a:ea typeface="MS Mincho" panose="02020609040205080304" pitchFamily="49" charset="-128"/>
                <a:cs typeface="Times New Roman" panose="02020603050405020304" pitchFamily="18" charset="0"/>
              </a:rPr>
              <a:t>Health aids including hearing aids, eyeglasses, etc.</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buFont typeface="Symbol" panose="05050102010706020507" pitchFamily="18" charset="2"/>
              <a:buChar char=""/>
              <a:tabLst>
                <a:tab pos="139700" algn="l"/>
                <a:tab pos="457200" algn="l"/>
              </a:tabLst>
            </a:pPr>
            <a:r>
              <a:rPr lang="en-US" dirty="0">
                <a:effectLst/>
                <a:latin typeface="Arial" panose="020B0604020202020204" pitchFamily="34" charset="0"/>
                <a:ea typeface="MS Mincho" panose="02020609040205080304" pitchFamily="49" charset="-128"/>
                <a:cs typeface="Times New Roman" panose="02020603050405020304" pitchFamily="18" charset="0"/>
              </a:rPr>
              <a:t>Critical dental costs. (Primarily for seniors or a verifiable medical need that impacts housing stability.)</a:t>
            </a:r>
          </a:p>
          <a:p>
            <a:pPr marL="342900" marR="0" lvl="0" indent="-342900">
              <a:buFont typeface="Symbol" panose="05050102010706020507" pitchFamily="18" charset="2"/>
              <a:buChar char=""/>
              <a:tabLst>
                <a:tab pos="139700" algn="l"/>
                <a:tab pos="457200" algn="l"/>
              </a:tabLst>
            </a:pPr>
            <a:r>
              <a:rPr lang="en-US" dirty="0">
                <a:latin typeface="Arial" panose="020B0604020202020204" pitchFamily="34" charset="0"/>
                <a:ea typeface="MS Mincho" panose="02020609040205080304" pitchFamily="49" charset="-128"/>
                <a:cs typeface="Times New Roman" panose="02020603050405020304" pitchFamily="18" charset="0"/>
              </a:rPr>
              <a:t>The maximum amount is $3000 or combine with housing $5000</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p:txBody>
      </p:sp>
      <p:pic>
        <p:nvPicPr>
          <p:cNvPr id="6" name="Picture 5">
            <a:extLst>
              <a:ext uri="{FF2B5EF4-FFF2-40B4-BE49-F238E27FC236}">
                <a16:creationId xmlns:a16="http://schemas.microsoft.com/office/drawing/2014/main" id="{32D70E47-53E9-A606-1F14-CE1D582DAEA7}"/>
              </a:ext>
            </a:extLst>
          </p:cNvPr>
          <p:cNvPicPr>
            <a:picLocks noChangeAspect="1"/>
          </p:cNvPicPr>
          <p:nvPr/>
        </p:nvPicPr>
        <p:blipFill>
          <a:blip r:embed="rId3"/>
          <a:stretch>
            <a:fillRect/>
          </a:stretch>
        </p:blipFill>
        <p:spPr>
          <a:xfrm>
            <a:off x="8708617" y="4270606"/>
            <a:ext cx="3054384" cy="2162092"/>
          </a:xfrm>
          <a:prstGeom prst="rect">
            <a:avLst/>
          </a:prstGeom>
        </p:spPr>
      </p:pic>
      <p:pic>
        <p:nvPicPr>
          <p:cNvPr id="6146" name="Picture 2" descr="Eton Bed Basic Black">
            <a:extLst>
              <a:ext uri="{FF2B5EF4-FFF2-40B4-BE49-F238E27FC236}">
                <a16:creationId xmlns:a16="http://schemas.microsoft.com/office/drawing/2014/main" id="{33200DB0-38AB-58C9-903C-8A81DDAA91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0786" y="-629241"/>
            <a:ext cx="3032215" cy="20047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A01F416-3305-9CDE-A54C-4087550BB00E}"/>
              </a:ext>
            </a:extLst>
          </p:cNvPr>
          <p:cNvPicPr>
            <a:picLocks noChangeAspect="1"/>
          </p:cNvPicPr>
          <p:nvPr/>
        </p:nvPicPr>
        <p:blipFill>
          <a:blip r:embed="rId5"/>
          <a:stretch>
            <a:fillRect/>
          </a:stretch>
        </p:blipFill>
        <p:spPr>
          <a:xfrm>
            <a:off x="8896101" y="1247686"/>
            <a:ext cx="2679415" cy="2679415"/>
          </a:xfrm>
          <a:prstGeom prst="rect">
            <a:avLst/>
          </a:prstGeom>
        </p:spPr>
      </p:pic>
    </p:spTree>
    <p:extLst>
      <p:ext uri="{BB962C8B-B14F-4D97-AF65-F5344CB8AC3E}">
        <p14:creationId xmlns:p14="http://schemas.microsoft.com/office/powerpoint/2010/main" val="4259977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30A76-B788-B363-104E-266B7C7F7208}"/>
              </a:ext>
            </a:extLst>
          </p:cNvPr>
          <p:cNvSpPr>
            <a:spLocks noGrp="1"/>
          </p:cNvSpPr>
          <p:nvPr>
            <p:ph type="title"/>
          </p:nvPr>
        </p:nvSpPr>
        <p:spPr>
          <a:xfrm>
            <a:off x="1990824" y="74433"/>
            <a:ext cx="5958039" cy="843012"/>
          </a:xfrm>
          <a:noFill/>
        </p:spPr>
        <p:txBody>
          <a:bodyPr/>
          <a:lstStyle/>
          <a:p>
            <a:r>
              <a:rPr lang="en-US" dirty="0"/>
              <a:t>Please Do not forget!</a:t>
            </a:r>
          </a:p>
        </p:txBody>
      </p:sp>
      <p:sp>
        <p:nvSpPr>
          <p:cNvPr id="3" name="Content Placeholder 2">
            <a:extLst>
              <a:ext uri="{FF2B5EF4-FFF2-40B4-BE49-F238E27FC236}">
                <a16:creationId xmlns:a16="http://schemas.microsoft.com/office/drawing/2014/main" id="{05948542-FCE1-3AE6-C6C9-17975609DF70}"/>
              </a:ext>
            </a:extLst>
          </p:cNvPr>
          <p:cNvSpPr>
            <a:spLocks noGrp="1"/>
          </p:cNvSpPr>
          <p:nvPr>
            <p:ph sz="half" idx="14"/>
          </p:nvPr>
        </p:nvSpPr>
        <p:spPr>
          <a:xfrm>
            <a:off x="212558" y="1520792"/>
            <a:ext cx="6974711" cy="4297679"/>
          </a:xfrm>
          <a:noFill/>
        </p:spPr>
        <p:txBody>
          <a:bodyPr vert="horz" lIns="91440" tIns="45720" rIns="91440" bIns="45720" rtlCol="0" anchor="t">
            <a:normAutofit/>
          </a:bodyPr>
          <a:lstStyle/>
          <a:p>
            <a:pPr lvl="1"/>
            <a:r>
              <a:rPr lang="en-US" sz="2400" dirty="0"/>
              <a:t>We need Picture ID for all the main applicants</a:t>
            </a:r>
          </a:p>
          <a:p>
            <a:pPr lvl="1"/>
            <a:r>
              <a:rPr lang="en-US" sz="2400" dirty="0"/>
              <a:t>Do not alter the application in any way. </a:t>
            </a:r>
          </a:p>
          <a:p>
            <a:pPr lvl="1"/>
            <a:r>
              <a:rPr lang="en-US" sz="2400" dirty="0"/>
              <a:t>Undocumented applicants are welcome, but they need to have also picture ID</a:t>
            </a:r>
          </a:p>
          <a:p>
            <a:pPr lvl="1"/>
            <a:r>
              <a:rPr lang="en-US" sz="2400" dirty="0"/>
              <a:t>Don’t forget to fulfil the new budget portion on the application</a:t>
            </a:r>
          </a:p>
          <a:p>
            <a:pPr lvl="1"/>
            <a:endParaRPr lang="en-US" dirty="0"/>
          </a:p>
        </p:txBody>
      </p:sp>
      <p:pic>
        <p:nvPicPr>
          <p:cNvPr id="1031" name="Picture 7">
            <a:extLst>
              <a:ext uri="{FF2B5EF4-FFF2-40B4-BE49-F238E27FC236}">
                <a16:creationId xmlns:a16="http://schemas.microsoft.com/office/drawing/2014/main" id="{3C9CA4EC-159B-B868-D8E3-7DAA49822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445" y="5087757"/>
            <a:ext cx="7270144" cy="146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33A34AB-8DDC-916C-CEA6-61A3BC455266}"/>
              </a:ext>
            </a:extLst>
          </p:cNvPr>
          <p:cNvPicPr>
            <a:picLocks noChangeAspect="1"/>
          </p:cNvPicPr>
          <p:nvPr/>
        </p:nvPicPr>
        <p:blipFill>
          <a:blip r:embed="rId4"/>
          <a:stretch>
            <a:fillRect/>
          </a:stretch>
        </p:blipFill>
        <p:spPr>
          <a:xfrm>
            <a:off x="7464863" y="1104829"/>
            <a:ext cx="4422337" cy="1618892"/>
          </a:xfrm>
          <a:prstGeom prst="rect">
            <a:avLst/>
          </a:prstGeom>
        </p:spPr>
      </p:pic>
    </p:spTree>
    <p:extLst>
      <p:ext uri="{BB962C8B-B14F-4D97-AF65-F5344CB8AC3E}">
        <p14:creationId xmlns:p14="http://schemas.microsoft.com/office/powerpoint/2010/main" val="643777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22DC229-C78E-C5F0-A1B4-6EB875A26C0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69427" y="3686494"/>
            <a:ext cx="5805754" cy="28923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485B85F-43BA-024A-16BF-1D9CBE24F238}"/>
              </a:ext>
            </a:extLst>
          </p:cNvPr>
          <p:cNvPicPr>
            <a:picLocks noChangeAspect="1"/>
          </p:cNvPicPr>
          <p:nvPr/>
        </p:nvPicPr>
        <p:blipFill>
          <a:blip r:embed="rId3"/>
          <a:stretch>
            <a:fillRect/>
          </a:stretch>
        </p:blipFill>
        <p:spPr>
          <a:xfrm>
            <a:off x="0" y="0"/>
            <a:ext cx="5299364" cy="6858000"/>
          </a:xfrm>
          <a:prstGeom prst="rect">
            <a:avLst/>
          </a:prstGeom>
        </p:spPr>
      </p:pic>
      <p:sp>
        <p:nvSpPr>
          <p:cNvPr id="8" name="Content Placeholder 2">
            <a:extLst>
              <a:ext uri="{FF2B5EF4-FFF2-40B4-BE49-F238E27FC236}">
                <a16:creationId xmlns:a16="http://schemas.microsoft.com/office/drawing/2014/main" id="{1D7CC75F-31C9-18FC-CB1D-17147F7B7076}"/>
              </a:ext>
            </a:extLst>
          </p:cNvPr>
          <p:cNvSpPr>
            <a:spLocks noGrp="1"/>
          </p:cNvSpPr>
          <p:nvPr>
            <p:ph sz="half" idx="14"/>
          </p:nvPr>
        </p:nvSpPr>
        <p:spPr>
          <a:xfrm>
            <a:off x="5769427" y="178119"/>
            <a:ext cx="5694261" cy="3250881"/>
          </a:xfrm>
        </p:spPr>
        <p:txBody>
          <a:bodyPr>
            <a:normAutofit fontScale="85000" lnSpcReduction="10000"/>
          </a:bodyPr>
          <a:lstStyle/>
          <a:p>
            <a:r>
              <a:rPr lang="en-US" sz="2800" b="1" dirty="0">
                <a:latin typeface="Arial Rounded MT Bold" panose="020F0704030504030204" pitchFamily="34" charset="0"/>
              </a:rPr>
              <a:t>W-9 Form</a:t>
            </a:r>
          </a:p>
          <a:p>
            <a:pPr marL="457200" indent="-457200">
              <a:buFont typeface="Arial" panose="020B0604020202020204" pitchFamily="34" charset="0"/>
              <a:buChar char="•"/>
            </a:pPr>
            <a:r>
              <a:rPr lang="en-US" sz="2800" b="1" dirty="0"/>
              <a:t>For IRS norms, we required a W-9 form filled by the landlord with all the information listed.</a:t>
            </a:r>
          </a:p>
          <a:p>
            <a:pPr marL="457200" indent="-457200">
              <a:buFont typeface="Arial" panose="020B0604020202020204" pitchFamily="34" charset="0"/>
              <a:buChar char="•"/>
            </a:pPr>
            <a:r>
              <a:rPr lang="en-US" sz="2800" b="1" dirty="0"/>
              <a:t>The lack of this document before the 4pm on Thursday will delay the check 1 week </a:t>
            </a:r>
          </a:p>
          <a:p>
            <a:pPr marL="457200" indent="-457200">
              <a:buFont typeface="Arial" panose="020B0604020202020204" pitchFamily="34" charset="0"/>
              <a:buChar char="•"/>
            </a:pPr>
            <a:r>
              <a:rPr lang="en-US" sz="2800" b="1" dirty="0"/>
              <a:t>Please send 1 with the application, or the landlord can send it directly to our email </a:t>
            </a:r>
            <a:r>
              <a:rPr lang="en-US" sz="2800" b="1" dirty="0">
                <a:hlinkClick r:id="rId4"/>
              </a:rPr>
              <a:t>sos@ehsd.cccounty.us</a:t>
            </a:r>
            <a:r>
              <a:rPr lang="en-US" sz="2800" b="1" dirty="0"/>
              <a:t> </a:t>
            </a:r>
          </a:p>
          <a:p>
            <a:endParaRPr lang="en-US" sz="2800" b="1" dirty="0">
              <a:latin typeface="Arial Rounded MT Bold" panose="020F0704030504030204" pitchFamily="34" charset="0"/>
            </a:endParaRPr>
          </a:p>
        </p:txBody>
      </p:sp>
    </p:spTree>
    <p:extLst>
      <p:ext uri="{BB962C8B-B14F-4D97-AF65-F5344CB8AC3E}">
        <p14:creationId xmlns:p14="http://schemas.microsoft.com/office/powerpoint/2010/main" val="3585163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181D-911C-1343-7267-E35AC86CCA0E}"/>
              </a:ext>
            </a:extLst>
          </p:cNvPr>
          <p:cNvSpPr>
            <a:spLocks noGrp="1"/>
          </p:cNvSpPr>
          <p:nvPr>
            <p:ph type="title"/>
          </p:nvPr>
        </p:nvSpPr>
        <p:spPr>
          <a:noFill/>
        </p:spPr>
        <p:txBody>
          <a:bodyPr>
            <a:noAutofit/>
          </a:bodyPr>
          <a:lstStyle/>
          <a:p>
            <a:r>
              <a:rPr lang="en-US" dirty="0"/>
              <a:t>AGENDA</a:t>
            </a:r>
          </a:p>
        </p:txBody>
      </p:sp>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xfrm>
            <a:off x="4629752" y="346509"/>
            <a:ext cx="4722592" cy="6177581"/>
          </a:xfrm>
          <a:noFill/>
        </p:spPr>
        <p:txBody>
          <a:bodyPr anchor="ctr">
            <a:normAutofit/>
          </a:bodyPr>
          <a:lstStyle/>
          <a:p>
            <a:r>
              <a:rPr lang="en-US" sz="2400" dirty="0"/>
              <a:t>Introduction</a:t>
            </a:r>
          </a:p>
          <a:p>
            <a:r>
              <a:rPr lang="en-US" sz="2400" dirty="0"/>
              <a:t>Brief history of the fund</a:t>
            </a:r>
          </a:p>
          <a:p>
            <a:r>
              <a:rPr lang="en-US" sz="2400" dirty="0"/>
              <a:t>Eligibility Criteria</a:t>
            </a:r>
          </a:p>
          <a:p>
            <a:r>
              <a:rPr lang="en-US" sz="2400" dirty="0"/>
              <a:t>The new application</a:t>
            </a:r>
          </a:p>
          <a:p>
            <a:r>
              <a:rPr lang="en-US" sz="2400" dirty="0"/>
              <a:t>The Crisis</a:t>
            </a:r>
          </a:p>
          <a:p>
            <a:r>
              <a:rPr lang="en-US" sz="2400" dirty="0"/>
              <a:t>Proof of the crisis</a:t>
            </a:r>
          </a:p>
          <a:p>
            <a:r>
              <a:rPr lang="en-US" sz="2400" dirty="0"/>
              <a:t>Payments not covered by SOS</a:t>
            </a:r>
          </a:p>
          <a:p>
            <a:r>
              <a:rPr lang="en-US" sz="2400" dirty="0"/>
              <a:t>Critical Needs</a:t>
            </a:r>
          </a:p>
          <a:p>
            <a:r>
              <a:rPr lang="en-US" sz="2400" dirty="0"/>
              <a:t>Questions</a:t>
            </a:r>
          </a:p>
          <a:p>
            <a:endParaRPr lang="en-US" dirty="0"/>
          </a:p>
        </p:txBody>
      </p:sp>
      <p:pic>
        <p:nvPicPr>
          <p:cNvPr id="25" name="Picture Placeholder 6" descr="A city skyline">
            <a:extLst>
              <a:ext uri="{FF2B5EF4-FFF2-40B4-BE49-F238E27FC236}">
                <a16:creationId xmlns:a16="http://schemas.microsoft.com/office/drawing/2014/main" id="{086C9520-C924-5732-CC82-F0C4A533D4E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8" r="38"/>
          <a:stretch/>
        </p:blipFill>
        <p:spPr/>
      </p:pic>
    </p:spTree>
    <p:extLst>
      <p:ext uri="{BB962C8B-B14F-4D97-AF65-F5344CB8AC3E}">
        <p14:creationId xmlns:p14="http://schemas.microsoft.com/office/powerpoint/2010/main" val="1038351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A0F81-1BAA-1D15-1BA8-3D69E3A8E01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7143B12-5F5F-42E0-6B47-26EA6427B86E}"/>
              </a:ext>
            </a:extLst>
          </p:cNvPr>
          <p:cNvPicPr>
            <a:picLocks noChangeAspect="1"/>
          </p:cNvPicPr>
          <p:nvPr/>
        </p:nvPicPr>
        <p:blipFill>
          <a:blip r:embed="rId3"/>
          <a:stretch>
            <a:fillRect/>
          </a:stretch>
        </p:blipFill>
        <p:spPr>
          <a:xfrm>
            <a:off x="3446318" y="0"/>
            <a:ext cx="5299364" cy="6858000"/>
          </a:xfrm>
          <a:prstGeom prst="rect">
            <a:avLst/>
          </a:prstGeom>
        </p:spPr>
      </p:pic>
    </p:spTree>
    <p:extLst>
      <p:ext uri="{BB962C8B-B14F-4D97-AF65-F5344CB8AC3E}">
        <p14:creationId xmlns:p14="http://schemas.microsoft.com/office/powerpoint/2010/main" val="1122520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384BB-B4C2-03E0-5539-F3A25989811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206F0DA-4E01-73FA-C46E-93EB6DF78DC8}"/>
              </a:ext>
            </a:extLst>
          </p:cNvPr>
          <p:cNvPicPr>
            <a:picLocks noChangeAspect="1"/>
          </p:cNvPicPr>
          <p:nvPr/>
        </p:nvPicPr>
        <p:blipFill>
          <a:blip r:embed="rId3"/>
          <a:stretch>
            <a:fillRect/>
          </a:stretch>
        </p:blipFill>
        <p:spPr>
          <a:xfrm>
            <a:off x="158813" y="261179"/>
            <a:ext cx="7634184" cy="1115234"/>
          </a:xfrm>
          <a:prstGeom prst="rect">
            <a:avLst/>
          </a:prstGeom>
        </p:spPr>
      </p:pic>
      <p:pic>
        <p:nvPicPr>
          <p:cNvPr id="13" name="Picture 12">
            <a:extLst>
              <a:ext uri="{FF2B5EF4-FFF2-40B4-BE49-F238E27FC236}">
                <a16:creationId xmlns:a16="http://schemas.microsoft.com/office/drawing/2014/main" id="{3849A63A-6212-7A38-7B13-C14750EF3273}"/>
              </a:ext>
            </a:extLst>
          </p:cNvPr>
          <p:cNvPicPr>
            <a:picLocks noChangeAspect="1"/>
          </p:cNvPicPr>
          <p:nvPr/>
        </p:nvPicPr>
        <p:blipFill>
          <a:blip r:embed="rId4"/>
          <a:stretch>
            <a:fillRect/>
          </a:stretch>
        </p:blipFill>
        <p:spPr>
          <a:xfrm>
            <a:off x="732706" y="1639524"/>
            <a:ext cx="6633882" cy="2429435"/>
          </a:xfrm>
          <a:prstGeom prst="rect">
            <a:avLst/>
          </a:prstGeom>
        </p:spPr>
      </p:pic>
      <p:pic>
        <p:nvPicPr>
          <p:cNvPr id="14" name="Picture 4" descr="Don't Delay - One Year Until You Need a REAL ID to Fly in the United States  - California DMV">
            <a:extLst>
              <a:ext uri="{FF2B5EF4-FFF2-40B4-BE49-F238E27FC236}">
                <a16:creationId xmlns:a16="http://schemas.microsoft.com/office/drawing/2014/main" id="{B9D5ED2F-3922-0B1C-D7C8-B807FF4DB7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2996" y="1076010"/>
            <a:ext cx="4287989" cy="27479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Matricula Consular added a new photo. - Matricula Consular">
            <a:extLst>
              <a:ext uri="{FF2B5EF4-FFF2-40B4-BE49-F238E27FC236}">
                <a16:creationId xmlns:a16="http://schemas.microsoft.com/office/drawing/2014/main" id="{B13087D8-152B-1B72-E063-C941BFDCB6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706" y="4602653"/>
            <a:ext cx="2686050" cy="17049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ow Many Americans Have a Passport? | Rustic Pathways">
            <a:extLst>
              <a:ext uri="{FF2B5EF4-FFF2-40B4-BE49-F238E27FC236}">
                <a16:creationId xmlns:a16="http://schemas.microsoft.com/office/drawing/2014/main" id="{672D0D50-CAC2-60DF-8C3D-112636E06E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3229" y="4268805"/>
            <a:ext cx="3066065" cy="20443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ateway Student ID card | Gateway Technical College">
            <a:extLst>
              <a:ext uri="{FF2B5EF4-FFF2-40B4-BE49-F238E27FC236}">
                <a16:creationId xmlns:a16="http://schemas.microsoft.com/office/drawing/2014/main" id="{6EDFE74B-AEE2-A380-5255-E0D86F9E8A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5905" y="4268805"/>
            <a:ext cx="3536632" cy="2589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702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2610A-00C7-ADB8-01FD-A78E1CF02DC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8A63453-C1C3-FFDB-AA8C-39A2EE4F328E}"/>
              </a:ext>
            </a:extLst>
          </p:cNvPr>
          <p:cNvPicPr>
            <a:picLocks noChangeAspect="1"/>
          </p:cNvPicPr>
          <p:nvPr/>
        </p:nvPicPr>
        <p:blipFill>
          <a:blip r:embed="rId3"/>
          <a:stretch>
            <a:fillRect/>
          </a:stretch>
        </p:blipFill>
        <p:spPr>
          <a:xfrm>
            <a:off x="0" y="0"/>
            <a:ext cx="12192000" cy="1235304"/>
          </a:xfrm>
          <a:prstGeom prst="rect">
            <a:avLst/>
          </a:prstGeom>
        </p:spPr>
      </p:pic>
      <p:pic>
        <p:nvPicPr>
          <p:cNvPr id="4100" name="Picture 4" descr="Form 1040 - Wikipedia">
            <a:extLst>
              <a:ext uri="{FF2B5EF4-FFF2-40B4-BE49-F238E27FC236}">
                <a16:creationId xmlns:a16="http://schemas.microsoft.com/office/drawing/2014/main" id="{BECA64DA-E674-F8FE-1E6F-99E69B7543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6038" y="4088187"/>
            <a:ext cx="2542437" cy="32903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alary - Free business and finance icons">
            <a:extLst>
              <a:ext uri="{FF2B5EF4-FFF2-40B4-BE49-F238E27FC236}">
                <a16:creationId xmlns:a16="http://schemas.microsoft.com/office/drawing/2014/main" id="{676ACA21-8EC9-D94F-AFCC-DD5325689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629096"/>
            <a:ext cx="2214613" cy="221461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Disability Income Protection | Southern California Glaziers, Architectural  Metal and Glass Workers Trust Funds">
            <a:extLst>
              <a:ext uri="{FF2B5EF4-FFF2-40B4-BE49-F238E27FC236}">
                <a16:creationId xmlns:a16="http://schemas.microsoft.com/office/drawing/2014/main" id="{2C99EEFE-7E04-2586-6B05-B9AB23895F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505" y="4412851"/>
            <a:ext cx="2964871" cy="16412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45B7E25-A01D-8B1A-2FDE-6CB5A6756341}"/>
              </a:ext>
            </a:extLst>
          </p:cNvPr>
          <p:cNvPicPr>
            <a:picLocks noChangeAspect="1"/>
          </p:cNvPicPr>
          <p:nvPr/>
        </p:nvPicPr>
        <p:blipFill>
          <a:blip r:embed="rId7"/>
          <a:stretch>
            <a:fillRect/>
          </a:stretch>
        </p:blipFill>
        <p:spPr>
          <a:xfrm>
            <a:off x="5781056" y="1629096"/>
            <a:ext cx="6382871" cy="4320988"/>
          </a:xfrm>
          <a:prstGeom prst="rect">
            <a:avLst/>
          </a:prstGeom>
        </p:spPr>
      </p:pic>
      <p:pic>
        <p:nvPicPr>
          <p:cNvPr id="4106" name="Picture 10" descr="Bamboozled: Be suspicious when you receive unsolicited checks - nj.com">
            <a:extLst>
              <a:ext uri="{FF2B5EF4-FFF2-40B4-BE49-F238E27FC236}">
                <a16:creationId xmlns:a16="http://schemas.microsoft.com/office/drawing/2014/main" id="{18C84C64-F099-EE52-6061-27447644D3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2280" y="2198238"/>
            <a:ext cx="3300320" cy="1751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426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0FE8A-D41F-005D-47A5-68C2997D250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ABC4EBB-C726-62E2-0298-8CE5B2E2BB5E}"/>
              </a:ext>
            </a:extLst>
          </p:cNvPr>
          <p:cNvPicPr>
            <a:picLocks noChangeAspect="1"/>
          </p:cNvPicPr>
          <p:nvPr/>
        </p:nvPicPr>
        <p:blipFill>
          <a:blip r:embed="rId3"/>
          <a:stretch>
            <a:fillRect/>
          </a:stretch>
        </p:blipFill>
        <p:spPr>
          <a:xfrm>
            <a:off x="575817" y="174527"/>
            <a:ext cx="6167718" cy="2581835"/>
          </a:xfrm>
          <a:prstGeom prst="rect">
            <a:avLst/>
          </a:prstGeom>
        </p:spPr>
      </p:pic>
      <p:pic>
        <p:nvPicPr>
          <p:cNvPr id="5" name="Picture 4">
            <a:extLst>
              <a:ext uri="{FF2B5EF4-FFF2-40B4-BE49-F238E27FC236}">
                <a16:creationId xmlns:a16="http://schemas.microsoft.com/office/drawing/2014/main" id="{A54B43DD-D3CB-6F37-38A1-F518FEFA6061}"/>
              </a:ext>
            </a:extLst>
          </p:cNvPr>
          <p:cNvPicPr>
            <a:picLocks noChangeAspect="1"/>
          </p:cNvPicPr>
          <p:nvPr/>
        </p:nvPicPr>
        <p:blipFill>
          <a:blip r:embed="rId4"/>
          <a:stretch>
            <a:fillRect/>
          </a:stretch>
        </p:blipFill>
        <p:spPr>
          <a:xfrm>
            <a:off x="711574" y="2598705"/>
            <a:ext cx="6920753" cy="1819835"/>
          </a:xfrm>
          <a:prstGeom prst="rect">
            <a:avLst/>
          </a:prstGeom>
        </p:spPr>
      </p:pic>
      <p:pic>
        <p:nvPicPr>
          <p:cNvPr id="7" name="Picture 6">
            <a:extLst>
              <a:ext uri="{FF2B5EF4-FFF2-40B4-BE49-F238E27FC236}">
                <a16:creationId xmlns:a16="http://schemas.microsoft.com/office/drawing/2014/main" id="{718B3F69-D0E3-587A-403B-7E2A89768B90}"/>
              </a:ext>
            </a:extLst>
          </p:cNvPr>
          <p:cNvPicPr>
            <a:picLocks noChangeAspect="1"/>
          </p:cNvPicPr>
          <p:nvPr/>
        </p:nvPicPr>
        <p:blipFill>
          <a:blip r:embed="rId5"/>
          <a:stretch>
            <a:fillRect/>
          </a:stretch>
        </p:blipFill>
        <p:spPr>
          <a:xfrm>
            <a:off x="711574" y="4671320"/>
            <a:ext cx="6992471" cy="1846729"/>
          </a:xfrm>
          <a:prstGeom prst="rect">
            <a:avLst/>
          </a:prstGeom>
        </p:spPr>
      </p:pic>
      <p:pic>
        <p:nvPicPr>
          <p:cNvPr id="8" name="Picture 4">
            <a:extLst>
              <a:ext uri="{FF2B5EF4-FFF2-40B4-BE49-F238E27FC236}">
                <a16:creationId xmlns:a16="http://schemas.microsoft.com/office/drawing/2014/main" id="{F6373DD9-C000-2DB7-F9C6-7A7AC3979E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0050" y="-1"/>
            <a:ext cx="4171950" cy="701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5281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2281A-0458-AF9E-431F-143D934B70A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D820132-A9ED-1127-342B-A3C6F44D8203}"/>
              </a:ext>
            </a:extLst>
          </p:cNvPr>
          <p:cNvPicPr>
            <a:picLocks noChangeAspect="1"/>
          </p:cNvPicPr>
          <p:nvPr/>
        </p:nvPicPr>
        <p:blipFill>
          <a:blip r:embed="rId3"/>
          <a:stretch>
            <a:fillRect/>
          </a:stretch>
        </p:blipFill>
        <p:spPr>
          <a:xfrm>
            <a:off x="1155031" y="184986"/>
            <a:ext cx="7363327" cy="6673014"/>
          </a:xfrm>
          <a:prstGeom prst="rect">
            <a:avLst/>
          </a:prstGeom>
        </p:spPr>
      </p:pic>
      <p:pic>
        <p:nvPicPr>
          <p:cNvPr id="5122" name="Picture 2" descr="1,300+ Lower Income Stock Photos, Pictures &amp; Royalty-Free Images - iStock |  Lower income seniors, Lower income living room, Lower income community">
            <a:extLst>
              <a:ext uri="{FF2B5EF4-FFF2-40B4-BE49-F238E27FC236}">
                <a16:creationId xmlns:a16="http://schemas.microsoft.com/office/drawing/2014/main" id="{B80BC684-C1B6-5A8D-3BD6-32248E01DD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6976" y="0"/>
            <a:ext cx="389502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106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E0192-CC4E-4FDE-E30F-BB3C85E5A13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C54FD81-3D74-F45E-2CD3-F80D5FD69CB8}"/>
              </a:ext>
            </a:extLst>
          </p:cNvPr>
          <p:cNvPicPr>
            <a:picLocks noChangeAspect="1"/>
          </p:cNvPicPr>
          <p:nvPr/>
        </p:nvPicPr>
        <p:blipFill>
          <a:blip r:embed="rId3"/>
          <a:stretch>
            <a:fillRect/>
          </a:stretch>
        </p:blipFill>
        <p:spPr>
          <a:xfrm>
            <a:off x="5331452" y="1116106"/>
            <a:ext cx="6418729" cy="4625788"/>
          </a:xfrm>
          <a:prstGeom prst="rect">
            <a:avLst/>
          </a:prstGeom>
        </p:spPr>
      </p:pic>
      <p:pic>
        <p:nvPicPr>
          <p:cNvPr id="7174" name="Picture 6" descr="Evicting Tenant: Over 401 Royalty-Free Licensable Stock Illustrations &amp;  Drawings | Shutterstock">
            <a:extLst>
              <a:ext uri="{FF2B5EF4-FFF2-40B4-BE49-F238E27FC236}">
                <a16:creationId xmlns:a16="http://schemas.microsoft.com/office/drawing/2014/main" id="{6B7F47C2-8842-5CBF-FF7D-85656F27A3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933" y="314826"/>
            <a:ext cx="35052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a:extLst>
              <a:ext uri="{FF2B5EF4-FFF2-40B4-BE49-F238E27FC236}">
                <a16:creationId xmlns:a16="http://schemas.microsoft.com/office/drawing/2014/main" id="{C3F763B7-8947-A72A-94DA-4863A0AB98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933" y="2726366"/>
            <a:ext cx="3656849" cy="381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625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39484-9D3B-E8F9-8039-74E27D7DCB9A}"/>
            </a:ext>
          </a:extLst>
        </p:cNvPr>
        <p:cNvGrpSpPr/>
        <p:nvPr/>
      </p:nvGrpSpPr>
      <p:grpSpPr>
        <a:xfrm>
          <a:off x="0" y="0"/>
          <a:ext cx="0" cy="0"/>
          <a:chOff x="0" y="0"/>
          <a:chExt cx="0" cy="0"/>
        </a:xfrm>
      </p:grpSpPr>
      <p:pic>
        <p:nvPicPr>
          <p:cNvPr id="7170" name="Picture 2" descr="Effective Questioning Techniques - IEEE-USA InSight">
            <a:extLst>
              <a:ext uri="{FF2B5EF4-FFF2-40B4-BE49-F238E27FC236}">
                <a16:creationId xmlns:a16="http://schemas.microsoft.com/office/drawing/2014/main" id="{B7CFD9EE-3E54-15A3-97B8-8BF27A4AA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1190625"/>
            <a:ext cx="7429500" cy="447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094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5" descr="Close-up of a bridge with wires">
            <a:extLst>
              <a:ext uri="{FF2B5EF4-FFF2-40B4-BE49-F238E27FC236}">
                <a16:creationId xmlns:a16="http://schemas.microsoft.com/office/drawing/2014/main" id="{E461669C-A7BA-D639-22CB-B5FBBE698B3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0" r="20"/>
          <a:stretch/>
        </p:blipFill>
        <p:spPr>
          <a:noFill/>
        </p:spPr>
      </p:pic>
      <p:sp>
        <p:nvSpPr>
          <p:cNvPr id="2" name="Title 1">
            <a:extLst>
              <a:ext uri="{FF2B5EF4-FFF2-40B4-BE49-F238E27FC236}">
                <a16:creationId xmlns:a16="http://schemas.microsoft.com/office/drawing/2014/main" id="{28BAC361-0D7A-DC05-86B5-6DD77D322F5B}"/>
              </a:ext>
            </a:extLst>
          </p:cNvPr>
          <p:cNvSpPr>
            <a:spLocks noGrp="1"/>
          </p:cNvSpPr>
          <p:nvPr>
            <p:ph type="title"/>
          </p:nvPr>
        </p:nvSpPr>
        <p:spPr>
          <a:noFill/>
        </p:spPr>
        <p:txBody>
          <a:bodyPr anchor="b"/>
          <a:lstStyle/>
          <a:p>
            <a:r>
              <a:rPr lang="en-US" dirty="0"/>
              <a:t>THANK YOU</a:t>
            </a:r>
          </a:p>
        </p:txBody>
      </p:sp>
      <p:sp>
        <p:nvSpPr>
          <p:cNvPr id="3" name="Content Placeholder 2">
            <a:extLst>
              <a:ext uri="{FF2B5EF4-FFF2-40B4-BE49-F238E27FC236}">
                <a16:creationId xmlns:a16="http://schemas.microsoft.com/office/drawing/2014/main" id="{1BE98EFF-197D-3136-70B9-7BBD30A48931}"/>
              </a:ext>
            </a:extLst>
          </p:cNvPr>
          <p:cNvSpPr>
            <a:spLocks noGrp="1"/>
          </p:cNvSpPr>
          <p:nvPr>
            <p:ph idx="1"/>
          </p:nvPr>
        </p:nvSpPr>
        <p:spPr>
          <a:noFill/>
        </p:spPr>
        <p:txBody>
          <a:bodyPr anchor="t">
            <a:normAutofit/>
          </a:bodyPr>
          <a:lstStyle/>
          <a:p>
            <a:r>
              <a:rPr lang="en-US" dirty="0"/>
              <a:t>Contra Costa Season of Sharing</a:t>
            </a:r>
          </a:p>
          <a:p>
            <a:endParaRPr lang="en-US" dirty="0"/>
          </a:p>
        </p:txBody>
      </p:sp>
    </p:spTree>
    <p:extLst>
      <p:ext uri="{BB962C8B-B14F-4D97-AF65-F5344CB8AC3E}">
        <p14:creationId xmlns:p14="http://schemas.microsoft.com/office/powerpoint/2010/main" val="1210802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city with tall buildings">
            <a:extLst>
              <a:ext uri="{FF2B5EF4-FFF2-40B4-BE49-F238E27FC236}">
                <a16:creationId xmlns:a16="http://schemas.microsoft.com/office/drawing/2014/main" id="{4D6EE8D1-247A-B95F-BD1A-A2D76964CF3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 r="13"/>
          <a:stretch/>
        </p:blipFill>
        <p:spPr/>
      </p:pic>
      <p:sp>
        <p:nvSpPr>
          <p:cNvPr id="2" name="TextBox 1">
            <a:extLst>
              <a:ext uri="{FF2B5EF4-FFF2-40B4-BE49-F238E27FC236}">
                <a16:creationId xmlns:a16="http://schemas.microsoft.com/office/drawing/2014/main" id="{13141FE6-0825-FD66-498F-439C590D84B1}"/>
              </a:ext>
            </a:extLst>
          </p:cNvPr>
          <p:cNvSpPr txBox="1"/>
          <p:nvPr/>
        </p:nvSpPr>
        <p:spPr>
          <a:xfrm>
            <a:off x="1944986" y="224145"/>
            <a:ext cx="8302028" cy="523220"/>
          </a:xfrm>
          <a:prstGeom prst="rect">
            <a:avLst/>
          </a:prstGeom>
          <a:noFill/>
        </p:spPr>
        <p:txBody>
          <a:bodyPr wrap="square" rtlCol="0">
            <a:spAutoFit/>
          </a:bodyPr>
          <a:lstStyle/>
          <a:p>
            <a:r>
              <a:rPr lang="en-US" sz="2800" dirty="0">
                <a:solidFill>
                  <a:schemeClr val="accent6">
                    <a:lumMod val="75000"/>
                  </a:schemeClr>
                </a:solidFill>
                <a:latin typeface="Calisto MT" panose="02040603050505030304" pitchFamily="18" charset="0"/>
              </a:rPr>
              <a:t>                    Season of Sharing Program</a:t>
            </a:r>
          </a:p>
        </p:txBody>
      </p:sp>
      <p:sp>
        <p:nvSpPr>
          <p:cNvPr id="4" name="Content Placeholder 2">
            <a:extLst>
              <a:ext uri="{FF2B5EF4-FFF2-40B4-BE49-F238E27FC236}">
                <a16:creationId xmlns:a16="http://schemas.microsoft.com/office/drawing/2014/main" id="{C1527887-33F7-603E-D28F-6F719DBF2C4D}"/>
              </a:ext>
            </a:extLst>
          </p:cNvPr>
          <p:cNvSpPr txBox="1">
            <a:spLocks/>
          </p:cNvSpPr>
          <p:nvPr/>
        </p:nvSpPr>
        <p:spPr>
          <a:xfrm>
            <a:off x="1028299" y="1232033"/>
            <a:ext cx="10135402" cy="3166711"/>
          </a:xfrm>
          <a:prstGeom prst="rect">
            <a:avLst/>
          </a:prstGeom>
          <a:noFill/>
        </p:spPr>
        <p:txBody>
          <a:bodyPr anchor="ctr">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6">
                    <a:lumMod val="75000"/>
                  </a:schemeClr>
                </a:solidFill>
              </a:rPr>
              <a:t>In 1986, the Evelyn and Walter Haas, Jr. Fund co-founder, Walter A. Haas, Jr., and the Fund’s President, Ira Hirschfield, approached the San Francisco Chronicle with an idea: the Bay Area needed a charitable fund to help individuals and families in crisis.</a:t>
            </a:r>
            <a:br>
              <a:rPr lang="en-US" dirty="0">
                <a:solidFill>
                  <a:schemeClr val="accent6">
                    <a:lumMod val="75000"/>
                  </a:schemeClr>
                </a:solidFill>
              </a:rPr>
            </a:br>
            <a:r>
              <a:rPr lang="en-US" dirty="0">
                <a:solidFill>
                  <a:schemeClr val="accent6">
                    <a:lumMod val="75000"/>
                  </a:schemeClr>
                </a:solidFill>
              </a:rPr>
              <a:t>Since our founding, the Chronicle Season of Sharing Fund has distributed $185 million, comprising $156 million in housing and critical needs assistance and $29 million in food assistance. These funds have gone to assist tens of thousands of households across the nine counties of the San Francisco Bay Area — Alameda, Contra Costa, Marin, Napa, San Francisco, San Mateo, Santa Clara, Solano, and Sonoma.</a:t>
            </a:r>
          </a:p>
        </p:txBody>
      </p:sp>
    </p:spTree>
    <p:extLst>
      <p:ext uri="{BB962C8B-B14F-4D97-AF65-F5344CB8AC3E}">
        <p14:creationId xmlns:p14="http://schemas.microsoft.com/office/powerpoint/2010/main" val="821088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93E42-0C71-89FA-51CE-2E795195D0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D4BBCB-47FD-F8B1-9FB3-486E0E75C611}"/>
              </a:ext>
            </a:extLst>
          </p:cNvPr>
          <p:cNvSpPr>
            <a:spLocks noGrp="1"/>
          </p:cNvSpPr>
          <p:nvPr>
            <p:ph type="title"/>
          </p:nvPr>
        </p:nvSpPr>
        <p:spPr>
          <a:xfrm>
            <a:off x="1813561" y="149995"/>
            <a:ext cx="6579669" cy="737134"/>
          </a:xfrm>
          <a:noFill/>
        </p:spPr>
        <p:txBody>
          <a:bodyPr/>
          <a:lstStyle/>
          <a:p>
            <a:r>
              <a:rPr lang="en-US" dirty="0"/>
              <a:t>New eligibility criteria</a:t>
            </a:r>
          </a:p>
        </p:txBody>
      </p:sp>
      <p:sp>
        <p:nvSpPr>
          <p:cNvPr id="3" name="Content Placeholder 2">
            <a:extLst>
              <a:ext uri="{FF2B5EF4-FFF2-40B4-BE49-F238E27FC236}">
                <a16:creationId xmlns:a16="http://schemas.microsoft.com/office/drawing/2014/main" id="{081B55A0-4E0E-A35C-64E4-A395375AC83B}"/>
              </a:ext>
            </a:extLst>
          </p:cNvPr>
          <p:cNvSpPr>
            <a:spLocks noGrp="1"/>
          </p:cNvSpPr>
          <p:nvPr>
            <p:ph sz="half" idx="14"/>
          </p:nvPr>
        </p:nvSpPr>
        <p:spPr>
          <a:xfrm>
            <a:off x="625756" y="1084103"/>
            <a:ext cx="5937984" cy="4782954"/>
          </a:xfrm>
          <a:noFill/>
        </p:spPr>
        <p:txBody>
          <a:bodyPr vert="horz" lIns="91440" tIns="45720" rIns="91440" bIns="45720" rtlCol="0" anchor="t">
            <a:noAutofit/>
          </a:bodyPr>
          <a:lstStyle/>
          <a:p>
            <a:pPr marL="0" marR="0">
              <a:tabLst>
                <a:tab pos="139700" algn="l"/>
                <a:tab pos="457200" algn="l"/>
              </a:tabLst>
            </a:pPr>
            <a:r>
              <a:rPr lang="en-US" b="1" dirty="0">
                <a:solidFill>
                  <a:schemeClr val="accent4">
                    <a:lumMod val="50000"/>
                  </a:schemeClr>
                </a:solidFill>
                <a:effectLst/>
                <a:latin typeface="Arial" panose="020B0604020202020204" pitchFamily="34" charset="0"/>
                <a:ea typeface="MS Mincho" panose="02020609040205080304" pitchFamily="49" charset="-128"/>
                <a:cs typeface="Arial" panose="020B0604020202020204" pitchFamily="34" charset="0"/>
              </a:rPr>
              <a:t>ELIGIBILITY</a:t>
            </a:r>
            <a:r>
              <a:rPr lang="en-US" dirty="0">
                <a:solidFill>
                  <a:schemeClr val="accent4">
                    <a:lumMod val="50000"/>
                  </a:schemeClr>
                </a:solidFill>
                <a:effectLst/>
                <a:latin typeface="Arial" panose="020B0604020202020204" pitchFamily="34" charset="0"/>
                <a:ea typeface="MS Mincho" panose="02020609040205080304" pitchFamily="49" charset="-128"/>
                <a:cs typeface="Arial" panose="020B0604020202020204" pitchFamily="34" charset="0"/>
              </a:rPr>
              <a:t> </a:t>
            </a:r>
          </a:p>
          <a:p>
            <a:pPr marL="342900" marR="0" lvl="0" indent="-342900">
              <a:buFont typeface="+mj-lt"/>
              <a:buAutoNum type="arabicPeriod"/>
            </a:pPr>
            <a:r>
              <a:rPr lang="en-US" dirty="0">
                <a:solidFill>
                  <a:schemeClr val="accent4">
                    <a:lumMod val="50000"/>
                  </a:schemeClr>
                </a:solidFill>
                <a:effectLst/>
                <a:latin typeface="Arial" panose="020B0604020202020204" pitchFamily="34" charset="0"/>
                <a:ea typeface="Cambria" panose="02040503050406030204" pitchFamily="18" charset="0"/>
                <a:cs typeface="Arial" panose="020B0604020202020204" pitchFamily="34" charset="0"/>
              </a:rPr>
              <a:t>Current resident of one of the nine counties of the San Francisco Bay Area (Some counties have residency minimums-see specific county requirements).</a:t>
            </a:r>
          </a:p>
          <a:p>
            <a:pPr marL="342900" marR="0" lvl="0" indent="-342900">
              <a:buFont typeface="+mj-lt"/>
              <a:buAutoNum type="arabicPeriod"/>
            </a:pPr>
            <a:r>
              <a:rPr lang="en-US" dirty="0">
                <a:solidFill>
                  <a:schemeClr val="accent4">
                    <a:lumMod val="50000"/>
                  </a:schemeClr>
                </a:solidFill>
                <a:effectLst/>
                <a:latin typeface="Arial" panose="020B0604020202020204" pitchFamily="34" charset="0"/>
                <a:ea typeface="Cambria" panose="02040503050406030204" pitchFamily="18" charset="0"/>
                <a:cs typeface="Arial" panose="020B0604020202020204" pitchFamily="34" charset="0"/>
              </a:rPr>
              <a:t>Has not received assistance from Season of Sharing Fund in the last five years (this includes Covid-19 assistance).</a:t>
            </a:r>
          </a:p>
          <a:p>
            <a:pPr marL="342900" marR="0" lvl="0" indent="-342900">
              <a:buFont typeface="+mj-lt"/>
              <a:buAutoNum type="arabicPeriod"/>
            </a:pPr>
            <a:r>
              <a:rPr lang="en-US" dirty="0">
                <a:solidFill>
                  <a:schemeClr val="accent4">
                    <a:lumMod val="50000"/>
                  </a:schemeClr>
                </a:solidFill>
                <a:effectLst/>
                <a:latin typeface="Arial" panose="020B0604020202020204" pitchFamily="34" charset="0"/>
                <a:ea typeface="Cambria" panose="02040503050406030204" pitchFamily="18" charset="0"/>
                <a:cs typeface="Arial" panose="020B0604020202020204" pitchFamily="34" charset="0"/>
              </a:rPr>
              <a:t>At risk of experiencing homelessness or housing instability, or currently homeless.</a:t>
            </a:r>
          </a:p>
          <a:p>
            <a:pPr marL="342900" marR="0" lvl="0" indent="-342900">
              <a:buFont typeface="+mj-lt"/>
              <a:buAutoNum type="arabicPeriod"/>
            </a:pPr>
            <a:r>
              <a:rPr lang="en-US" dirty="0">
                <a:solidFill>
                  <a:schemeClr val="accent4">
                    <a:lumMod val="50000"/>
                  </a:schemeClr>
                </a:solidFill>
                <a:effectLst/>
                <a:latin typeface="Arial" panose="020B0604020202020204" pitchFamily="34" charset="0"/>
                <a:ea typeface="Cambria" panose="02040503050406030204" pitchFamily="18" charset="0"/>
                <a:cs typeface="Arial" panose="020B0604020202020204" pitchFamily="34" charset="0"/>
              </a:rPr>
              <a:t>Primary applicant is 18 years of age or older.</a:t>
            </a:r>
          </a:p>
          <a:p>
            <a:r>
              <a:rPr lang="en-US" dirty="0">
                <a:solidFill>
                  <a:schemeClr val="accent4">
                    <a:lumMod val="50000"/>
                  </a:schemeClr>
                </a:solidFill>
                <a:effectLst/>
                <a:latin typeface="Arial" panose="020B0604020202020204" pitchFamily="34" charset="0"/>
                <a:ea typeface="MS Mincho" panose="02020609040205080304" pitchFamily="49" charset="-128"/>
                <a:cs typeface="Arial" panose="020B0604020202020204" pitchFamily="34" charset="0"/>
              </a:rPr>
              <a:t>Experiencing an emergency, crisis, or an unexpected event for which financial assistance is needed to maintain or improve household stability</a:t>
            </a:r>
            <a:endParaRPr lang="en-US" dirty="0">
              <a:solidFill>
                <a:schemeClr val="accent4">
                  <a:lumMod val="50000"/>
                </a:schemeClr>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19561B0F-CB15-E7D2-1A70-96A929A5BDFA}"/>
              </a:ext>
            </a:extLst>
          </p:cNvPr>
          <p:cNvSpPr>
            <a:spLocks noGrp="1"/>
          </p:cNvSpPr>
          <p:nvPr>
            <p:ph sz="half" idx="2"/>
          </p:nvPr>
        </p:nvSpPr>
        <p:spPr>
          <a:xfrm>
            <a:off x="6863500" y="1084103"/>
            <a:ext cx="4702744" cy="4711567"/>
          </a:xfrm>
          <a:noFill/>
        </p:spPr>
        <p:txBody>
          <a:bodyPr>
            <a:normAutofit/>
          </a:bodyPr>
          <a:lstStyle/>
          <a:p>
            <a:r>
              <a:rPr lang="en-US" sz="1800" b="1" dirty="0">
                <a:solidFill>
                  <a:schemeClr val="accent4">
                    <a:lumMod val="50000"/>
                  </a:schemeClr>
                </a:solidFill>
                <a:effectLst/>
                <a:latin typeface="Arial" panose="020B0604020202020204" pitchFamily="34" charset="0"/>
                <a:ea typeface="Aptos" panose="020B0004020202020204" pitchFamily="34" charset="0"/>
                <a:cs typeface="Arial" panose="020B0604020202020204" pitchFamily="34" charset="0"/>
              </a:rPr>
              <a:t>REQUIREMENTS</a:t>
            </a:r>
            <a:endParaRPr lang="en-US" sz="1800" dirty="0">
              <a:solidFill>
                <a:schemeClr val="accent4">
                  <a:lumMod val="50000"/>
                </a:schemeClr>
              </a:solidFill>
              <a:effectLst/>
              <a:latin typeface="Arial" panose="020B0604020202020204" pitchFamily="34" charset="0"/>
              <a:ea typeface="Aptos" panose="020B0004020202020204" pitchFamily="34" charset="0"/>
              <a:cs typeface="Arial" panose="020B0604020202020204" pitchFamily="34" charset="0"/>
            </a:endParaRPr>
          </a:p>
          <a:p>
            <a:pPr marL="342900" indent="-342900">
              <a:buFont typeface="+mj-lt"/>
              <a:buAutoNum type="arabicPeriod"/>
            </a:pPr>
            <a:r>
              <a:rPr lang="en-US" sz="1800" dirty="0">
                <a:solidFill>
                  <a:schemeClr val="accent4">
                    <a:lumMod val="50000"/>
                  </a:schemeClr>
                </a:solidFill>
                <a:effectLst/>
                <a:latin typeface="Arial" panose="020B0604020202020204" pitchFamily="34" charset="0"/>
                <a:ea typeface="Aptos" panose="020B0004020202020204" pitchFamily="34" charset="0"/>
                <a:cs typeface="Arial" panose="020B0604020202020204" pitchFamily="34" charset="0"/>
              </a:rPr>
              <a:t>Re</a:t>
            </a:r>
            <a:r>
              <a:rPr lang="en-US" dirty="0">
                <a:solidFill>
                  <a:schemeClr val="accent4">
                    <a:lumMod val="50000"/>
                  </a:schemeClr>
                </a:solidFill>
                <a:latin typeface="Arial" panose="020B0604020202020204" pitchFamily="34" charset="0"/>
                <a:ea typeface="Aptos" panose="020B0004020202020204" pitchFamily="34" charset="0"/>
                <a:cs typeface="Arial" panose="020B0604020202020204" pitchFamily="34" charset="0"/>
              </a:rPr>
              <a:t>sidents of</a:t>
            </a:r>
            <a:r>
              <a:rPr lang="en-US" sz="1800" dirty="0">
                <a:solidFill>
                  <a:schemeClr val="accent4">
                    <a:lumMod val="50000"/>
                  </a:schemeClr>
                </a:solidFill>
                <a:effectLst/>
                <a:latin typeface="Arial" panose="020B0604020202020204" pitchFamily="34" charset="0"/>
                <a:ea typeface="Aptos" panose="020B0004020202020204" pitchFamily="34" charset="0"/>
                <a:cs typeface="Arial" panose="020B0604020202020204" pitchFamily="34" charset="0"/>
              </a:rPr>
              <a:t> Contra Costa County for at least 3 </a:t>
            </a:r>
            <a:r>
              <a:rPr lang="en-US" dirty="0">
                <a:solidFill>
                  <a:schemeClr val="accent4">
                    <a:lumMod val="50000"/>
                  </a:schemeClr>
                </a:solidFill>
                <a:latin typeface="Arial" panose="020B0604020202020204" pitchFamily="34" charset="0"/>
                <a:ea typeface="Aptos" panose="020B0004020202020204" pitchFamily="34" charset="0"/>
                <a:cs typeface="Arial" panose="020B0604020202020204" pitchFamily="34" charset="0"/>
              </a:rPr>
              <a:t>months. </a:t>
            </a:r>
          </a:p>
          <a:p>
            <a:pPr marL="342900" indent="-342900">
              <a:buFont typeface="+mj-lt"/>
              <a:buAutoNum type="arabicPeriod"/>
            </a:pPr>
            <a:r>
              <a:rPr lang="en-US" sz="1800" dirty="0">
                <a:solidFill>
                  <a:schemeClr val="accent4">
                    <a:lumMod val="50000"/>
                  </a:schemeClr>
                </a:solidFill>
                <a:effectLst/>
                <a:latin typeface="Arial" panose="020B0604020202020204" pitchFamily="34" charset="0"/>
                <a:ea typeface="Aptos" panose="020B0004020202020204" pitchFamily="34" charset="0"/>
                <a:cs typeface="Arial" panose="020B0604020202020204" pitchFamily="34" charset="0"/>
              </a:rPr>
              <a:t>The household experience a recent, unexpected loss of income resulting in difficulty paying rent.</a:t>
            </a:r>
          </a:p>
          <a:p>
            <a:pPr marL="342900" indent="-342900">
              <a:buFont typeface="+mj-lt"/>
              <a:buAutoNum type="arabicPeriod"/>
            </a:pPr>
            <a:r>
              <a:rPr lang="en-US" dirty="0">
                <a:solidFill>
                  <a:schemeClr val="accent4">
                    <a:lumMod val="50000"/>
                  </a:schemeClr>
                </a:solidFill>
                <a:latin typeface="Arial" panose="020B0604020202020204" pitchFamily="34" charset="0"/>
                <a:ea typeface="Aptos" panose="020B0004020202020204" pitchFamily="34" charset="0"/>
                <a:cs typeface="Arial" panose="020B0604020202020204" pitchFamily="34" charset="0"/>
              </a:rPr>
              <a:t>F</a:t>
            </a:r>
            <a:r>
              <a:rPr lang="en-US" sz="1800" dirty="0">
                <a:solidFill>
                  <a:schemeClr val="accent4">
                    <a:lumMod val="50000"/>
                  </a:schemeClr>
                </a:solidFill>
                <a:effectLst/>
                <a:latin typeface="Arial" panose="020B0604020202020204" pitchFamily="34" charset="0"/>
                <a:ea typeface="Aptos" panose="020B0004020202020204" pitchFamily="34" charset="0"/>
                <a:cs typeface="Arial" panose="020B0604020202020204" pitchFamily="34" charset="0"/>
              </a:rPr>
              <a:t>orced to moved asking for deposit and first month (low-income household) The applicants must present proof of enough income to pay future rent</a:t>
            </a:r>
            <a:endParaRPr lang="en-US" dirty="0">
              <a:solidFill>
                <a:schemeClr val="accent4">
                  <a:lumMod val="50000"/>
                </a:schemeClr>
              </a:solidFill>
              <a:latin typeface="Arial" panose="020B0604020202020204" pitchFamily="34" charset="0"/>
              <a:ea typeface="Aptos" panose="020B0004020202020204" pitchFamily="34" charset="0"/>
              <a:cs typeface="Arial" panose="020B0604020202020204" pitchFamily="34" charset="0"/>
            </a:endParaRPr>
          </a:p>
          <a:p>
            <a:pPr marL="342900" indent="-342900">
              <a:buFont typeface="+mj-lt"/>
              <a:buAutoNum type="arabicPeriod"/>
            </a:pPr>
            <a:r>
              <a:rPr lang="en-US" dirty="0">
                <a:solidFill>
                  <a:schemeClr val="accent4">
                    <a:lumMod val="50000"/>
                  </a:schemeClr>
                </a:solidFill>
                <a:latin typeface="Arial" panose="020B0604020202020204" pitchFamily="34" charset="0"/>
                <a:ea typeface="Aptos" panose="020B0004020202020204" pitchFamily="34" charset="0"/>
                <a:cs typeface="Arial" panose="020B0604020202020204" pitchFamily="34" charset="0"/>
              </a:rPr>
              <a:t>All applicants must be </a:t>
            </a:r>
            <a:r>
              <a:rPr lang="en-US" sz="1800" dirty="0">
                <a:solidFill>
                  <a:schemeClr val="accent4">
                    <a:lumMod val="50000"/>
                  </a:schemeClr>
                </a:solidFill>
                <a:effectLst/>
                <a:latin typeface="Arial" panose="020B0604020202020204" pitchFamily="34" charset="0"/>
                <a:ea typeface="Aptos" panose="020B0004020202020204" pitchFamily="34" charset="0"/>
                <a:cs typeface="Arial" panose="020B0604020202020204" pitchFamily="34" charset="0"/>
              </a:rPr>
              <a:t>screened for eligibility to apply for SOS at: </a:t>
            </a:r>
            <a:r>
              <a:rPr lang="en-US" sz="1800" dirty="0">
                <a:solidFill>
                  <a:schemeClr val="accent4">
                    <a:lumMod val="50000"/>
                  </a:schemeClr>
                </a:solidFill>
                <a:effectLst/>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sos@ehsd.cccounty.us</a:t>
            </a:r>
            <a:endParaRPr lang="en-US" sz="1800" dirty="0">
              <a:solidFill>
                <a:schemeClr val="accent4">
                  <a:lumMod val="50000"/>
                </a:schemeClr>
              </a:solidFill>
              <a:effectLst/>
              <a:latin typeface="Arial" panose="020B0604020202020204" pitchFamily="34" charset="0"/>
              <a:ea typeface="Aptos" panose="020B0004020202020204" pitchFamily="34" charset="0"/>
              <a:cs typeface="Arial" panose="020B0604020202020204" pitchFamily="34" charset="0"/>
            </a:endParaRPr>
          </a:p>
          <a:p>
            <a:endParaRPr lang="en-US" dirty="0"/>
          </a:p>
        </p:txBody>
      </p:sp>
      <p:pic>
        <p:nvPicPr>
          <p:cNvPr id="1026" name="Picture 2" descr="Crisis Management and Communications Services - Media Mantra">
            <a:extLst>
              <a:ext uri="{FF2B5EF4-FFF2-40B4-BE49-F238E27FC236}">
                <a16:creationId xmlns:a16="http://schemas.microsoft.com/office/drawing/2014/main" id="{D07397B1-E603-33ED-8336-3BBAC39FD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878" y="4876115"/>
            <a:ext cx="2105752" cy="1981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376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87052-E169-93BA-45DB-775EB4A8F8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FECDF3-74E7-A01F-8F96-6714CD4ABF97}"/>
              </a:ext>
            </a:extLst>
          </p:cNvPr>
          <p:cNvSpPr>
            <a:spLocks noGrp="1"/>
          </p:cNvSpPr>
          <p:nvPr>
            <p:ph type="title"/>
          </p:nvPr>
        </p:nvSpPr>
        <p:spPr>
          <a:noFill/>
        </p:spPr>
        <p:txBody>
          <a:bodyPr/>
          <a:lstStyle/>
          <a:p>
            <a:r>
              <a:rPr lang="en-US" dirty="0"/>
              <a:t>Why we have a new application</a:t>
            </a:r>
          </a:p>
        </p:txBody>
      </p:sp>
      <p:pic>
        <p:nvPicPr>
          <p:cNvPr id="24" name="Picture Placeholder 7" descr="Looking up view of tall buildings">
            <a:extLst>
              <a:ext uri="{FF2B5EF4-FFF2-40B4-BE49-F238E27FC236}">
                <a16:creationId xmlns:a16="http://schemas.microsoft.com/office/drawing/2014/main" id="{D89A4CE3-8912-BA07-30D1-E40A98D0F7B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1" b="61"/>
          <a:stretch/>
        </p:blipFill>
        <p:spPr>
          <a:noFill/>
        </p:spPr>
      </p:pic>
      <p:sp>
        <p:nvSpPr>
          <p:cNvPr id="3" name="Content Placeholder 2">
            <a:extLst>
              <a:ext uri="{FF2B5EF4-FFF2-40B4-BE49-F238E27FC236}">
                <a16:creationId xmlns:a16="http://schemas.microsoft.com/office/drawing/2014/main" id="{831D20C8-2ADC-288A-00E9-61DB8872292A}"/>
              </a:ext>
            </a:extLst>
          </p:cNvPr>
          <p:cNvSpPr>
            <a:spLocks noGrp="1"/>
          </p:cNvSpPr>
          <p:nvPr>
            <p:ph sz="half" idx="2"/>
          </p:nvPr>
        </p:nvSpPr>
        <p:spPr>
          <a:xfrm>
            <a:off x="3970116" y="2022394"/>
            <a:ext cx="6941703" cy="4407281"/>
          </a:xfrm>
          <a:noFill/>
        </p:spPr>
        <p:txBody>
          <a:bodyPr vert="horz" lIns="91440" tIns="45720" rIns="91440" bIns="45720" rtlCol="0" anchor="t">
            <a:normAutofit lnSpcReduction="10000"/>
          </a:bodyPr>
          <a:lstStyle/>
          <a:p>
            <a:r>
              <a:rPr lang="en-US" sz="2400" dirty="0">
                <a:effectLst/>
                <a:latin typeface="Calibri" panose="020F0502020204030204" pitchFamily="34" charset="0"/>
                <a:ea typeface="Aptos" panose="020B0004020202020204" pitchFamily="34" charset="0"/>
                <a:cs typeface="Aptos" panose="020B0004020202020204" pitchFamily="34" charset="0"/>
              </a:rPr>
              <a:t>The Season of Sharing Fund Board of Directors has implemented this change. In dropping the priority population requirement, they have created a NEW SOS APPLICATION form to collect data on homelessness prevention in Contra Costa County. </a:t>
            </a:r>
          </a:p>
          <a:p>
            <a:r>
              <a:rPr lang="en-US" sz="2400" dirty="0">
                <a:effectLst/>
                <a:latin typeface="Calibri" panose="020F0502020204030204" pitchFamily="34" charset="0"/>
                <a:ea typeface="Aptos" panose="020B0004020202020204" pitchFamily="34" charset="0"/>
                <a:cs typeface="Aptos" panose="020B0004020202020204" pitchFamily="34" charset="0"/>
              </a:rPr>
              <a:t>The new form is a little bit longer, but the data collected will be very helpful. We are implementing this new fillable form immediately and ask that you begin using this form now. </a:t>
            </a:r>
          </a:p>
          <a:p>
            <a:r>
              <a:rPr lang="en-US" sz="2400" dirty="0">
                <a:effectLst/>
                <a:latin typeface="Aptos" panose="020B0004020202020204" pitchFamily="34" charset="0"/>
                <a:ea typeface="Aptos" panose="020B0004020202020204" pitchFamily="34" charset="0"/>
                <a:cs typeface="Aptos" panose="020B0004020202020204" pitchFamily="34" charset="0"/>
              </a:rPr>
              <a:t>Please do not alter the application in any way</a:t>
            </a:r>
          </a:p>
          <a:p>
            <a:endParaRPr lang="en-US" dirty="0"/>
          </a:p>
        </p:txBody>
      </p:sp>
    </p:spTree>
    <p:extLst>
      <p:ext uri="{BB962C8B-B14F-4D97-AF65-F5344CB8AC3E}">
        <p14:creationId xmlns:p14="http://schemas.microsoft.com/office/powerpoint/2010/main" val="916237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ctrTitle"/>
          </p:nvPr>
        </p:nvSpPr>
        <p:spPr>
          <a:xfrm>
            <a:off x="662810" y="262162"/>
            <a:ext cx="6878726" cy="1345747"/>
          </a:xfrm>
          <a:noFill/>
        </p:spPr>
        <p:txBody>
          <a:bodyPr>
            <a:noAutofit/>
          </a:bodyPr>
          <a:lstStyle/>
          <a:p>
            <a:r>
              <a:rPr lang="en-US" dirty="0"/>
              <a:t>The new application</a:t>
            </a:r>
          </a:p>
        </p:txBody>
      </p:sp>
      <p:pic>
        <p:nvPicPr>
          <p:cNvPr id="43" name="Picture Placeholder 42" descr="A plane flying over a city">
            <a:extLst>
              <a:ext uri="{FF2B5EF4-FFF2-40B4-BE49-F238E27FC236}">
                <a16:creationId xmlns:a16="http://schemas.microsoft.com/office/drawing/2014/main" id="{9100BC91-12A3-DE75-3F38-9C17D39DC5E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9" r="39"/>
          <a:stretch/>
        </p:blipFill>
        <p:spPr/>
      </p:pic>
      <p:sp>
        <p:nvSpPr>
          <p:cNvPr id="6" name="TextBox 5">
            <a:extLst>
              <a:ext uri="{FF2B5EF4-FFF2-40B4-BE49-F238E27FC236}">
                <a16:creationId xmlns:a16="http://schemas.microsoft.com/office/drawing/2014/main" id="{77DB8A93-CEDD-B82C-3E28-ABE0DA902B69}"/>
              </a:ext>
            </a:extLst>
          </p:cNvPr>
          <p:cNvSpPr txBox="1"/>
          <p:nvPr/>
        </p:nvSpPr>
        <p:spPr>
          <a:xfrm>
            <a:off x="1867299" y="1957091"/>
            <a:ext cx="5582654" cy="4585871"/>
          </a:xfrm>
          <a:prstGeom prst="rect">
            <a:avLst/>
          </a:prstGeom>
          <a:noFill/>
        </p:spPr>
        <p:txBody>
          <a:bodyPr wrap="square" rtlCol="0">
            <a:spAutoFit/>
          </a:bodyPr>
          <a:lstStyle/>
          <a:p>
            <a:pPr marL="342900" indent="-342900">
              <a:buFont typeface="+mj-lt"/>
              <a:buAutoNum type="arabicPeriod"/>
            </a:pPr>
            <a:r>
              <a:rPr lang="en-US" sz="3200" dirty="0"/>
              <a:t>Eligibility Screening</a:t>
            </a:r>
          </a:p>
          <a:p>
            <a:pPr marL="342900" indent="-342900">
              <a:buFont typeface="+mj-lt"/>
              <a:buAutoNum type="arabicPeriod"/>
            </a:pPr>
            <a:r>
              <a:rPr lang="en-US" sz="3200" dirty="0"/>
              <a:t>Emergency Assistance Requested</a:t>
            </a:r>
          </a:p>
          <a:p>
            <a:pPr marL="342900" indent="-342900">
              <a:buFont typeface="+mj-lt"/>
              <a:buAutoNum type="arabicPeriod"/>
            </a:pPr>
            <a:r>
              <a:rPr lang="en-US" sz="3200" dirty="0"/>
              <a:t>Applicant Information, and Housing status</a:t>
            </a:r>
          </a:p>
          <a:p>
            <a:pPr marL="342900" indent="-342900">
              <a:buFont typeface="+mj-lt"/>
              <a:buAutoNum type="arabicPeriod"/>
            </a:pPr>
            <a:r>
              <a:rPr lang="en-US" sz="3200" dirty="0"/>
              <a:t>Additional Applicant Information</a:t>
            </a:r>
          </a:p>
          <a:p>
            <a:pPr marL="342900" indent="-342900">
              <a:buFont typeface="+mj-lt"/>
              <a:buAutoNum type="arabicPeriod"/>
            </a:pPr>
            <a:r>
              <a:rPr lang="en-US" sz="3200" dirty="0"/>
              <a:t>Household Information</a:t>
            </a:r>
          </a:p>
          <a:p>
            <a:pPr marL="342900" indent="-342900">
              <a:buFont typeface="+mj-lt"/>
              <a:buAutoNum type="arabicPeriod"/>
            </a:pPr>
            <a:r>
              <a:rPr lang="en-US" sz="3200" dirty="0"/>
              <a:t>Additional Household Information</a:t>
            </a:r>
          </a:p>
          <a:p>
            <a:pPr marL="342900" indent="-342900">
              <a:buFont typeface="+mj-lt"/>
              <a:buAutoNum type="arabicPeriod"/>
            </a:pPr>
            <a:r>
              <a:rPr lang="en-US" sz="3200" dirty="0"/>
              <a:t>Landlord/Vendor Information</a:t>
            </a:r>
          </a:p>
          <a:p>
            <a:pPr marL="342900" indent="-342900">
              <a:buFont typeface="+mj-lt"/>
              <a:buAutoNum type="arabicPeriod"/>
            </a:pPr>
            <a:endParaRPr lang="en-US" dirty="0"/>
          </a:p>
          <a:p>
            <a:pPr marL="342900" indent="-342900">
              <a:buFont typeface="+mj-lt"/>
              <a:buAutoNum type="arabicPeriod"/>
            </a:pPr>
            <a:endParaRPr lang="en-US" dirty="0"/>
          </a:p>
        </p:txBody>
      </p:sp>
    </p:spTree>
    <p:extLst>
      <p:ext uri="{BB962C8B-B14F-4D97-AF65-F5344CB8AC3E}">
        <p14:creationId xmlns:p14="http://schemas.microsoft.com/office/powerpoint/2010/main" val="4242039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1B70F-1067-7B83-8A3E-F13E38BABC52}"/>
            </a:ext>
          </a:extLst>
        </p:cNvPr>
        <p:cNvGrpSpPr/>
        <p:nvPr/>
      </p:nvGrpSpPr>
      <p:grpSpPr>
        <a:xfrm>
          <a:off x="0" y="0"/>
          <a:ext cx="0" cy="0"/>
          <a:chOff x="0" y="0"/>
          <a:chExt cx="0" cy="0"/>
        </a:xfrm>
      </p:grpSpPr>
      <p:pic>
        <p:nvPicPr>
          <p:cNvPr id="9218" name="Picture 2">
            <a:extLst>
              <a:ext uri="{FF2B5EF4-FFF2-40B4-BE49-F238E27FC236}">
                <a16:creationId xmlns:a16="http://schemas.microsoft.com/office/drawing/2014/main" id="{AC987E15-B3D2-BA78-4FD1-942F54DFB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54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Page 1">
            <a:extLst>
              <a:ext uri="{FF2B5EF4-FFF2-40B4-BE49-F238E27FC236}">
                <a16:creationId xmlns:a16="http://schemas.microsoft.com/office/drawing/2014/main" id="{736A1919-F33B-A41A-F08A-ED531A11B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6055" y="5812055"/>
            <a:ext cx="1045945" cy="104594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5A5FB534-1963-4525-BD70-E862690970BB}"/>
              </a:ext>
            </a:extLst>
          </p:cNvPr>
          <p:cNvSpPr txBox="1">
            <a:spLocks/>
          </p:cNvSpPr>
          <p:nvPr/>
        </p:nvSpPr>
        <p:spPr>
          <a:xfrm>
            <a:off x="6325828" y="2180032"/>
            <a:ext cx="5225716" cy="4297679"/>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1900" dirty="0"/>
              <a:t>If the applicant is coming from one of the other 8 Bay Area Counties, they need to present proof of at least 2 months residing in </a:t>
            </a:r>
            <a:r>
              <a:rPr lang="en-US" sz="1900" dirty="0" err="1"/>
              <a:t>CoCo</a:t>
            </a:r>
            <a:r>
              <a:rPr lang="en-US" sz="1900" dirty="0"/>
              <a:t> County; if they are coming from a different county out of the 9, they must provide proof of being a Contra Costa Residents for at least 3 months</a:t>
            </a:r>
          </a:p>
          <a:p>
            <a:pPr marL="457200" indent="-457200">
              <a:buFont typeface="+mj-lt"/>
              <a:buAutoNum type="arabicPeriod"/>
            </a:pPr>
            <a:r>
              <a:rPr lang="en-US" sz="1900" dirty="0"/>
              <a:t>Please contact </a:t>
            </a:r>
            <a:r>
              <a:rPr lang="en-US" sz="1900" dirty="0">
                <a:hlinkClick r:id="rId5"/>
              </a:rPr>
              <a:t>sos@ehsd.cccounty.us</a:t>
            </a:r>
            <a:r>
              <a:rPr lang="en-US" sz="1900" dirty="0"/>
              <a:t> by mail BEFORE you start filling the application.</a:t>
            </a:r>
          </a:p>
          <a:p>
            <a:pPr marL="457200" indent="-457200">
              <a:buFont typeface="+mj-lt"/>
              <a:buAutoNum type="arabicPeriod"/>
            </a:pPr>
            <a:r>
              <a:rPr lang="en-US" sz="1900" dirty="0"/>
              <a:t>Ask the clients if they can provide proof of their crisis, if they cannot, please do not take the application.</a:t>
            </a:r>
          </a:p>
        </p:txBody>
      </p:sp>
      <p:pic>
        <p:nvPicPr>
          <p:cNvPr id="2050" name="Picture 2" descr="The Six Principles of Crisis and Emergency Risk Communication (CERC) -  Purcell Enterprises">
            <a:extLst>
              <a:ext uri="{FF2B5EF4-FFF2-40B4-BE49-F238E27FC236}">
                <a16:creationId xmlns:a16="http://schemas.microsoft.com/office/drawing/2014/main" id="{74902CED-D2C7-3A97-8829-3140CFE252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4645" y="0"/>
            <a:ext cx="2043755" cy="1899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879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D4627-EF21-1872-27E1-180D04ABDA36}"/>
            </a:ext>
          </a:extLst>
        </p:cNvPr>
        <p:cNvGrpSpPr/>
        <p:nvPr/>
      </p:nvGrpSpPr>
      <p:grpSpPr>
        <a:xfrm>
          <a:off x="0" y="0"/>
          <a:ext cx="0" cy="0"/>
          <a:chOff x="0" y="0"/>
          <a:chExt cx="0" cy="0"/>
        </a:xfrm>
      </p:grpSpPr>
      <p:pic>
        <p:nvPicPr>
          <p:cNvPr id="10242" name="Picture 2" descr="Page 2 - Page 2 ha actualizado su foto de portada.">
            <a:extLst>
              <a:ext uri="{FF2B5EF4-FFF2-40B4-BE49-F238E27FC236}">
                <a16:creationId xmlns:a16="http://schemas.microsoft.com/office/drawing/2014/main" id="{42B3EAC9-1F11-D4E8-9EB7-8C17221A1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8631" y="5399773"/>
            <a:ext cx="1422480" cy="121759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a:extLst>
              <a:ext uri="{FF2B5EF4-FFF2-40B4-BE49-F238E27FC236}">
                <a16:creationId xmlns:a16="http://schemas.microsoft.com/office/drawing/2014/main" id="{9ABEBC5E-8893-E19D-9CF8-4F60A23DB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53039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7FB0C61-AA39-6AC4-55D3-D245B6D2E9D2}"/>
              </a:ext>
            </a:extLst>
          </p:cNvPr>
          <p:cNvPicPr>
            <a:picLocks noChangeAspect="1"/>
          </p:cNvPicPr>
          <p:nvPr/>
        </p:nvPicPr>
        <p:blipFill>
          <a:blip r:embed="rId5"/>
          <a:stretch>
            <a:fillRect/>
          </a:stretch>
        </p:blipFill>
        <p:spPr>
          <a:xfrm>
            <a:off x="6490153" y="5214234"/>
            <a:ext cx="2336213" cy="1555989"/>
          </a:xfrm>
          <a:prstGeom prst="rect">
            <a:avLst/>
          </a:prstGeom>
        </p:spPr>
      </p:pic>
      <p:sp>
        <p:nvSpPr>
          <p:cNvPr id="3" name="TextBox 2">
            <a:extLst>
              <a:ext uri="{FF2B5EF4-FFF2-40B4-BE49-F238E27FC236}">
                <a16:creationId xmlns:a16="http://schemas.microsoft.com/office/drawing/2014/main" id="{4563C3C0-9D49-7888-C6A3-787668505BB4}"/>
              </a:ext>
            </a:extLst>
          </p:cNvPr>
          <p:cNvSpPr txBox="1"/>
          <p:nvPr/>
        </p:nvSpPr>
        <p:spPr>
          <a:xfrm>
            <a:off x="5692141" y="616018"/>
            <a:ext cx="5931968" cy="4431983"/>
          </a:xfrm>
          <a:prstGeom prst="rect">
            <a:avLst/>
          </a:prstGeom>
          <a:noFill/>
        </p:spPr>
        <p:txBody>
          <a:bodyPr wrap="square" rtlCol="0">
            <a:spAutoFit/>
          </a:bodyPr>
          <a:lstStyle/>
          <a:p>
            <a:r>
              <a:rPr lang="en-US" sz="2200" dirty="0"/>
              <a:t>Please describe Why the applicants need help.</a:t>
            </a:r>
          </a:p>
          <a:p>
            <a:pPr marL="285750" indent="-285750">
              <a:buFont typeface="Arial" panose="020B0604020202020204" pitchFamily="34" charset="0"/>
              <a:buChar char="•"/>
            </a:pPr>
            <a:r>
              <a:rPr lang="en-US" sz="2200" dirty="0"/>
              <a:t>Employment or Income loss, work hours reduction</a:t>
            </a:r>
          </a:p>
          <a:p>
            <a:pPr marL="285750" indent="-285750">
              <a:buFont typeface="Arial" panose="020B0604020202020204" pitchFamily="34" charset="0"/>
              <a:buChar char="•"/>
            </a:pPr>
            <a:r>
              <a:rPr lang="en-US" sz="2200" dirty="0"/>
              <a:t>Natural emergency or disaster (fire, flood…)</a:t>
            </a:r>
          </a:p>
          <a:p>
            <a:pPr marL="285750" indent="-285750">
              <a:buFont typeface="Arial" panose="020B0604020202020204" pitchFamily="34" charset="0"/>
              <a:buChar char="•"/>
            </a:pPr>
            <a:r>
              <a:rPr lang="en-US" sz="2200" dirty="0"/>
              <a:t>Medical Emergencies, hospitalization, temporary disability</a:t>
            </a:r>
          </a:p>
          <a:p>
            <a:pPr marL="285750" indent="-285750">
              <a:buFont typeface="Arial" panose="020B0604020202020204" pitchFamily="34" charset="0"/>
              <a:buChar char="•"/>
            </a:pPr>
            <a:r>
              <a:rPr lang="en-US" sz="2200" dirty="0"/>
              <a:t>Paid medical bills</a:t>
            </a:r>
          </a:p>
          <a:p>
            <a:pPr marL="285750" indent="-285750">
              <a:buFont typeface="Arial" panose="020B0604020202020204" pitchFamily="34" charset="0"/>
              <a:buChar char="•"/>
            </a:pPr>
            <a:r>
              <a:rPr lang="en-US" sz="2200" dirty="0"/>
              <a:t>Workers-comp, laid off, loss of benefits</a:t>
            </a:r>
          </a:p>
          <a:p>
            <a:pPr marL="285750" indent="-285750">
              <a:buFont typeface="Arial" panose="020B0604020202020204" pitchFamily="34" charset="0"/>
              <a:buChar char="•"/>
            </a:pPr>
            <a:r>
              <a:rPr lang="en-US" sz="2200" dirty="0"/>
              <a:t>Death or divorce – separation certificate</a:t>
            </a:r>
          </a:p>
          <a:p>
            <a:pPr marL="285750" indent="-285750">
              <a:buFont typeface="Arial" panose="020B0604020202020204" pitchFamily="34" charset="0"/>
              <a:buChar char="•"/>
            </a:pPr>
            <a:r>
              <a:rPr lang="en-US" sz="2200" dirty="0"/>
              <a:t>Unexpected expenses, new financial responsibility</a:t>
            </a:r>
          </a:p>
          <a:p>
            <a:pPr marL="285750" indent="-285750">
              <a:buFont typeface="Arial" panose="020B0604020202020204" pitchFamily="34" charset="0"/>
              <a:buChar char="•"/>
            </a:pPr>
            <a:r>
              <a:rPr lang="en-US" sz="2200" dirty="0"/>
              <a:t>Elder abuse, domestic violence forcing to move</a:t>
            </a:r>
          </a:p>
          <a:p>
            <a:pPr marL="285750" indent="-285750">
              <a:buFont typeface="Arial" panose="020B0604020202020204" pitchFamily="34" charset="0"/>
              <a:buChar char="•"/>
            </a:pPr>
            <a:r>
              <a:rPr lang="en-US" sz="2200" dirty="0"/>
              <a:t>Landlord initiated 30, 60, 90 days notice </a:t>
            </a:r>
          </a:p>
          <a:p>
            <a:pPr marL="285750" indent="-285750">
              <a:buFont typeface="Arial" panose="020B0604020202020204" pitchFamily="34" charset="0"/>
              <a:buChar char="•"/>
            </a:pPr>
            <a:r>
              <a:rPr lang="en-US" sz="2200" dirty="0"/>
              <a:t>Crisis must be out of the client’s control or fault.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68073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D9608-7996-0C80-E425-8DCCEDB7F8E0}"/>
            </a:ext>
          </a:extLst>
        </p:cNvPr>
        <p:cNvGrpSpPr/>
        <p:nvPr/>
      </p:nvGrpSpPr>
      <p:grpSpPr>
        <a:xfrm>
          <a:off x="0" y="0"/>
          <a:ext cx="0" cy="0"/>
          <a:chOff x="0" y="0"/>
          <a:chExt cx="0" cy="0"/>
        </a:xfrm>
      </p:grpSpPr>
      <p:pic>
        <p:nvPicPr>
          <p:cNvPr id="11266" name="Picture 2">
            <a:extLst>
              <a:ext uri="{FF2B5EF4-FFF2-40B4-BE49-F238E27FC236}">
                <a16:creationId xmlns:a16="http://schemas.microsoft.com/office/drawing/2014/main" id="{25925B38-BD38-7AE9-2DAC-E86281288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5" y="0"/>
            <a:ext cx="6631806" cy="800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B689D64-6DD0-373D-E2BF-193C007C03FE}"/>
              </a:ext>
            </a:extLst>
          </p:cNvPr>
          <p:cNvSpPr/>
          <p:nvPr/>
        </p:nvSpPr>
        <p:spPr>
          <a:xfrm>
            <a:off x="10327908" y="5934670"/>
            <a:ext cx="1864092"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Page 3</a:t>
            </a:r>
          </a:p>
        </p:txBody>
      </p:sp>
      <p:sp>
        <p:nvSpPr>
          <p:cNvPr id="3" name="TextBox 2">
            <a:extLst>
              <a:ext uri="{FF2B5EF4-FFF2-40B4-BE49-F238E27FC236}">
                <a16:creationId xmlns:a16="http://schemas.microsoft.com/office/drawing/2014/main" id="{544A77C1-05D6-F902-BB45-35DF2A0AEDC0}"/>
              </a:ext>
            </a:extLst>
          </p:cNvPr>
          <p:cNvSpPr txBox="1"/>
          <p:nvPr/>
        </p:nvSpPr>
        <p:spPr>
          <a:xfrm>
            <a:off x="7103444" y="1155032"/>
            <a:ext cx="3753853" cy="1846659"/>
          </a:xfrm>
          <a:prstGeom prst="rect">
            <a:avLst/>
          </a:prstGeom>
          <a:noFill/>
        </p:spPr>
        <p:txBody>
          <a:bodyPr wrap="square" rtlCol="0">
            <a:spAutoFit/>
          </a:bodyPr>
          <a:lstStyle/>
          <a:p>
            <a:pPr marL="285750" indent="-285750">
              <a:buFont typeface="Arial" panose="020B0604020202020204" pitchFamily="34" charset="0"/>
              <a:buChar char="•"/>
            </a:pPr>
            <a:r>
              <a:rPr lang="en-US" sz="2400" dirty="0"/>
              <a:t>Please don’t forget to add the worker &amp; client’s email</a:t>
            </a:r>
          </a:p>
          <a:p>
            <a:pPr marL="285750" indent="-285750">
              <a:buFont typeface="Arial" panose="020B0604020202020204" pitchFamily="34" charset="0"/>
              <a:buChar char="•"/>
            </a:pPr>
            <a:r>
              <a:rPr lang="en-US" sz="2400" dirty="0"/>
              <a:t>Don’t forget to answer all the questions</a:t>
            </a:r>
          </a:p>
          <a:p>
            <a:pPr marL="285750"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6D559064-A95E-3F56-BE78-E203C98A8639}"/>
              </a:ext>
            </a:extLst>
          </p:cNvPr>
          <p:cNvPicPr>
            <a:picLocks noChangeAspect="1"/>
          </p:cNvPicPr>
          <p:nvPr/>
        </p:nvPicPr>
        <p:blipFill>
          <a:blip r:embed="rId4"/>
          <a:stretch>
            <a:fillRect/>
          </a:stretch>
        </p:blipFill>
        <p:spPr>
          <a:xfrm>
            <a:off x="8204333" y="3438625"/>
            <a:ext cx="1905000" cy="1905000"/>
          </a:xfrm>
          <a:prstGeom prst="rect">
            <a:avLst/>
          </a:prstGeom>
        </p:spPr>
      </p:pic>
    </p:spTree>
    <p:extLst>
      <p:ext uri="{BB962C8B-B14F-4D97-AF65-F5344CB8AC3E}">
        <p14:creationId xmlns:p14="http://schemas.microsoft.com/office/powerpoint/2010/main" val="57287953"/>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E62E91-3991-445A-ADE0-DB143B39320F}">
  <ds:schemaRefs>
    <ds:schemaRef ds:uri="http://schemas.microsoft.com/sharepoint/v3/contenttype/forms"/>
  </ds:schemaRefs>
</ds:datastoreItem>
</file>

<file path=customXml/itemProps2.xml><?xml version="1.0" encoding="utf-8"?>
<ds:datastoreItem xmlns:ds="http://schemas.openxmlformats.org/officeDocument/2006/customXml" ds:itemID="{3C20BE78-9FDF-401B-B412-3AA10EC5BEA3}">
  <ds:schemaRefs>
    <ds:schemaRef ds:uri="http://schemas.microsoft.com/office/2006/documentManagement/types"/>
    <ds:schemaRef ds:uri="http://purl.org/dc/terms/"/>
    <ds:schemaRef ds:uri="230e9df3-be65-4c73-a93b-d1236ebd677e"/>
    <ds:schemaRef ds:uri="http://purl.org/dc/dcmitype/"/>
    <ds:schemaRef ds:uri="http://schemas.openxmlformats.org/package/2006/metadata/core-properties"/>
    <ds:schemaRef ds:uri="16c05727-aa75-4e4a-9b5f-8a80a1165891"/>
    <ds:schemaRef ds:uri="http://purl.org/dc/elements/1.1/"/>
    <ds:schemaRef ds:uri="http://schemas.microsoft.com/office/2006/metadata/properties"/>
    <ds:schemaRef ds:uri="http://schemas.microsoft.com/office/infopath/2007/PartnerControls"/>
    <ds:schemaRef ds:uri="71af3243-3dd4-4a8d-8c0d-dd76da1f02a5"/>
    <ds:schemaRef ds:uri="http://schemas.microsoft.com/sharepoint/v3"/>
    <ds:schemaRef ds:uri="http://www.w3.org/XML/1998/namespace"/>
  </ds:schemaRefs>
</ds:datastoreItem>
</file>

<file path=customXml/itemProps3.xml><?xml version="1.0" encoding="utf-8"?>
<ds:datastoreItem xmlns:ds="http://schemas.openxmlformats.org/officeDocument/2006/customXml" ds:itemID="{1C180A77-4928-484F-9529-F716C85D6A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{CCF7ED2A-E095-41DC-A363-46214FD2FB35}tf22797433_win32</Template>
  <TotalTime>1195</TotalTime>
  <Words>1320</Words>
  <Application>Microsoft Office PowerPoint</Application>
  <PresentationFormat>Widescreen</PresentationFormat>
  <Paragraphs>155</Paragraphs>
  <Slides>27</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Aptos</vt:lpstr>
      <vt:lpstr>Arial</vt:lpstr>
      <vt:lpstr>Arial Rounded MT Bold</vt:lpstr>
      <vt:lpstr>Calibri</vt:lpstr>
      <vt:lpstr>Calisto MT</vt:lpstr>
      <vt:lpstr>Cambria</vt:lpstr>
      <vt:lpstr>Courier New</vt:lpstr>
      <vt:lpstr>Symbol</vt:lpstr>
      <vt:lpstr>Univers Condensed Light</vt:lpstr>
      <vt:lpstr>Walbaum Display Light</vt:lpstr>
      <vt:lpstr>AngleLinesVTI</vt:lpstr>
      <vt:lpstr>  Season Of Sharing Training 2025</vt:lpstr>
      <vt:lpstr>AGENDA</vt:lpstr>
      <vt:lpstr>PowerPoint Presentation</vt:lpstr>
      <vt:lpstr>New eligibility criteria</vt:lpstr>
      <vt:lpstr>Why we have a new application</vt:lpstr>
      <vt:lpstr>The new application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Proof of the crisis</vt:lpstr>
      <vt:lpstr>Important remarks </vt:lpstr>
      <vt:lpstr>Examples of Expenses  NOT Covered by SOS</vt:lpstr>
      <vt:lpstr>Critical Needs rules</vt:lpstr>
      <vt:lpstr>Please Do not forget!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Alvaro Florez</dc:creator>
  <cp:lastModifiedBy>Bob Liles</cp:lastModifiedBy>
  <cp:revision>9</cp:revision>
  <cp:lastPrinted>2025-02-19T22:49:40Z</cp:lastPrinted>
  <dcterms:created xsi:type="dcterms:W3CDTF">2025-02-10T23:25:37Z</dcterms:created>
  <dcterms:modified xsi:type="dcterms:W3CDTF">2025-03-20T02:05:33Z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