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41"/>
  </p:notesMasterIdLst>
  <p:sldIdLst>
    <p:sldId id="304" r:id="rId2"/>
    <p:sldId id="262" r:id="rId3"/>
    <p:sldId id="310" r:id="rId4"/>
    <p:sldId id="327" r:id="rId5"/>
    <p:sldId id="309" r:id="rId6"/>
    <p:sldId id="259" r:id="rId7"/>
    <p:sldId id="265" r:id="rId8"/>
    <p:sldId id="260" r:id="rId9"/>
    <p:sldId id="319" r:id="rId10"/>
    <p:sldId id="320" r:id="rId11"/>
    <p:sldId id="321" r:id="rId12"/>
    <p:sldId id="322" r:id="rId13"/>
    <p:sldId id="323" r:id="rId14"/>
    <p:sldId id="266" r:id="rId15"/>
    <p:sldId id="257" r:id="rId16"/>
    <p:sldId id="288" r:id="rId17"/>
    <p:sldId id="289" r:id="rId18"/>
    <p:sldId id="290" r:id="rId19"/>
    <p:sldId id="291" r:id="rId20"/>
    <p:sldId id="318" r:id="rId21"/>
    <p:sldId id="317" r:id="rId22"/>
    <p:sldId id="297" r:id="rId23"/>
    <p:sldId id="298" r:id="rId24"/>
    <p:sldId id="299" r:id="rId25"/>
    <p:sldId id="325" r:id="rId26"/>
    <p:sldId id="300" r:id="rId27"/>
    <p:sldId id="324" r:id="rId28"/>
    <p:sldId id="301" r:id="rId29"/>
    <p:sldId id="315" r:id="rId30"/>
    <p:sldId id="302" r:id="rId31"/>
    <p:sldId id="305" r:id="rId32"/>
    <p:sldId id="306" r:id="rId33"/>
    <p:sldId id="308" r:id="rId34"/>
    <p:sldId id="307" r:id="rId35"/>
    <p:sldId id="311" r:id="rId36"/>
    <p:sldId id="312" r:id="rId37"/>
    <p:sldId id="313" r:id="rId38"/>
    <p:sldId id="314" r:id="rId39"/>
    <p:sldId id="316" r:id="rId4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4744" autoAdjust="0"/>
  </p:normalViewPr>
  <p:slideViewPr>
    <p:cSldViewPr snapToGrid="0">
      <p:cViewPr varScale="1">
        <p:scale>
          <a:sx n="66" d="100"/>
          <a:sy n="66" d="100"/>
        </p:scale>
        <p:origin x="1330" y="278"/>
      </p:cViewPr>
      <p:guideLst/>
    </p:cSldViewPr>
  </p:slideViewPr>
  <p:outlineViewPr>
    <p:cViewPr>
      <p:scale>
        <a:sx n="33" d="100"/>
        <a:sy n="33" d="100"/>
      </p:scale>
      <p:origin x="0" y="0"/>
    </p:cViewPr>
  </p:outlineViewPr>
  <p:notesTextViewPr>
    <p:cViewPr>
      <p:scale>
        <a:sx n="1" d="1"/>
        <a:sy n="1" d="1"/>
      </p:scale>
      <p:origin x="0" y="0"/>
    </p:cViewPr>
  </p:notesTextViewPr>
  <p:sorterViewPr>
    <p:cViewPr varScale="1">
      <p:scale>
        <a:sx n="1" d="1"/>
        <a:sy n="1" d="1"/>
      </p:scale>
      <p:origin x="0" y="-7800"/>
    </p:cViewPr>
  </p:sorterViewPr>
  <p:notesViewPr>
    <p:cSldViewPr snapToGrid="0">
      <p:cViewPr varScale="1">
        <p:scale>
          <a:sx n="59" d="100"/>
          <a:sy n="59" d="100"/>
        </p:scale>
        <p:origin x="3298" y="72"/>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0" Type="http://schemas.openxmlformats.org/officeDocument/2006/relationships/slide" Target="slides/slide19.xml"/><Relationship Id="rId41"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DA74760-F483-4398-8B8E-4313C853868B}" type="datetimeFigureOut">
              <a:rPr lang="en-US" smtClean="0"/>
              <a:t>5/22/2025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1C74503-FE9B-4CCD-A5F1-27F8023B4AE4}" type="slidenum">
              <a:rPr lang="en-US" smtClean="0"/>
              <a:t>‹#›</a:t>
            </a:fld>
            <a:endParaRPr lang="en-US"/>
          </a:p>
        </p:txBody>
      </p:sp>
    </p:spTree>
    <p:extLst>
      <p:ext uri="{BB962C8B-B14F-4D97-AF65-F5344CB8AC3E}">
        <p14:creationId xmlns:p14="http://schemas.microsoft.com/office/powerpoint/2010/main" val="4848914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5"/>
          </p:nvPr>
        </p:nvSpPr>
        <p:spPr/>
        <p:txBody>
          <a:bodyPr/>
          <a:lstStyle/>
          <a:p>
            <a:fld id="{B1C74503-FE9B-4CCD-A5F1-27F8023B4AE4}" type="slidenum">
              <a:rPr lang="en-US" smtClean="0"/>
              <a:t>1</a:t>
            </a:fld>
            <a:endParaRPr lang="en-US"/>
          </a:p>
        </p:txBody>
      </p:sp>
      <p:sp>
        <p:nvSpPr>
          <p:cNvPr id="3" name="Notes Placeholder 2">
            <a:extLst>
              <a:ext uri="{FF2B5EF4-FFF2-40B4-BE49-F238E27FC236}">
                <a16:creationId xmlns:a16="http://schemas.microsoft.com/office/drawing/2014/main" id="{5F4FA704-4A20-80EE-E4DE-73D1FE1683AB}"/>
              </a:ext>
            </a:extLst>
          </p:cNvPr>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87370086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Notes:</a:t>
            </a:r>
          </a:p>
        </p:txBody>
      </p:sp>
      <p:sp>
        <p:nvSpPr>
          <p:cNvPr id="4" name="Slide Number Placeholder 3"/>
          <p:cNvSpPr>
            <a:spLocks noGrp="1"/>
          </p:cNvSpPr>
          <p:nvPr>
            <p:ph type="sldNum" sz="quarter" idx="5"/>
          </p:nvPr>
        </p:nvSpPr>
        <p:spPr/>
        <p:txBody>
          <a:bodyPr/>
          <a:lstStyle/>
          <a:p>
            <a:fld id="{B1C74503-FE9B-4CCD-A5F1-27F8023B4AE4}" type="slidenum">
              <a:rPr lang="en-US" smtClean="0"/>
              <a:t>10</a:t>
            </a:fld>
            <a:endParaRPr lang="en-US"/>
          </a:p>
        </p:txBody>
      </p:sp>
    </p:spTree>
    <p:extLst>
      <p:ext uri="{BB962C8B-B14F-4D97-AF65-F5344CB8AC3E}">
        <p14:creationId xmlns:p14="http://schemas.microsoft.com/office/powerpoint/2010/main" val="5946983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Notes:</a:t>
            </a:r>
          </a:p>
        </p:txBody>
      </p:sp>
      <p:sp>
        <p:nvSpPr>
          <p:cNvPr id="4" name="Slide Number Placeholder 3"/>
          <p:cNvSpPr>
            <a:spLocks noGrp="1"/>
          </p:cNvSpPr>
          <p:nvPr>
            <p:ph type="sldNum" sz="quarter" idx="5"/>
          </p:nvPr>
        </p:nvSpPr>
        <p:spPr/>
        <p:txBody>
          <a:bodyPr/>
          <a:lstStyle/>
          <a:p>
            <a:fld id="{B1C74503-FE9B-4CCD-A5F1-27F8023B4AE4}" type="slidenum">
              <a:rPr lang="en-US" smtClean="0"/>
              <a:t>11</a:t>
            </a:fld>
            <a:endParaRPr lang="en-US"/>
          </a:p>
        </p:txBody>
      </p:sp>
    </p:spTree>
    <p:extLst>
      <p:ext uri="{BB962C8B-B14F-4D97-AF65-F5344CB8AC3E}">
        <p14:creationId xmlns:p14="http://schemas.microsoft.com/office/powerpoint/2010/main" val="230189729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Notes:</a:t>
            </a:r>
          </a:p>
        </p:txBody>
      </p:sp>
      <p:sp>
        <p:nvSpPr>
          <p:cNvPr id="4" name="Slide Number Placeholder 3"/>
          <p:cNvSpPr>
            <a:spLocks noGrp="1"/>
          </p:cNvSpPr>
          <p:nvPr>
            <p:ph type="sldNum" sz="quarter" idx="5"/>
          </p:nvPr>
        </p:nvSpPr>
        <p:spPr/>
        <p:txBody>
          <a:bodyPr/>
          <a:lstStyle/>
          <a:p>
            <a:fld id="{B1C74503-FE9B-4CCD-A5F1-27F8023B4AE4}" type="slidenum">
              <a:rPr lang="en-US" smtClean="0"/>
              <a:t>12</a:t>
            </a:fld>
            <a:endParaRPr lang="en-US"/>
          </a:p>
        </p:txBody>
      </p:sp>
    </p:spTree>
    <p:extLst>
      <p:ext uri="{BB962C8B-B14F-4D97-AF65-F5344CB8AC3E}">
        <p14:creationId xmlns:p14="http://schemas.microsoft.com/office/powerpoint/2010/main" val="345530821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77712C8-F446-009C-AE66-10A8A422B33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58ADCD7-9BCA-E02B-D8D8-973B99129E2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CE549DF-501A-06DD-0CA0-58FB00F6C784}"/>
              </a:ext>
            </a:extLst>
          </p:cNvPr>
          <p:cNvSpPr>
            <a:spLocks noGrp="1"/>
          </p:cNvSpPr>
          <p:nvPr>
            <p:ph type="body" idx="1"/>
          </p:nvPr>
        </p:nvSpPr>
        <p:spPr/>
        <p:txBody>
          <a:bodyPr/>
          <a:lstStyle/>
          <a:p>
            <a:r>
              <a:rPr lang="en-US" dirty="0"/>
              <a:t>Notes:</a:t>
            </a:r>
          </a:p>
        </p:txBody>
      </p:sp>
      <p:sp>
        <p:nvSpPr>
          <p:cNvPr id="4" name="Slide Number Placeholder 3">
            <a:extLst>
              <a:ext uri="{FF2B5EF4-FFF2-40B4-BE49-F238E27FC236}">
                <a16:creationId xmlns:a16="http://schemas.microsoft.com/office/drawing/2014/main" id="{FEE0996C-9D2E-B5F1-2187-7D60CDCD09A3}"/>
              </a:ext>
            </a:extLst>
          </p:cNvPr>
          <p:cNvSpPr>
            <a:spLocks noGrp="1"/>
          </p:cNvSpPr>
          <p:nvPr>
            <p:ph type="sldNum" sz="quarter" idx="5"/>
          </p:nvPr>
        </p:nvSpPr>
        <p:spPr/>
        <p:txBody>
          <a:bodyPr/>
          <a:lstStyle/>
          <a:p>
            <a:fld id="{B1C74503-FE9B-4CCD-A5F1-27F8023B4AE4}" type="slidenum">
              <a:rPr lang="en-US" smtClean="0"/>
              <a:t>13</a:t>
            </a:fld>
            <a:endParaRPr lang="en-US"/>
          </a:p>
        </p:txBody>
      </p:sp>
    </p:spTree>
    <p:extLst>
      <p:ext uri="{BB962C8B-B14F-4D97-AF65-F5344CB8AC3E}">
        <p14:creationId xmlns:p14="http://schemas.microsoft.com/office/powerpoint/2010/main" val="114345817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t>Budgeting isn’t just an attempt to reduce spending. It is a practice of setting targets for important/critical  and other items with a goal in mind. </a:t>
            </a:r>
          </a:p>
          <a:p>
            <a:endParaRPr lang="en-US" sz="1200" dirty="0"/>
          </a:p>
          <a:p>
            <a:r>
              <a:rPr lang="en-US" sz="1200" dirty="0"/>
              <a:t>Those who have attended Ozanam Orientation or other training, may remember the distinction between situational poverty and generational poverty. In other terms, it is someone who a bump in what was a smooth road versus someone on a life long bumpy road or stable versus unstable. The far majority of our neighbors describe the cause of their need as situational: “if I hadn’t had car trouble”, “if I wasn’t off work”, “if I hadn’t missed a rent payment”. Ultimately many of their budgets have little or no excess income beyond their expenses.  </a:t>
            </a:r>
          </a:p>
          <a:p>
            <a:endParaRPr lang="en-US" sz="1200" dirty="0"/>
          </a:p>
          <a:p>
            <a:r>
              <a:rPr lang="en-US" sz="1200" dirty="0"/>
              <a:t>Many haven’t added up and tracked their expenses over time. Income is less than expense temp or longer term. </a:t>
            </a:r>
          </a:p>
          <a:p>
            <a:endParaRPr lang="en-US" sz="1200" dirty="0"/>
          </a:p>
          <a:p>
            <a:r>
              <a:rPr lang="en-US" sz="1200" dirty="0"/>
              <a:t>How many people have used or are at least familiar with the practice of putting cash in separate envelopes for particular expenses? 2025 provides other options. . </a:t>
            </a:r>
          </a:p>
          <a:p>
            <a:endParaRPr lang="en-US" dirty="0"/>
          </a:p>
        </p:txBody>
      </p:sp>
      <p:sp>
        <p:nvSpPr>
          <p:cNvPr id="4" name="Slide Number Placeholder 3"/>
          <p:cNvSpPr>
            <a:spLocks noGrp="1"/>
          </p:cNvSpPr>
          <p:nvPr>
            <p:ph type="sldNum" sz="quarter" idx="5"/>
          </p:nvPr>
        </p:nvSpPr>
        <p:spPr/>
        <p:txBody>
          <a:bodyPr/>
          <a:lstStyle/>
          <a:p>
            <a:fld id="{B1C74503-FE9B-4CCD-A5F1-27F8023B4AE4}" type="slidenum">
              <a:rPr lang="en-US" smtClean="0"/>
              <a:t>14</a:t>
            </a:fld>
            <a:endParaRPr lang="en-US"/>
          </a:p>
        </p:txBody>
      </p:sp>
    </p:spTree>
    <p:extLst>
      <p:ext uri="{BB962C8B-B14F-4D97-AF65-F5344CB8AC3E}">
        <p14:creationId xmlns:p14="http://schemas.microsoft.com/office/powerpoint/2010/main" val="8473984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CARE ABOUT YOU. WE ARE CONCERNED ABOUT FUTURE MONTH’S RENT AND UTILITIES! </a:t>
            </a:r>
          </a:p>
          <a:p>
            <a:r>
              <a:rPr lang="en-US" dirty="0"/>
              <a:t>Many of our neighbors are paid hourly for their work. Multiplying their wage by the hours in a month is not as accurate as using actual income, include Cal Fresh, cash aid, social security, tips, everything. </a:t>
            </a:r>
          </a:p>
          <a:p>
            <a:r>
              <a:rPr lang="en-US" dirty="0"/>
              <a:t>Estimating expenses for variable items isn’t always accurate. Example “S_____”. 8 months to understand expenses were off by nearly $1000. </a:t>
            </a:r>
          </a:p>
          <a:p>
            <a:r>
              <a:rPr lang="en-US" dirty="0"/>
              <a:t>Debts should include credit cards, bank or CU loans, cash advances, payday loans, loans from family, rent, utilities, and late fees past due. Ex: we always pay on the 10</a:t>
            </a:r>
            <a:r>
              <a:rPr lang="en-US" baseline="30000" dirty="0"/>
              <a:t>th</a:t>
            </a:r>
            <a:r>
              <a:rPr lang="en-US" dirty="0"/>
              <a:t> of the month and are charged $50 late fee.</a:t>
            </a:r>
          </a:p>
          <a:p>
            <a:endParaRPr lang="en-US" dirty="0"/>
          </a:p>
          <a:p>
            <a:r>
              <a:rPr lang="en-US" dirty="0"/>
              <a:t>When is your next income? What are the risks and penalties for being late? What worries you that me haven’t talked about?</a:t>
            </a:r>
          </a:p>
          <a:p>
            <a:endParaRPr lang="en-US" dirty="0"/>
          </a:p>
        </p:txBody>
      </p:sp>
      <p:sp>
        <p:nvSpPr>
          <p:cNvPr id="4" name="Slide Number Placeholder 3"/>
          <p:cNvSpPr>
            <a:spLocks noGrp="1"/>
          </p:cNvSpPr>
          <p:nvPr>
            <p:ph type="sldNum" sz="quarter" idx="5"/>
          </p:nvPr>
        </p:nvSpPr>
        <p:spPr/>
        <p:txBody>
          <a:bodyPr/>
          <a:lstStyle/>
          <a:p>
            <a:fld id="{B1C74503-FE9B-4CCD-A5F1-27F8023B4AE4}" type="slidenum">
              <a:rPr lang="en-US" smtClean="0"/>
              <a:t>15</a:t>
            </a:fld>
            <a:endParaRPr lang="en-US"/>
          </a:p>
        </p:txBody>
      </p:sp>
    </p:spTree>
    <p:extLst>
      <p:ext uri="{BB962C8B-B14F-4D97-AF65-F5344CB8AC3E}">
        <p14:creationId xmlns:p14="http://schemas.microsoft.com/office/powerpoint/2010/main" val="417577089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400550"/>
            <a:ext cx="5486400" cy="4403816"/>
          </a:xfrm>
        </p:spPr>
        <p:txBody>
          <a:bodyPr/>
          <a:lstStyle/>
          <a:p>
            <a:r>
              <a:rPr lang="en-US" sz="1000" dirty="0"/>
              <a:t>Often the budget forms like old SoS shows a clearer picture: last month, this month, next month. Budgets are dynamic. </a:t>
            </a:r>
          </a:p>
          <a:p>
            <a:r>
              <a:rPr lang="en-US" sz="1000" dirty="0"/>
              <a:t>Recognizing the cost associated with debts and priorities of payment is critical. </a:t>
            </a:r>
          </a:p>
          <a:p>
            <a:endParaRPr lang="en-US" sz="1000" dirty="0"/>
          </a:p>
          <a:p>
            <a:r>
              <a:rPr lang="en-US" sz="1000" dirty="0"/>
              <a:t>Debt log: credit cards, bank loans, cash advances, payday loans, loans from family, past due: rent, utilities, late fees.</a:t>
            </a:r>
          </a:p>
          <a:p>
            <a:endParaRPr lang="en-US" sz="1000" dirty="0"/>
          </a:p>
          <a:p>
            <a:r>
              <a:rPr lang="en-US" sz="1000" dirty="0"/>
              <a:t>We pay half of our rent around the 15</a:t>
            </a:r>
            <a:r>
              <a:rPr lang="en-US" sz="1000" baseline="30000" dirty="0"/>
              <a:t>th</a:t>
            </a:r>
            <a:r>
              <a:rPr lang="en-US" sz="1000" dirty="0"/>
              <a:t> of the month and $50 late fee every month.  </a:t>
            </a:r>
          </a:p>
          <a:p>
            <a:endParaRPr lang="en-US" sz="1000" dirty="0"/>
          </a:p>
          <a:p>
            <a:r>
              <a:rPr lang="en-US" sz="1000" dirty="0"/>
              <a:t>Making principle payments on 10% interest debt vs. 28% interest debt – not.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0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000" dirty="0"/>
              <a:t>J &amp; J Priorities: PG&amp;E AMP! H2O debt, credit cards, Rent. Credit score ~700. </a:t>
            </a:r>
            <a:r>
              <a:rPr lang="en-US" sz="1000" dirty="0">
                <a:solidFill>
                  <a:srgbClr val="000000"/>
                </a:solidFill>
                <a:latin typeface="Calibri" panose="020F0502020204030204" pitchFamily="34" charset="0"/>
              </a:rPr>
              <a:t>Prioritizing bills: things I need for my job, things for housing, insurance, registration, other obligations.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000" dirty="0">
              <a:solidFill>
                <a:srgbClr val="000000"/>
              </a:solidFill>
              <a:latin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000" dirty="0"/>
              <a:t>Homeless neighbor was averaging $30/day on food and $7 per day on coffee, buying gifts for grandchildren, helping her daughter, buying clothing</a:t>
            </a:r>
          </a:p>
          <a:p>
            <a:endParaRPr lang="en-US" sz="1000" dirty="0"/>
          </a:p>
          <a:p>
            <a:r>
              <a:rPr lang="en-US" sz="1000" dirty="0"/>
              <a:t>Neighbors often consider budgeting just trying to spend less. Budgeting involve knowing where money is spent and targeting opportunities for improvement. </a:t>
            </a:r>
          </a:p>
          <a:p>
            <a:r>
              <a:rPr lang="en-US" sz="1000" dirty="0"/>
              <a:t>Using a spread sheet and it’s possible to keep a running total of cash available with income an expenses. Have you met folks who overdraw? Pay late fees? Have returned checks? Work totally with cash and pay check cashing?</a:t>
            </a:r>
            <a:r>
              <a:rPr lang="en-US" sz="1000" dirty="0">
                <a:solidFill>
                  <a:srgbClr val="000000"/>
                </a:solidFill>
                <a:latin typeface="Calibri" panose="020F0502020204030204" pitchFamily="34" charset="0"/>
              </a:rPr>
              <a:t> Cash flow plan: projecting ins and outs to conserve cash and reduce surprises and late fees</a:t>
            </a:r>
            <a:br>
              <a:rPr lang="en-US" sz="1000" dirty="0">
                <a:solidFill>
                  <a:srgbClr val="000000"/>
                </a:solidFill>
                <a:latin typeface="Calibri" panose="020F0502020204030204" pitchFamily="34" charset="0"/>
              </a:rPr>
            </a:br>
            <a:endParaRPr lang="en-US" sz="1000" dirty="0"/>
          </a:p>
          <a:p>
            <a:r>
              <a:rPr lang="en-US" sz="1000" dirty="0"/>
              <a:t>Needs for Job, needs for housing, needs for insurance, registration, repairs…..prioritize. How much? How late? Debt owner’s response. </a:t>
            </a:r>
          </a:p>
          <a:p>
            <a:endParaRPr lang="en-US" sz="1000" dirty="0"/>
          </a:p>
          <a:p>
            <a:r>
              <a:rPr lang="en-US" sz="1000" dirty="0"/>
              <a:t>Track progress/cash flow/debts – recognize small successes.</a:t>
            </a:r>
          </a:p>
          <a:p>
            <a:endParaRPr lang="en-US" dirty="0"/>
          </a:p>
        </p:txBody>
      </p:sp>
      <p:sp>
        <p:nvSpPr>
          <p:cNvPr id="4" name="Slide Number Placeholder 3"/>
          <p:cNvSpPr>
            <a:spLocks noGrp="1"/>
          </p:cNvSpPr>
          <p:nvPr>
            <p:ph type="sldNum" sz="quarter" idx="5"/>
          </p:nvPr>
        </p:nvSpPr>
        <p:spPr/>
        <p:txBody>
          <a:bodyPr/>
          <a:lstStyle/>
          <a:p>
            <a:fld id="{B1C74503-FE9B-4CCD-A5F1-27F8023B4AE4}" type="slidenum">
              <a:rPr lang="en-US" smtClean="0"/>
              <a:t>16</a:t>
            </a:fld>
            <a:endParaRPr lang="en-US"/>
          </a:p>
        </p:txBody>
      </p:sp>
    </p:spTree>
    <p:extLst>
      <p:ext uri="{BB962C8B-B14F-4D97-AF65-F5344CB8AC3E}">
        <p14:creationId xmlns:p14="http://schemas.microsoft.com/office/powerpoint/2010/main" val="82359178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Considerations that impact expenses and incomes. What are expected seasonal changes? Does income and planning address short falls and opportunity for saving. Are their times when we need to be frank with our neighbor in need. You can’t afford your apartment, a car, cable tv, four cell phones, etc.? With a clear picture, will paying their back rent put them in a position to meet future expenses? Are they self sufficient or do they go from church to friends to parents to pantries? Can SVdP help with food, clothing, donated items to help temporarily or permanently keep their budget in the black? How easy is it to change a habit? How do we provide the right kind of coaching and hope?</a:t>
            </a:r>
          </a:p>
          <a:p>
            <a:endParaRPr lang="en-US" dirty="0"/>
          </a:p>
        </p:txBody>
      </p:sp>
      <p:sp>
        <p:nvSpPr>
          <p:cNvPr id="4" name="Slide Number Placeholder 3"/>
          <p:cNvSpPr>
            <a:spLocks noGrp="1"/>
          </p:cNvSpPr>
          <p:nvPr>
            <p:ph type="sldNum" sz="quarter" idx="5"/>
          </p:nvPr>
        </p:nvSpPr>
        <p:spPr/>
        <p:txBody>
          <a:bodyPr/>
          <a:lstStyle/>
          <a:p>
            <a:fld id="{B1C74503-FE9B-4CCD-A5F1-27F8023B4AE4}" type="slidenum">
              <a:rPr lang="en-US" smtClean="0"/>
              <a:t>17</a:t>
            </a:fld>
            <a:endParaRPr lang="en-US"/>
          </a:p>
        </p:txBody>
      </p:sp>
    </p:spTree>
    <p:extLst>
      <p:ext uri="{BB962C8B-B14F-4D97-AF65-F5344CB8AC3E}">
        <p14:creationId xmlns:p14="http://schemas.microsoft.com/office/powerpoint/2010/main" val="222359773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Here’s an opportunity for assisting a Neighbor in need with a change that addresses a small immediate need and starts them on a change that can have a lasting effect. </a:t>
            </a:r>
          </a:p>
          <a:p>
            <a:endParaRPr lang="en-US" dirty="0"/>
          </a:p>
        </p:txBody>
      </p:sp>
      <p:sp>
        <p:nvSpPr>
          <p:cNvPr id="4" name="Slide Number Placeholder 3"/>
          <p:cNvSpPr>
            <a:spLocks noGrp="1"/>
          </p:cNvSpPr>
          <p:nvPr>
            <p:ph type="sldNum" sz="quarter" idx="5"/>
          </p:nvPr>
        </p:nvSpPr>
        <p:spPr/>
        <p:txBody>
          <a:bodyPr/>
          <a:lstStyle/>
          <a:p>
            <a:fld id="{B1C74503-FE9B-4CCD-A5F1-27F8023B4AE4}" type="slidenum">
              <a:rPr lang="en-US" smtClean="0"/>
              <a:t>18</a:t>
            </a:fld>
            <a:endParaRPr lang="en-US"/>
          </a:p>
        </p:txBody>
      </p:sp>
    </p:spTree>
    <p:extLst>
      <p:ext uri="{BB962C8B-B14F-4D97-AF65-F5344CB8AC3E}">
        <p14:creationId xmlns:p14="http://schemas.microsoft.com/office/powerpoint/2010/main" val="75969398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Loan are appropriate for current expenses or past debt. With SVdP collateral (secured loans), interest rate are very low. </a:t>
            </a:r>
          </a:p>
          <a:p>
            <a:endParaRPr lang="en-US" dirty="0"/>
          </a:p>
        </p:txBody>
      </p:sp>
      <p:sp>
        <p:nvSpPr>
          <p:cNvPr id="4" name="Slide Number Placeholder 3"/>
          <p:cNvSpPr>
            <a:spLocks noGrp="1"/>
          </p:cNvSpPr>
          <p:nvPr>
            <p:ph type="sldNum" sz="quarter" idx="5"/>
          </p:nvPr>
        </p:nvSpPr>
        <p:spPr/>
        <p:txBody>
          <a:bodyPr/>
          <a:lstStyle/>
          <a:p>
            <a:fld id="{B1C74503-FE9B-4CCD-A5F1-27F8023B4AE4}" type="slidenum">
              <a:rPr lang="en-US" smtClean="0"/>
              <a:t>19</a:t>
            </a:fld>
            <a:endParaRPr lang="en-US"/>
          </a:p>
        </p:txBody>
      </p:sp>
    </p:spTree>
    <p:extLst>
      <p:ext uri="{BB962C8B-B14F-4D97-AF65-F5344CB8AC3E}">
        <p14:creationId xmlns:p14="http://schemas.microsoft.com/office/powerpoint/2010/main" val="289666986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5"/>
          </p:nvPr>
        </p:nvSpPr>
        <p:spPr/>
        <p:txBody>
          <a:bodyPr/>
          <a:lstStyle/>
          <a:p>
            <a:fld id="{B1C74503-FE9B-4CCD-A5F1-27F8023B4AE4}" type="slidenum">
              <a:rPr lang="en-US" smtClean="0"/>
              <a:t>2</a:t>
            </a:fld>
            <a:endParaRPr lang="en-US"/>
          </a:p>
        </p:txBody>
      </p:sp>
    </p:spTree>
    <p:extLst>
      <p:ext uri="{BB962C8B-B14F-4D97-AF65-F5344CB8AC3E}">
        <p14:creationId xmlns:p14="http://schemas.microsoft.com/office/powerpoint/2010/main" val="100062501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D7820EA-8277-2EEC-CF3B-B032C67CD12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57553F7-B69B-2190-0222-6616BA240BF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0AA3BDE-9A03-3A16-73C0-466CBF321FE6}"/>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Loan are appropriate for current expenses or past debt. With SVdP collateral (secured loans), interest rate are very low. Paying off a $2000 loan in 18 months may cost $125 per month. Our goal is to for positive change (we want to improve their future). There are basic forms and tools to coach them through learning about how finances, debts, credit and savings work. </a:t>
            </a:r>
            <a:r>
              <a:rPr lang="en-US" dirty="0">
                <a:latin typeface="Calibri" panose="020F0502020204030204" pitchFamily="34" charset="0"/>
                <a:ea typeface="Calibri" panose="020F0502020204030204" pitchFamily="34" charset="0"/>
                <a:cs typeface="Calibri" panose="020F0502020204030204" pitchFamily="34" charset="0"/>
                <a:sym typeface="Calibri"/>
              </a:rPr>
              <a:t>low interest loans to neighbors, initially approx. 3% and $2000 or less. </a:t>
            </a:r>
            <a:endParaRPr lang="en-US" dirty="0"/>
          </a:p>
          <a:p>
            <a:endParaRPr lang="en-US" dirty="0"/>
          </a:p>
        </p:txBody>
      </p:sp>
      <p:sp>
        <p:nvSpPr>
          <p:cNvPr id="4" name="Slide Number Placeholder 3">
            <a:extLst>
              <a:ext uri="{FF2B5EF4-FFF2-40B4-BE49-F238E27FC236}">
                <a16:creationId xmlns:a16="http://schemas.microsoft.com/office/drawing/2014/main" id="{5E6E2544-5FB5-AEE2-9D2C-1EE9C77CA0CD}"/>
              </a:ext>
            </a:extLst>
          </p:cNvPr>
          <p:cNvSpPr>
            <a:spLocks noGrp="1"/>
          </p:cNvSpPr>
          <p:nvPr>
            <p:ph type="sldNum" sz="quarter" idx="5"/>
          </p:nvPr>
        </p:nvSpPr>
        <p:spPr/>
        <p:txBody>
          <a:bodyPr/>
          <a:lstStyle/>
          <a:p>
            <a:fld id="{B1C74503-FE9B-4CCD-A5F1-27F8023B4AE4}" type="slidenum">
              <a:rPr lang="en-US" smtClean="0"/>
              <a:t>20</a:t>
            </a:fld>
            <a:endParaRPr lang="en-US"/>
          </a:p>
        </p:txBody>
      </p:sp>
    </p:spTree>
    <p:extLst>
      <p:ext uri="{BB962C8B-B14F-4D97-AF65-F5344CB8AC3E}">
        <p14:creationId xmlns:p14="http://schemas.microsoft.com/office/powerpoint/2010/main" val="114270510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7EA92D0-E7D2-B6C7-A8E6-05CC0BC1B6F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8160840-293D-4893-6EB8-6894F6879FA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A1025FB-0316-5697-4F5F-06ED19584C46}"/>
              </a:ext>
            </a:extLst>
          </p:cNvPr>
          <p:cNvSpPr>
            <a:spLocks noGrp="1"/>
          </p:cNvSpPr>
          <p:nvPr>
            <p:ph type="body" idx="1"/>
          </p:nvPr>
        </p:nvSpPr>
        <p:spPr/>
        <p:txBody>
          <a:bodyPr/>
          <a:lstStyle/>
          <a:p>
            <a:r>
              <a:rPr lang="en-US" dirty="0"/>
              <a:t>We can accompany them to sign the documents and get a check for the loan within three days. Our goal is to support them in not defaulting on the loan. Staying in touch is important. Addressing any challenges and maintaining their commitment to repayment. </a:t>
            </a:r>
          </a:p>
          <a:p>
            <a:endParaRPr lang="en-US" dirty="0"/>
          </a:p>
          <a:p>
            <a:r>
              <a:rPr lang="en-US" dirty="0"/>
              <a:t>Future loans depend on loan repayments. </a:t>
            </a:r>
          </a:p>
          <a:p>
            <a:endParaRPr lang="en-US" dirty="0"/>
          </a:p>
        </p:txBody>
      </p:sp>
      <p:sp>
        <p:nvSpPr>
          <p:cNvPr id="4" name="Slide Number Placeholder 3">
            <a:extLst>
              <a:ext uri="{FF2B5EF4-FFF2-40B4-BE49-F238E27FC236}">
                <a16:creationId xmlns:a16="http://schemas.microsoft.com/office/drawing/2014/main" id="{6CBB7951-CFF4-DFAA-C955-C05CD2062545}"/>
              </a:ext>
            </a:extLst>
          </p:cNvPr>
          <p:cNvSpPr>
            <a:spLocks noGrp="1"/>
          </p:cNvSpPr>
          <p:nvPr>
            <p:ph type="sldNum" sz="quarter" idx="5"/>
          </p:nvPr>
        </p:nvSpPr>
        <p:spPr/>
        <p:txBody>
          <a:bodyPr/>
          <a:lstStyle/>
          <a:p>
            <a:fld id="{B1C74503-FE9B-4CCD-A5F1-27F8023B4AE4}" type="slidenum">
              <a:rPr lang="en-US" smtClean="0"/>
              <a:t>21</a:t>
            </a:fld>
            <a:endParaRPr lang="en-US"/>
          </a:p>
        </p:txBody>
      </p:sp>
    </p:spTree>
    <p:extLst>
      <p:ext uri="{BB962C8B-B14F-4D97-AF65-F5344CB8AC3E}">
        <p14:creationId xmlns:p14="http://schemas.microsoft.com/office/powerpoint/2010/main" val="246754101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We want to be very responsive. With the right neighbors, we will be fastest to respond and fund – if the neighbor and timing are right maybe about a week.  </a:t>
            </a:r>
          </a:p>
          <a:p>
            <a:endParaRPr lang="en-US" dirty="0"/>
          </a:p>
        </p:txBody>
      </p:sp>
      <p:sp>
        <p:nvSpPr>
          <p:cNvPr id="4" name="Slide Number Placeholder 3"/>
          <p:cNvSpPr>
            <a:spLocks noGrp="1"/>
          </p:cNvSpPr>
          <p:nvPr>
            <p:ph type="sldNum" sz="quarter" idx="5"/>
          </p:nvPr>
        </p:nvSpPr>
        <p:spPr/>
        <p:txBody>
          <a:bodyPr/>
          <a:lstStyle/>
          <a:p>
            <a:fld id="{B1C74503-FE9B-4CCD-A5F1-27F8023B4AE4}" type="slidenum">
              <a:rPr lang="en-US" smtClean="0"/>
              <a:t>22</a:t>
            </a:fld>
            <a:endParaRPr lang="en-US"/>
          </a:p>
        </p:txBody>
      </p:sp>
    </p:spTree>
    <p:extLst>
      <p:ext uri="{BB962C8B-B14F-4D97-AF65-F5344CB8AC3E}">
        <p14:creationId xmlns:p14="http://schemas.microsoft.com/office/powerpoint/2010/main" val="399720826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5"/>
          </p:nvPr>
        </p:nvSpPr>
        <p:spPr/>
        <p:txBody>
          <a:bodyPr/>
          <a:lstStyle/>
          <a:p>
            <a:fld id="{B1C74503-FE9B-4CCD-A5F1-27F8023B4AE4}" type="slidenum">
              <a:rPr lang="en-US" smtClean="0"/>
              <a:t>23</a:t>
            </a:fld>
            <a:endParaRPr lang="en-US"/>
          </a:p>
        </p:txBody>
      </p:sp>
    </p:spTree>
    <p:extLst>
      <p:ext uri="{BB962C8B-B14F-4D97-AF65-F5344CB8AC3E}">
        <p14:creationId xmlns:p14="http://schemas.microsoft.com/office/powerpoint/2010/main" val="241855994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Notes:</a:t>
            </a:r>
          </a:p>
        </p:txBody>
      </p:sp>
      <p:sp>
        <p:nvSpPr>
          <p:cNvPr id="4" name="Slide Number Placeholder 3"/>
          <p:cNvSpPr>
            <a:spLocks noGrp="1"/>
          </p:cNvSpPr>
          <p:nvPr>
            <p:ph type="sldNum" sz="quarter" idx="5"/>
          </p:nvPr>
        </p:nvSpPr>
        <p:spPr/>
        <p:txBody>
          <a:bodyPr/>
          <a:lstStyle/>
          <a:p>
            <a:fld id="{B1C74503-FE9B-4CCD-A5F1-27F8023B4AE4}" type="slidenum">
              <a:rPr lang="en-US" smtClean="0"/>
              <a:t>24</a:t>
            </a:fld>
            <a:endParaRPr lang="en-US"/>
          </a:p>
        </p:txBody>
      </p:sp>
    </p:spTree>
    <p:extLst>
      <p:ext uri="{BB962C8B-B14F-4D97-AF65-F5344CB8AC3E}">
        <p14:creationId xmlns:p14="http://schemas.microsoft.com/office/powerpoint/2010/main" val="291062317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581565D-9DD3-746B-9A32-CCAECEC5238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0AD6BBD-8DBA-FB9B-2ADB-84EE73E5FC4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3F9145F-17C2-1D8A-41DC-EE25F8F67362}"/>
              </a:ext>
            </a:extLst>
          </p:cNvPr>
          <p:cNvSpPr>
            <a:spLocks noGrp="1"/>
          </p:cNvSpPr>
          <p:nvPr>
            <p:ph type="body" idx="1"/>
          </p:nvPr>
        </p:nvSpPr>
        <p:spPr/>
        <p:txBody>
          <a:bodyPr/>
          <a:lstStyle/>
          <a:p>
            <a:r>
              <a:rPr lang="en-US" dirty="0"/>
              <a:t>Notes:</a:t>
            </a:r>
          </a:p>
        </p:txBody>
      </p:sp>
      <p:sp>
        <p:nvSpPr>
          <p:cNvPr id="4" name="Slide Number Placeholder 3">
            <a:extLst>
              <a:ext uri="{FF2B5EF4-FFF2-40B4-BE49-F238E27FC236}">
                <a16:creationId xmlns:a16="http://schemas.microsoft.com/office/drawing/2014/main" id="{2A1FF09D-E380-EC9B-9F67-B5EB0B907DBC}"/>
              </a:ext>
            </a:extLst>
          </p:cNvPr>
          <p:cNvSpPr>
            <a:spLocks noGrp="1"/>
          </p:cNvSpPr>
          <p:nvPr>
            <p:ph type="sldNum" sz="quarter" idx="5"/>
          </p:nvPr>
        </p:nvSpPr>
        <p:spPr/>
        <p:txBody>
          <a:bodyPr/>
          <a:lstStyle/>
          <a:p>
            <a:fld id="{B1C74503-FE9B-4CCD-A5F1-27F8023B4AE4}" type="slidenum">
              <a:rPr lang="en-US" smtClean="0"/>
              <a:t>25</a:t>
            </a:fld>
            <a:endParaRPr lang="en-US"/>
          </a:p>
        </p:txBody>
      </p:sp>
    </p:spTree>
    <p:extLst>
      <p:ext uri="{BB962C8B-B14F-4D97-AF65-F5344CB8AC3E}">
        <p14:creationId xmlns:p14="http://schemas.microsoft.com/office/powerpoint/2010/main" val="130644564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Notes:</a:t>
            </a:r>
          </a:p>
        </p:txBody>
      </p:sp>
      <p:sp>
        <p:nvSpPr>
          <p:cNvPr id="4" name="Slide Number Placeholder 3"/>
          <p:cNvSpPr>
            <a:spLocks noGrp="1"/>
          </p:cNvSpPr>
          <p:nvPr>
            <p:ph type="sldNum" sz="quarter" idx="5"/>
          </p:nvPr>
        </p:nvSpPr>
        <p:spPr/>
        <p:txBody>
          <a:bodyPr/>
          <a:lstStyle/>
          <a:p>
            <a:fld id="{B1C74503-FE9B-4CCD-A5F1-27F8023B4AE4}" type="slidenum">
              <a:rPr lang="en-US" smtClean="0"/>
              <a:t>26</a:t>
            </a:fld>
            <a:endParaRPr lang="en-US"/>
          </a:p>
        </p:txBody>
      </p:sp>
    </p:spTree>
    <p:extLst>
      <p:ext uri="{BB962C8B-B14F-4D97-AF65-F5344CB8AC3E}">
        <p14:creationId xmlns:p14="http://schemas.microsoft.com/office/powerpoint/2010/main" val="177569670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Notes:</a:t>
            </a:r>
          </a:p>
        </p:txBody>
      </p:sp>
      <p:sp>
        <p:nvSpPr>
          <p:cNvPr id="4" name="Slide Number Placeholder 3"/>
          <p:cNvSpPr>
            <a:spLocks noGrp="1"/>
          </p:cNvSpPr>
          <p:nvPr>
            <p:ph type="sldNum" sz="quarter" idx="5"/>
          </p:nvPr>
        </p:nvSpPr>
        <p:spPr/>
        <p:txBody>
          <a:bodyPr/>
          <a:lstStyle/>
          <a:p>
            <a:fld id="{B1C74503-FE9B-4CCD-A5F1-27F8023B4AE4}" type="slidenum">
              <a:rPr lang="en-US" smtClean="0"/>
              <a:t>27</a:t>
            </a:fld>
            <a:endParaRPr lang="en-US"/>
          </a:p>
        </p:txBody>
      </p:sp>
    </p:spTree>
    <p:extLst>
      <p:ext uri="{BB962C8B-B14F-4D97-AF65-F5344CB8AC3E}">
        <p14:creationId xmlns:p14="http://schemas.microsoft.com/office/powerpoint/2010/main" val="200859502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Notes:</a:t>
            </a:r>
          </a:p>
        </p:txBody>
      </p:sp>
      <p:sp>
        <p:nvSpPr>
          <p:cNvPr id="4" name="Slide Number Placeholder 3"/>
          <p:cNvSpPr>
            <a:spLocks noGrp="1"/>
          </p:cNvSpPr>
          <p:nvPr>
            <p:ph type="sldNum" sz="quarter" idx="5"/>
          </p:nvPr>
        </p:nvSpPr>
        <p:spPr/>
        <p:txBody>
          <a:bodyPr/>
          <a:lstStyle/>
          <a:p>
            <a:fld id="{B1C74503-FE9B-4CCD-A5F1-27F8023B4AE4}" type="slidenum">
              <a:rPr lang="en-US" smtClean="0"/>
              <a:t>28</a:t>
            </a:fld>
            <a:endParaRPr lang="en-US"/>
          </a:p>
        </p:txBody>
      </p:sp>
    </p:spTree>
    <p:extLst>
      <p:ext uri="{BB962C8B-B14F-4D97-AF65-F5344CB8AC3E}">
        <p14:creationId xmlns:p14="http://schemas.microsoft.com/office/powerpoint/2010/main" val="247649751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5"/>
          </p:nvPr>
        </p:nvSpPr>
        <p:spPr/>
        <p:txBody>
          <a:bodyPr/>
          <a:lstStyle/>
          <a:p>
            <a:fld id="{B1C74503-FE9B-4CCD-A5F1-27F8023B4AE4}" type="slidenum">
              <a:rPr lang="en-US" smtClean="0"/>
              <a:t>29</a:t>
            </a:fld>
            <a:endParaRPr lang="en-US"/>
          </a:p>
        </p:txBody>
      </p:sp>
    </p:spTree>
    <p:extLst>
      <p:ext uri="{BB962C8B-B14F-4D97-AF65-F5344CB8AC3E}">
        <p14:creationId xmlns:p14="http://schemas.microsoft.com/office/powerpoint/2010/main" val="277656453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5"/>
          </p:nvPr>
        </p:nvSpPr>
        <p:spPr/>
        <p:txBody>
          <a:bodyPr/>
          <a:lstStyle/>
          <a:p>
            <a:fld id="{B1C74503-FE9B-4CCD-A5F1-27F8023B4AE4}" type="slidenum">
              <a:rPr lang="en-US" smtClean="0"/>
              <a:t>3</a:t>
            </a:fld>
            <a:endParaRPr lang="en-US"/>
          </a:p>
        </p:txBody>
      </p:sp>
    </p:spTree>
    <p:extLst>
      <p:ext uri="{BB962C8B-B14F-4D97-AF65-F5344CB8AC3E}">
        <p14:creationId xmlns:p14="http://schemas.microsoft.com/office/powerpoint/2010/main" val="51435628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Notes:</a:t>
            </a:r>
          </a:p>
        </p:txBody>
      </p:sp>
      <p:sp>
        <p:nvSpPr>
          <p:cNvPr id="4" name="Slide Number Placeholder 3"/>
          <p:cNvSpPr>
            <a:spLocks noGrp="1"/>
          </p:cNvSpPr>
          <p:nvPr>
            <p:ph type="sldNum" sz="quarter" idx="5"/>
          </p:nvPr>
        </p:nvSpPr>
        <p:spPr/>
        <p:txBody>
          <a:bodyPr/>
          <a:lstStyle/>
          <a:p>
            <a:fld id="{B1C74503-FE9B-4CCD-A5F1-27F8023B4AE4}" type="slidenum">
              <a:rPr lang="en-US" smtClean="0"/>
              <a:t>30</a:t>
            </a:fld>
            <a:endParaRPr lang="en-US"/>
          </a:p>
        </p:txBody>
      </p:sp>
    </p:spTree>
    <p:extLst>
      <p:ext uri="{BB962C8B-B14F-4D97-AF65-F5344CB8AC3E}">
        <p14:creationId xmlns:p14="http://schemas.microsoft.com/office/powerpoint/2010/main" val="206738651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5"/>
          </p:nvPr>
        </p:nvSpPr>
        <p:spPr/>
        <p:txBody>
          <a:bodyPr/>
          <a:lstStyle/>
          <a:p>
            <a:fld id="{B1C74503-FE9B-4CCD-A5F1-27F8023B4AE4}" type="slidenum">
              <a:rPr lang="en-US" smtClean="0"/>
              <a:t>31</a:t>
            </a:fld>
            <a:endParaRPr lang="en-US"/>
          </a:p>
        </p:txBody>
      </p:sp>
    </p:spTree>
    <p:extLst>
      <p:ext uri="{BB962C8B-B14F-4D97-AF65-F5344CB8AC3E}">
        <p14:creationId xmlns:p14="http://schemas.microsoft.com/office/powerpoint/2010/main" val="262403150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Notes:</a:t>
            </a:r>
          </a:p>
        </p:txBody>
      </p:sp>
      <p:sp>
        <p:nvSpPr>
          <p:cNvPr id="4" name="Slide Number Placeholder 3"/>
          <p:cNvSpPr>
            <a:spLocks noGrp="1"/>
          </p:cNvSpPr>
          <p:nvPr>
            <p:ph type="sldNum" sz="quarter" idx="5"/>
          </p:nvPr>
        </p:nvSpPr>
        <p:spPr/>
        <p:txBody>
          <a:bodyPr/>
          <a:lstStyle/>
          <a:p>
            <a:fld id="{B1C74503-FE9B-4CCD-A5F1-27F8023B4AE4}" type="slidenum">
              <a:rPr lang="en-US" smtClean="0"/>
              <a:t>32</a:t>
            </a:fld>
            <a:endParaRPr lang="en-US"/>
          </a:p>
        </p:txBody>
      </p:sp>
    </p:spTree>
    <p:extLst>
      <p:ext uri="{BB962C8B-B14F-4D97-AF65-F5344CB8AC3E}">
        <p14:creationId xmlns:p14="http://schemas.microsoft.com/office/powerpoint/2010/main" val="43917300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Notes:</a:t>
            </a:r>
          </a:p>
        </p:txBody>
      </p:sp>
      <p:sp>
        <p:nvSpPr>
          <p:cNvPr id="4" name="Slide Number Placeholder 3"/>
          <p:cNvSpPr>
            <a:spLocks noGrp="1"/>
          </p:cNvSpPr>
          <p:nvPr>
            <p:ph type="sldNum" sz="quarter" idx="5"/>
          </p:nvPr>
        </p:nvSpPr>
        <p:spPr/>
        <p:txBody>
          <a:bodyPr/>
          <a:lstStyle/>
          <a:p>
            <a:fld id="{B1C74503-FE9B-4CCD-A5F1-27F8023B4AE4}" type="slidenum">
              <a:rPr lang="en-US" smtClean="0"/>
              <a:t>33</a:t>
            </a:fld>
            <a:endParaRPr lang="en-US"/>
          </a:p>
        </p:txBody>
      </p:sp>
    </p:spTree>
    <p:extLst>
      <p:ext uri="{BB962C8B-B14F-4D97-AF65-F5344CB8AC3E}">
        <p14:creationId xmlns:p14="http://schemas.microsoft.com/office/powerpoint/2010/main" val="22621717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Notes:</a:t>
            </a:r>
          </a:p>
        </p:txBody>
      </p:sp>
      <p:sp>
        <p:nvSpPr>
          <p:cNvPr id="4" name="Slide Number Placeholder 3"/>
          <p:cNvSpPr>
            <a:spLocks noGrp="1"/>
          </p:cNvSpPr>
          <p:nvPr>
            <p:ph type="sldNum" sz="quarter" idx="5"/>
          </p:nvPr>
        </p:nvSpPr>
        <p:spPr/>
        <p:txBody>
          <a:bodyPr/>
          <a:lstStyle/>
          <a:p>
            <a:fld id="{B1C74503-FE9B-4CCD-A5F1-27F8023B4AE4}" type="slidenum">
              <a:rPr lang="en-US" smtClean="0"/>
              <a:t>34</a:t>
            </a:fld>
            <a:endParaRPr lang="en-US"/>
          </a:p>
        </p:txBody>
      </p:sp>
    </p:spTree>
    <p:extLst>
      <p:ext uri="{BB962C8B-B14F-4D97-AF65-F5344CB8AC3E}">
        <p14:creationId xmlns:p14="http://schemas.microsoft.com/office/powerpoint/2010/main" val="87834318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Notes:</a:t>
            </a:r>
          </a:p>
        </p:txBody>
      </p:sp>
      <p:sp>
        <p:nvSpPr>
          <p:cNvPr id="4" name="Slide Number Placeholder 3"/>
          <p:cNvSpPr>
            <a:spLocks noGrp="1"/>
          </p:cNvSpPr>
          <p:nvPr>
            <p:ph type="sldNum" sz="quarter" idx="5"/>
          </p:nvPr>
        </p:nvSpPr>
        <p:spPr/>
        <p:txBody>
          <a:bodyPr/>
          <a:lstStyle/>
          <a:p>
            <a:fld id="{B1C74503-FE9B-4CCD-A5F1-27F8023B4AE4}" type="slidenum">
              <a:rPr lang="en-US" smtClean="0"/>
              <a:t>35</a:t>
            </a:fld>
            <a:endParaRPr lang="en-US"/>
          </a:p>
        </p:txBody>
      </p:sp>
    </p:spTree>
    <p:extLst>
      <p:ext uri="{BB962C8B-B14F-4D97-AF65-F5344CB8AC3E}">
        <p14:creationId xmlns:p14="http://schemas.microsoft.com/office/powerpoint/2010/main" val="3438606328"/>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Notes:</a:t>
            </a:r>
          </a:p>
        </p:txBody>
      </p:sp>
      <p:sp>
        <p:nvSpPr>
          <p:cNvPr id="4" name="Slide Number Placeholder 3"/>
          <p:cNvSpPr>
            <a:spLocks noGrp="1"/>
          </p:cNvSpPr>
          <p:nvPr>
            <p:ph type="sldNum" sz="quarter" idx="5"/>
          </p:nvPr>
        </p:nvSpPr>
        <p:spPr/>
        <p:txBody>
          <a:bodyPr/>
          <a:lstStyle/>
          <a:p>
            <a:fld id="{B1C74503-FE9B-4CCD-A5F1-27F8023B4AE4}" type="slidenum">
              <a:rPr lang="en-US" smtClean="0"/>
              <a:t>36</a:t>
            </a:fld>
            <a:endParaRPr lang="en-US"/>
          </a:p>
        </p:txBody>
      </p:sp>
    </p:spTree>
    <p:extLst>
      <p:ext uri="{BB962C8B-B14F-4D97-AF65-F5344CB8AC3E}">
        <p14:creationId xmlns:p14="http://schemas.microsoft.com/office/powerpoint/2010/main" val="2117641696"/>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Notes:</a:t>
            </a:r>
          </a:p>
        </p:txBody>
      </p:sp>
      <p:sp>
        <p:nvSpPr>
          <p:cNvPr id="4" name="Slide Number Placeholder 3"/>
          <p:cNvSpPr>
            <a:spLocks noGrp="1"/>
          </p:cNvSpPr>
          <p:nvPr>
            <p:ph type="sldNum" sz="quarter" idx="5"/>
          </p:nvPr>
        </p:nvSpPr>
        <p:spPr/>
        <p:txBody>
          <a:bodyPr/>
          <a:lstStyle/>
          <a:p>
            <a:fld id="{B1C74503-FE9B-4CCD-A5F1-27F8023B4AE4}" type="slidenum">
              <a:rPr lang="en-US" smtClean="0"/>
              <a:t>37</a:t>
            </a:fld>
            <a:endParaRPr lang="en-US"/>
          </a:p>
        </p:txBody>
      </p:sp>
    </p:spTree>
    <p:extLst>
      <p:ext uri="{BB962C8B-B14F-4D97-AF65-F5344CB8AC3E}">
        <p14:creationId xmlns:p14="http://schemas.microsoft.com/office/powerpoint/2010/main" val="1237285349"/>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5"/>
          </p:nvPr>
        </p:nvSpPr>
        <p:spPr/>
        <p:txBody>
          <a:bodyPr/>
          <a:lstStyle/>
          <a:p>
            <a:fld id="{B1C74503-FE9B-4CCD-A5F1-27F8023B4AE4}" type="slidenum">
              <a:rPr lang="en-US" smtClean="0"/>
              <a:t>38</a:t>
            </a:fld>
            <a:endParaRPr lang="en-US"/>
          </a:p>
        </p:txBody>
      </p:sp>
      <p:sp>
        <p:nvSpPr>
          <p:cNvPr id="5" name="Notes Placeholder 4">
            <a:extLst>
              <a:ext uri="{FF2B5EF4-FFF2-40B4-BE49-F238E27FC236}">
                <a16:creationId xmlns:a16="http://schemas.microsoft.com/office/drawing/2014/main" id="{2F493947-5939-3F95-A127-1F0E4CB9316D}"/>
              </a:ext>
            </a:extLst>
          </p:cNvPr>
          <p:cNvSpPr>
            <a:spLocks noGrp="1"/>
          </p:cNvSpPr>
          <p:nvPr>
            <p:ph type="body" idx="1"/>
          </p:nvPr>
        </p:nvSpPr>
        <p:spPr/>
        <p:txBody>
          <a:bodyPr/>
          <a:lstStyle/>
          <a:p>
            <a:r>
              <a:rPr lang="en-US" dirty="0"/>
              <a:t>Notes:</a:t>
            </a:r>
          </a:p>
        </p:txBody>
      </p:sp>
    </p:spTree>
    <p:extLst>
      <p:ext uri="{BB962C8B-B14F-4D97-AF65-F5344CB8AC3E}">
        <p14:creationId xmlns:p14="http://schemas.microsoft.com/office/powerpoint/2010/main" val="1412639492"/>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Notes:</a:t>
            </a:r>
          </a:p>
        </p:txBody>
      </p:sp>
      <p:sp>
        <p:nvSpPr>
          <p:cNvPr id="4" name="Slide Number Placeholder 3"/>
          <p:cNvSpPr>
            <a:spLocks noGrp="1"/>
          </p:cNvSpPr>
          <p:nvPr>
            <p:ph type="sldNum" sz="quarter" idx="5"/>
          </p:nvPr>
        </p:nvSpPr>
        <p:spPr/>
        <p:txBody>
          <a:bodyPr/>
          <a:lstStyle/>
          <a:p>
            <a:fld id="{B1C74503-FE9B-4CCD-A5F1-27F8023B4AE4}" type="slidenum">
              <a:rPr lang="en-US" smtClean="0"/>
              <a:t>39</a:t>
            </a:fld>
            <a:endParaRPr lang="en-US"/>
          </a:p>
        </p:txBody>
      </p:sp>
    </p:spTree>
    <p:extLst>
      <p:ext uri="{BB962C8B-B14F-4D97-AF65-F5344CB8AC3E}">
        <p14:creationId xmlns:p14="http://schemas.microsoft.com/office/powerpoint/2010/main" val="35857398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DCEA03B-4DE7-316D-A542-3D06C4B1EA4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BB825A3-ECF8-94B5-3C1F-73A77AD6FC32}"/>
              </a:ext>
            </a:extLst>
          </p:cNvPr>
          <p:cNvSpPr>
            <a:spLocks noGrp="1" noRot="1" noChangeAspect="1"/>
          </p:cNvSpPr>
          <p:nvPr>
            <p:ph type="sldImg"/>
          </p:nvPr>
        </p:nvSpPr>
        <p:spPr/>
      </p:sp>
      <p:sp>
        <p:nvSpPr>
          <p:cNvPr id="4" name="Slide Number Placeholder 3">
            <a:extLst>
              <a:ext uri="{FF2B5EF4-FFF2-40B4-BE49-F238E27FC236}">
                <a16:creationId xmlns:a16="http://schemas.microsoft.com/office/drawing/2014/main" id="{1FC5F2E0-459D-12DB-79F1-9BA2CDF5F053}"/>
              </a:ext>
            </a:extLst>
          </p:cNvPr>
          <p:cNvSpPr>
            <a:spLocks noGrp="1"/>
          </p:cNvSpPr>
          <p:nvPr>
            <p:ph type="sldNum" sz="quarter" idx="5"/>
          </p:nvPr>
        </p:nvSpPr>
        <p:spPr/>
        <p:txBody>
          <a:bodyPr/>
          <a:lstStyle/>
          <a:p>
            <a:fld id="{B1C74503-FE9B-4CCD-A5F1-27F8023B4AE4}" type="slidenum">
              <a:rPr lang="en-US" smtClean="0"/>
              <a:t>4</a:t>
            </a:fld>
            <a:endParaRPr lang="en-US"/>
          </a:p>
        </p:txBody>
      </p:sp>
    </p:spTree>
    <p:extLst>
      <p:ext uri="{BB962C8B-B14F-4D97-AF65-F5344CB8AC3E}">
        <p14:creationId xmlns:p14="http://schemas.microsoft.com/office/powerpoint/2010/main" val="331006417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5"/>
          </p:nvPr>
        </p:nvSpPr>
        <p:spPr/>
        <p:txBody>
          <a:bodyPr/>
          <a:lstStyle/>
          <a:p>
            <a:fld id="{B1C74503-FE9B-4CCD-A5F1-27F8023B4AE4}" type="slidenum">
              <a:rPr lang="en-US" smtClean="0"/>
              <a:t>5</a:t>
            </a:fld>
            <a:endParaRPr lang="en-US"/>
          </a:p>
        </p:txBody>
      </p:sp>
    </p:spTree>
    <p:extLst>
      <p:ext uri="{BB962C8B-B14F-4D97-AF65-F5344CB8AC3E}">
        <p14:creationId xmlns:p14="http://schemas.microsoft.com/office/powerpoint/2010/main" val="333990197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5"/>
          </p:nvPr>
        </p:nvSpPr>
        <p:spPr/>
        <p:txBody>
          <a:bodyPr/>
          <a:lstStyle/>
          <a:p>
            <a:fld id="{B1C74503-FE9B-4CCD-A5F1-27F8023B4AE4}" type="slidenum">
              <a:rPr lang="en-US" smtClean="0"/>
              <a:t>6</a:t>
            </a:fld>
            <a:endParaRPr lang="en-US"/>
          </a:p>
        </p:txBody>
      </p:sp>
    </p:spTree>
    <p:extLst>
      <p:ext uri="{BB962C8B-B14F-4D97-AF65-F5344CB8AC3E}">
        <p14:creationId xmlns:p14="http://schemas.microsoft.com/office/powerpoint/2010/main" val="104367101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5"/>
          </p:nvPr>
        </p:nvSpPr>
        <p:spPr/>
        <p:txBody>
          <a:bodyPr/>
          <a:lstStyle/>
          <a:p>
            <a:fld id="{B1C74503-FE9B-4CCD-A5F1-27F8023B4AE4}" type="slidenum">
              <a:rPr lang="en-US" smtClean="0"/>
              <a:t>7</a:t>
            </a:fld>
            <a:endParaRPr lang="en-US"/>
          </a:p>
        </p:txBody>
      </p:sp>
    </p:spTree>
    <p:extLst>
      <p:ext uri="{BB962C8B-B14F-4D97-AF65-F5344CB8AC3E}">
        <p14:creationId xmlns:p14="http://schemas.microsoft.com/office/powerpoint/2010/main" val="238533139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Notes:</a:t>
            </a:r>
          </a:p>
        </p:txBody>
      </p:sp>
      <p:sp>
        <p:nvSpPr>
          <p:cNvPr id="4" name="Slide Number Placeholder 3"/>
          <p:cNvSpPr>
            <a:spLocks noGrp="1"/>
          </p:cNvSpPr>
          <p:nvPr>
            <p:ph type="sldNum" sz="quarter" idx="5"/>
          </p:nvPr>
        </p:nvSpPr>
        <p:spPr/>
        <p:txBody>
          <a:bodyPr/>
          <a:lstStyle/>
          <a:p>
            <a:fld id="{B1C74503-FE9B-4CCD-A5F1-27F8023B4AE4}" type="slidenum">
              <a:rPr lang="en-US" smtClean="0"/>
              <a:t>8</a:t>
            </a:fld>
            <a:endParaRPr lang="en-US"/>
          </a:p>
        </p:txBody>
      </p:sp>
    </p:spTree>
    <p:extLst>
      <p:ext uri="{BB962C8B-B14F-4D97-AF65-F5344CB8AC3E}">
        <p14:creationId xmlns:p14="http://schemas.microsoft.com/office/powerpoint/2010/main" val="196093818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Notes:</a:t>
            </a:r>
          </a:p>
        </p:txBody>
      </p:sp>
      <p:sp>
        <p:nvSpPr>
          <p:cNvPr id="4" name="Slide Number Placeholder 3"/>
          <p:cNvSpPr>
            <a:spLocks noGrp="1"/>
          </p:cNvSpPr>
          <p:nvPr>
            <p:ph type="sldNum" sz="quarter" idx="5"/>
          </p:nvPr>
        </p:nvSpPr>
        <p:spPr/>
        <p:txBody>
          <a:bodyPr/>
          <a:lstStyle/>
          <a:p>
            <a:fld id="{B1C74503-FE9B-4CCD-A5F1-27F8023B4AE4}" type="slidenum">
              <a:rPr lang="en-US" smtClean="0"/>
              <a:t>9</a:t>
            </a:fld>
            <a:endParaRPr lang="en-US"/>
          </a:p>
        </p:txBody>
      </p:sp>
    </p:spTree>
    <p:extLst>
      <p:ext uri="{BB962C8B-B14F-4D97-AF65-F5344CB8AC3E}">
        <p14:creationId xmlns:p14="http://schemas.microsoft.com/office/powerpoint/2010/main" val="116872798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9" name="Group 18"/>
          <p:cNvGrpSpPr/>
          <p:nvPr/>
        </p:nvGrpSpPr>
        <p:grpSpPr>
          <a:xfrm>
            <a:off x="546100" y="-4763"/>
            <a:ext cx="5014912" cy="6862763"/>
            <a:chOff x="2928938" y="-4763"/>
            <a:chExt cx="5014912" cy="6862763"/>
          </a:xfrm>
        </p:grpSpPr>
        <p:sp>
          <p:nvSpPr>
            <p:cNvPr id="22" name="Freeform 6"/>
            <p:cNvSpPr/>
            <p:nvPr/>
          </p:nvSpPr>
          <p:spPr bwMode="auto">
            <a:xfrm>
              <a:off x="3367088" y="-4763"/>
              <a:ext cx="1063625" cy="2782888"/>
            </a:xfrm>
            <a:custGeom>
              <a:avLst/>
              <a:gdLst/>
              <a:ahLst/>
              <a:cxnLst/>
              <a:rect l="0" t="0" r="r" b="b"/>
              <a:pathLst>
                <a:path w="670" h="1753">
                  <a:moveTo>
                    <a:pt x="0" y="1696"/>
                  </a:moveTo>
                  <a:lnTo>
                    <a:pt x="225" y="1753"/>
                  </a:lnTo>
                  <a:lnTo>
                    <a:pt x="670" y="0"/>
                  </a:lnTo>
                  <a:lnTo>
                    <a:pt x="430" y="0"/>
                  </a:lnTo>
                  <a:lnTo>
                    <a:pt x="0" y="1696"/>
                  </a:lnTo>
                  <a:close/>
                </a:path>
              </a:pathLst>
            </a:custGeom>
            <a:solidFill>
              <a:schemeClr val="accent1"/>
            </a:solidFill>
            <a:ln>
              <a:noFill/>
            </a:ln>
          </p:spPr>
        </p:sp>
        <p:sp>
          <p:nvSpPr>
            <p:cNvPr id="23" name="Freeform 7"/>
            <p:cNvSpPr/>
            <p:nvPr/>
          </p:nvSpPr>
          <p:spPr bwMode="auto">
            <a:xfrm>
              <a:off x="2928938" y="-4763"/>
              <a:ext cx="1035050" cy="2673350"/>
            </a:xfrm>
            <a:custGeom>
              <a:avLst/>
              <a:gdLst/>
              <a:ahLst/>
              <a:cxnLst/>
              <a:rect l="0" t="0" r="r" b="b"/>
              <a:pathLst>
                <a:path w="652" h="1684">
                  <a:moveTo>
                    <a:pt x="225" y="1684"/>
                  </a:moveTo>
                  <a:lnTo>
                    <a:pt x="652" y="0"/>
                  </a:lnTo>
                  <a:lnTo>
                    <a:pt x="411" y="0"/>
                  </a:lnTo>
                  <a:lnTo>
                    <a:pt x="0" y="1627"/>
                  </a:lnTo>
                  <a:lnTo>
                    <a:pt x="219" y="1681"/>
                  </a:lnTo>
                  <a:lnTo>
                    <a:pt x="225" y="1684"/>
                  </a:lnTo>
                  <a:close/>
                </a:path>
              </a:pathLst>
            </a:custGeom>
            <a:solidFill>
              <a:schemeClr val="tx1">
                <a:lumMod val="65000"/>
                <a:lumOff val="35000"/>
              </a:schemeClr>
            </a:solidFill>
            <a:ln>
              <a:noFill/>
            </a:ln>
          </p:spPr>
        </p:sp>
        <p:sp>
          <p:nvSpPr>
            <p:cNvPr id="24" name="Freeform 9"/>
            <p:cNvSpPr/>
            <p:nvPr/>
          </p:nvSpPr>
          <p:spPr bwMode="auto">
            <a:xfrm>
              <a:off x="2928938" y="2582862"/>
              <a:ext cx="2693987" cy="4275138"/>
            </a:xfrm>
            <a:custGeom>
              <a:avLst/>
              <a:gdLst/>
              <a:ahLst/>
              <a:cxnLst/>
              <a:rect l="0" t="0" r="r" b="b"/>
              <a:pathLst>
                <a:path w="1697" h="2693">
                  <a:moveTo>
                    <a:pt x="0" y="0"/>
                  </a:moveTo>
                  <a:lnTo>
                    <a:pt x="1622" y="2693"/>
                  </a:lnTo>
                  <a:lnTo>
                    <a:pt x="1697" y="2693"/>
                  </a:lnTo>
                  <a:lnTo>
                    <a:pt x="0" y="0"/>
                  </a:lnTo>
                  <a:close/>
                </a:path>
              </a:pathLst>
            </a:custGeom>
            <a:solidFill>
              <a:schemeClr val="tx1">
                <a:lumMod val="85000"/>
                <a:lumOff val="15000"/>
              </a:schemeClr>
            </a:solidFill>
            <a:ln>
              <a:noFill/>
            </a:ln>
          </p:spPr>
        </p:sp>
        <p:sp>
          <p:nvSpPr>
            <p:cNvPr id="25" name="Freeform 10"/>
            <p:cNvSpPr/>
            <p:nvPr/>
          </p:nvSpPr>
          <p:spPr bwMode="auto">
            <a:xfrm>
              <a:off x="3371850" y="2692400"/>
              <a:ext cx="3332162" cy="4165600"/>
            </a:xfrm>
            <a:custGeom>
              <a:avLst/>
              <a:gdLst/>
              <a:ahLst/>
              <a:cxnLst/>
              <a:rect l="0" t="0" r="r" b="b"/>
              <a:pathLst>
                <a:path w="2099" h="2624">
                  <a:moveTo>
                    <a:pt x="2099" y="2624"/>
                  </a:moveTo>
                  <a:lnTo>
                    <a:pt x="0" y="0"/>
                  </a:lnTo>
                  <a:lnTo>
                    <a:pt x="2021" y="2624"/>
                  </a:lnTo>
                  <a:lnTo>
                    <a:pt x="2099" y="2624"/>
                  </a:lnTo>
                  <a:close/>
                </a:path>
              </a:pathLst>
            </a:custGeom>
            <a:solidFill>
              <a:schemeClr val="accent1">
                <a:lumMod val="50000"/>
              </a:schemeClr>
            </a:solidFill>
            <a:ln>
              <a:noFill/>
            </a:ln>
          </p:spPr>
        </p:sp>
        <p:sp>
          <p:nvSpPr>
            <p:cNvPr id="26" name="Freeform 11"/>
            <p:cNvSpPr/>
            <p:nvPr/>
          </p:nvSpPr>
          <p:spPr bwMode="auto">
            <a:xfrm>
              <a:off x="3367088" y="2687637"/>
              <a:ext cx="4576762" cy="4170363"/>
            </a:xfrm>
            <a:custGeom>
              <a:avLst/>
              <a:gdLst/>
              <a:ahLst/>
              <a:cxnLst/>
              <a:rect l="0" t="0" r="r" b="b"/>
              <a:pathLst>
                <a:path w="2883" h="2627">
                  <a:moveTo>
                    <a:pt x="0" y="0"/>
                  </a:moveTo>
                  <a:lnTo>
                    <a:pt x="3" y="3"/>
                  </a:lnTo>
                  <a:lnTo>
                    <a:pt x="2102" y="2627"/>
                  </a:lnTo>
                  <a:lnTo>
                    <a:pt x="2883" y="2627"/>
                  </a:lnTo>
                  <a:lnTo>
                    <a:pt x="225" y="57"/>
                  </a:lnTo>
                  <a:lnTo>
                    <a:pt x="0" y="0"/>
                  </a:lnTo>
                  <a:close/>
                </a:path>
              </a:pathLst>
            </a:custGeom>
            <a:solidFill>
              <a:schemeClr val="accent1">
                <a:lumMod val="75000"/>
              </a:schemeClr>
            </a:solidFill>
            <a:ln>
              <a:noFill/>
            </a:ln>
          </p:spPr>
        </p:sp>
        <p:sp>
          <p:nvSpPr>
            <p:cNvPr id="27" name="Freeform 12"/>
            <p:cNvSpPr/>
            <p:nvPr/>
          </p:nvSpPr>
          <p:spPr bwMode="auto">
            <a:xfrm>
              <a:off x="2928938" y="2578100"/>
              <a:ext cx="3584575" cy="4279900"/>
            </a:xfrm>
            <a:custGeom>
              <a:avLst/>
              <a:gdLst/>
              <a:ahLst/>
              <a:cxnLst/>
              <a:rect l="0" t="0" r="r" b="b"/>
              <a:pathLst>
                <a:path w="2258" h="2696">
                  <a:moveTo>
                    <a:pt x="2258" y="2696"/>
                  </a:moveTo>
                  <a:lnTo>
                    <a:pt x="264" y="111"/>
                  </a:lnTo>
                  <a:lnTo>
                    <a:pt x="228" y="60"/>
                  </a:lnTo>
                  <a:lnTo>
                    <a:pt x="225" y="57"/>
                  </a:lnTo>
                  <a:lnTo>
                    <a:pt x="0" y="0"/>
                  </a:lnTo>
                  <a:lnTo>
                    <a:pt x="0" y="3"/>
                  </a:lnTo>
                  <a:lnTo>
                    <a:pt x="1697" y="2696"/>
                  </a:lnTo>
                  <a:lnTo>
                    <a:pt x="2258" y="2696"/>
                  </a:lnTo>
                  <a:close/>
                </a:path>
              </a:pathLst>
            </a:custGeom>
            <a:solidFill>
              <a:schemeClr val="tx1">
                <a:lumMod val="75000"/>
                <a:lumOff val="25000"/>
              </a:schemeClr>
            </a:solidFill>
            <a:ln>
              <a:noFill/>
            </a:ln>
          </p:spPr>
        </p:sp>
      </p:grpSp>
      <p:sp>
        <p:nvSpPr>
          <p:cNvPr id="2" name="Title 1"/>
          <p:cNvSpPr>
            <a:spLocks noGrp="1"/>
          </p:cNvSpPr>
          <p:nvPr>
            <p:ph type="ctrTitle"/>
          </p:nvPr>
        </p:nvSpPr>
        <p:spPr>
          <a:xfrm>
            <a:off x="2928401" y="1380068"/>
            <a:ext cx="8574622" cy="2616199"/>
          </a:xfrm>
        </p:spPr>
        <p:txBody>
          <a:bodyPr anchor="b">
            <a:normAutofit/>
          </a:bodyPr>
          <a:lstStyle>
            <a:lvl1pPr algn="r">
              <a:defRPr sz="6000">
                <a:effectLst/>
              </a:defRPr>
            </a:lvl1pPr>
          </a:lstStyle>
          <a:p>
            <a:r>
              <a:rPr lang="en-US"/>
              <a:t>Click to edit Master title style</a:t>
            </a:r>
            <a:endParaRPr lang="en-US" dirty="0"/>
          </a:p>
        </p:txBody>
      </p:sp>
      <p:sp>
        <p:nvSpPr>
          <p:cNvPr id="3" name="Subtitle 2"/>
          <p:cNvSpPr>
            <a:spLocks noGrp="1"/>
          </p:cNvSpPr>
          <p:nvPr>
            <p:ph type="subTitle" idx="1"/>
          </p:nvPr>
        </p:nvSpPr>
        <p:spPr>
          <a:xfrm>
            <a:off x="4515377" y="3996267"/>
            <a:ext cx="6987645" cy="1388534"/>
          </a:xfrm>
        </p:spPr>
        <p:txBody>
          <a:bodyPr anchor="t">
            <a:normAutofit/>
          </a:bodyPr>
          <a:lstStyle>
            <a:lvl1pPr marL="0" indent="0" algn="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B7CA0A92-F168-4D23-B2A3-CD66A57FA123}" type="datetimeFigureOut">
              <a:rPr lang="en-US" smtClean="0"/>
              <a:t>5/22/2025</a:t>
            </a:fld>
            <a:endParaRPr lang="en-US"/>
          </a:p>
        </p:txBody>
      </p:sp>
      <p:sp>
        <p:nvSpPr>
          <p:cNvPr id="5" name="Footer Placeholder 4"/>
          <p:cNvSpPr>
            <a:spLocks noGrp="1"/>
          </p:cNvSpPr>
          <p:nvPr>
            <p:ph type="ftr" sz="quarter" idx="11"/>
          </p:nvPr>
        </p:nvSpPr>
        <p:spPr>
          <a:xfrm>
            <a:off x="5332412" y="5883275"/>
            <a:ext cx="4324044" cy="365125"/>
          </a:xfrm>
        </p:spPr>
        <p:txBody>
          <a:bodyPr/>
          <a:lstStyle/>
          <a:p>
            <a:endParaRPr lang="en-US"/>
          </a:p>
        </p:txBody>
      </p:sp>
      <p:sp>
        <p:nvSpPr>
          <p:cNvPr id="6" name="Slide Number Placeholder 5"/>
          <p:cNvSpPr>
            <a:spLocks noGrp="1"/>
          </p:cNvSpPr>
          <p:nvPr>
            <p:ph type="sldNum" sz="quarter" idx="12"/>
          </p:nvPr>
        </p:nvSpPr>
        <p:spPr/>
        <p:txBody>
          <a:bodyPr/>
          <a:lstStyle/>
          <a:p>
            <a:fld id="{8B354E8C-AAFE-4DAE-9618-7AE79FAFABEC}" type="slidenum">
              <a:rPr lang="en-US" smtClean="0"/>
              <a:t>‹#›</a:t>
            </a:fld>
            <a:endParaRPr lang="en-US"/>
          </a:p>
        </p:txBody>
      </p:sp>
    </p:spTree>
    <p:extLst>
      <p:ext uri="{BB962C8B-B14F-4D97-AF65-F5344CB8AC3E}">
        <p14:creationId xmlns:p14="http://schemas.microsoft.com/office/powerpoint/2010/main" val="79435891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84311" y="4732865"/>
            <a:ext cx="10018711" cy="566738"/>
          </a:xfrm>
        </p:spPr>
        <p:txBody>
          <a:bodyPr anchor="b">
            <a:normAutofit/>
          </a:bodyPr>
          <a:lstStyle>
            <a:lvl1pPr algn="ctr">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2386012" y="932112"/>
            <a:ext cx="8225944" cy="3164976"/>
          </a:xfrm>
          <a:prstGeom prst="roundRect">
            <a:avLst>
              <a:gd name="adj" fmla="val 43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484311" y="5299603"/>
            <a:ext cx="10018711"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7CA0A92-F168-4D23-B2A3-CD66A57FA123}" type="datetimeFigureOut">
              <a:rPr lang="en-US" smtClean="0"/>
              <a:t>5/22/2025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B354E8C-AAFE-4DAE-9618-7AE79FAFABEC}" type="slidenum">
              <a:rPr lang="en-US" smtClean="0"/>
              <a:t>‹#›</a:t>
            </a:fld>
            <a:endParaRPr lang="en-US"/>
          </a:p>
        </p:txBody>
      </p:sp>
    </p:spTree>
    <p:extLst>
      <p:ext uri="{BB962C8B-B14F-4D97-AF65-F5344CB8AC3E}">
        <p14:creationId xmlns:p14="http://schemas.microsoft.com/office/powerpoint/2010/main" val="391438914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484312" y="685800"/>
            <a:ext cx="10018711" cy="3048000"/>
          </a:xfrm>
        </p:spPr>
        <p:txBody>
          <a:bodyPr anchor="ctr">
            <a:normAutofit/>
          </a:bodyPr>
          <a:lstStyle>
            <a:lvl1pPr algn="ctr">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484312" y="4343400"/>
            <a:ext cx="10018713" cy="1447800"/>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7CA0A92-F168-4D23-B2A3-CD66A57FA123}" type="datetimeFigureOut">
              <a:rPr lang="en-US" smtClean="0"/>
              <a:t>5/22/2025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B354E8C-AAFE-4DAE-9618-7AE79FAFABEC}" type="slidenum">
              <a:rPr lang="en-US" smtClean="0"/>
              <a:t>‹#›</a:t>
            </a:fld>
            <a:endParaRPr lang="en-US"/>
          </a:p>
        </p:txBody>
      </p:sp>
    </p:spTree>
    <p:extLst>
      <p:ext uri="{BB962C8B-B14F-4D97-AF65-F5344CB8AC3E}">
        <p14:creationId xmlns:p14="http://schemas.microsoft.com/office/powerpoint/2010/main" val="24697550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14" name="TextBox 13"/>
          <p:cNvSpPr txBox="1"/>
          <p:nvPr/>
        </p:nvSpPr>
        <p:spPr>
          <a:xfrm>
            <a:off x="1598612" y="863023"/>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5" name="TextBox 14"/>
          <p:cNvSpPr txBox="1"/>
          <p:nvPr/>
        </p:nvSpPr>
        <p:spPr>
          <a:xfrm>
            <a:off x="10893425" y="2819399"/>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2" name="Title 1"/>
          <p:cNvSpPr>
            <a:spLocks noGrp="1"/>
          </p:cNvSpPr>
          <p:nvPr>
            <p:ph type="title"/>
          </p:nvPr>
        </p:nvSpPr>
        <p:spPr>
          <a:xfrm>
            <a:off x="2208212" y="685800"/>
            <a:ext cx="8990012" cy="2743199"/>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2436811" y="3428999"/>
            <a:ext cx="8532815" cy="381000"/>
          </a:xfrm>
        </p:spPr>
        <p:txBody>
          <a:bodyPr anchor="ctr">
            <a:normAutofit/>
          </a:bodyPr>
          <a:lstStyle>
            <a:lvl1pPr marL="0" indent="0">
              <a:buFontTx/>
              <a:buNone/>
              <a:defRPr sz="18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1484311" y="4343400"/>
            <a:ext cx="10018711" cy="1447800"/>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7CA0A92-F168-4D23-B2A3-CD66A57FA123}" type="datetimeFigureOut">
              <a:rPr lang="en-US" smtClean="0"/>
              <a:t>5/22/2025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B354E8C-AAFE-4DAE-9618-7AE79FAFABEC}" type="slidenum">
              <a:rPr lang="en-US" smtClean="0"/>
              <a:t>‹#›</a:t>
            </a:fld>
            <a:endParaRPr lang="en-US"/>
          </a:p>
        </p:txBody>
      </p:sp>
    </p:spTree>
    <p:extLst>
      <p:ext uri="{BB962C8B-B14F-4D97-AF65-F5344CB8AC3E}">
        <p14:creationId xmlns:p14="http://schemas.microsoft.com/office/powerpoint/2010/main" val="414716666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484313" y="3308581"/>
            <a:ext cx="10018709" cy="1468800"/>
          </a:xfrm>
        </p:spPr>
        <p:txBody>
          <a:bodyPr anchor="b">
            <a:normAutofit/>
          </a:bodyPr>
          <a:lstStyle>
            <a:lvl1pPr algn="r">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484312" y="4777381"/>
            <a:ext cx="10018710" cy="860400"/>
          </a:xfrm>
        </p:spPr>
        <p:txBody>
          <a:bodyPr anchor="t">
            <a:normAutofit/>
          </a:bodyPr>
          <a:lstStyle>
            <a:lvl1pPr marL="0" indent="0" algn="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7CA0A92-F168-4D23-B2A3-CD66A57FA123}" type="datetimeFigureOut">
              <a:rPr lang="en-US" smtClean="0"/>
              <a:t>5/22/2025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B354E8C-AAFE-4DAE-9618-7AE79FAFABEC}" type="slidenum">
              <a:rPr lang="en-US" smtClean="0"/>
              <a:t>‹#›</a:t>
            </a:fld>
            <a:endParaRPr lang="en-US"/>
          </a:p>
        </p:txBody>
      </p:sp>
    </p:spTree>
    <p:extLst>
      <p:ext uri="{BB962C8B-B14F-4D97-AF65-F5344CB8AC3E}">
        <p14:creationId xmlns:p14="http://schemas.microsoft.com/office/powerpoint/2010/main" val="258615645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4" name="TextBox 13"/>
          <p:cNvSpPr txBox="1"/>
          <p:nvPr/>
        </p:nvSpPr>
        <p:spPr>
          <a:xfrm>
            <a:off x="1598612" y="863023"/>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5" name="TextBox 14"/>
          <p:cNvSpPr txBox="1"/>
          <p:nvPr/>
        </p:nvSpPr>
        <p:spPr>
          <a:xfrm>
            <a:off x="10893425" y="2819399"/>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2" name="Title 1"/>
          <p:cNvSpPr>
            <a:spLocks noGrp="1"/>
          </p:cNvSpPr>
          <p:nvPr>
            <p:ph type="title"/>
          </p:nvPr>
        </p:nvSpPr>
        <p:spPr>
          <a:xfrm>
            <a:off x="2208212" y="685800"/>
            <a:ext cx="8990012" cy="2743199"/>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484313" y="3886200"/>
            <a:ext cx="10018710" cy="889000"/>
          </a:xfrm>
        </p:spPr>
        <p:txBody>
          <a:bodyPr vert="horz" lIns="91440" tIns="45720" rIns="91440" bIns="45720" rtlCol="0" anchor="b">
            <a:normAutofit/>
          </a:bodyPr>
          <a:lstStyle>
            <a:lvl1pPr algn="r">
              <a:buNone/>
              <a:defRPr lang="en-US" sz="2400" b="0" cap="none" dirty="0">
                <a:ln w="3175" cmpd="sng">
                  <a:noFill/>
                </a:ln>
                <a:solidFill>
                  <a:schemeClr val="tx1"/>
                </a:solidFill>
                <a:effectLst/>
              </a:defRPr>
            </a:lvl1pPr>
          </a:lstStyle>
          <a:p>
            <a:pPr marL="0" lvl="0">
              <a:spcBef>
                <a:spcPct val="0"/>
              </a:spcBef>
              <a:buNone/>
            </a:pPr>
            <a:r>
              <a:rPr lang="en-US"/>
              <a:t>Click to edit Master text styles</a:t>
            </a:r>
          </a:p>
        </p:txBody>
      </p:sp>
      <p:sp>
        <p:nvSpPr>
          <p:cNvPr id="3" name="Text Placeholder 2"/>
          <p:cNvSpPr>
            <a:spLocks noGrp="1"/>
          </p:cNvSpPr>
          <p:nvPr>
            <p:ph type="body" idx="1"/>
          </p:nvPr>
        </p:nvSpPr>
        <p:spPr>
          <a:xfrm>
            <a:off x="1484312" y="4775200"/>
            <a:ext cx="10018710" cy="1016000"/>
          </a:xfrm>
        </p:spPr>
        <p:txBody>
          <a:bodyPr anchor="t">
            <a:normAutofit/>
          </a:bodyPr>
          <a:lstStyle>
            <a:lvl1pPr marL="0" indent="0" algn="r">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7CA0A92-F168-4D23-B2A3-CD66A57FA123}" type="datetimeFigureOut">
              <a:rPr lang="en-US" smtClean="0"/>
              <a:t>5/22/2025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B354E8C-AAFE-4DAE-9618-7AE79FAFABEC}" type="slidenum">
              <a:rPr lang="en-US" smtClean="0"/>
              <a:t>‹#›</a:t>
            </a:fld>
            <a:endParaRPr lang="en-US"/>
          </a:p>
        </p:txBody>
      </p:sp>
    </p:spTree>
    <p:extLst>
      <p:ext uri="{BB962C8B-B14F-4D97-AF65-F5344CB8AC3E}">
        <p14:creationId xmlns:p14="http://schemas.microsoft.com/office/powerpoint/2010/main" val="153175189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484313" y="685800"/>
            <a:ext cx="10018712" cy="2727325"/>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10" name="Text Placeholder 9"/>
          <p:cNvSpPr>
            <a:spLocks noGrp="1"/>
          </p:cNvSpPr>
          <p:nvPr>
            <p:ph type="body" sz="quarter" idx="13"/>
          </p:nvPr>
        </p:nvSpPr>
        <p:spPr>
          <a:xfrm>
            <a:off x="1484312" y="3505200"/>
            <a:ext cx="10018713" cy="838200"/>
          </a:xfrm>
        </p:spPr>
        <p:txBody>
          <a:bodyPr vert="horz" lIns="91440" tIns="45720" rIns="91440" bIns="45720" rtlCol="0" anchor="b">
            <a:normAutofit/>
          </a:bodyPr>
          <a:lstStyle>
            <a:lvl1pPr>
              <a:buNone/>
              <a:defRPr lang="en-US" sz="2800" b="0" cap="none" dirty="0">
                <a:ln w="3175" cmpd="sng">
                  <a:noFill/>
                </a:ln>
                <a:solidFill>
                  <a:schemeClr val="tx1"/>
                </a:solidFill>
                <a:effectLst/>
              </a:defRPr>
            </a:lvl1pPr>
          </a:lstStyle>
          <a:p>
            <a:pPr marL="0" lvl="0">
              <a:spcBef>
                <a:spcPct val="0"/>
              </a:spcBef>
              <a:buNone/>
            </a:pPr>
            <a:r>
              <a:rPr lang="en-US"/>
              <a:t>Click to edit Master text styles</a:t>
            </a:r>
          </a:p>
        </p:txBody>
      </p:sp>
      <p:sp>
        <p:nvSpPr>
          <p:cNvPr id="3" name="Text Placeholder 2"/>
          <p:cNvSpPr>
            <a:spLocks noGrp="1"/>
          </p:cNvSpPr>
          <p:nvPr>
            <p:ph type="body" idx="1"/>
          </p:nvPr>
        </p:nvSpPr>
        <p:spPr>
          <a:xfrm>
            <a:off x="1484311" y="4343400"/>
            <a:ext cx="10018713" cy="14478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7CA0A92-F168-4D23-B2A3-CD66A57FA123}" type="datetimeFigureOut">
              <a:rPr lang="en-US" smtClean="0"/>
              <a:t>5/22/2025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B354E8C-AAFE-4DAE-9618-7AE79FAFABEC}" type="slidenum">
              <a:rPr lang="en-US" smtClean="0"/>
              <a:t>‹#›</a:t>
            </a:fld>
            <a:endParaRPr lang="en-US"/>
          </a:p>
        </p:txBody>
      </p:sp>
    </p:spTree>
    <p:extLst>
      <p:ext uri="{BB962C8B-B14F-4D97-AF65-F5344CB8AC3E}">
        <p14:creationId xmlns:p14="http://schemas.microsoft.com/office/powerpoint/2010/main" val="227265780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7CA0A92-F168-4D23-B2A3-CD66A57FA123}" type="datetimeFigureOut">
              <a:rPr lang="en-US" smtClean="0"/>
              <a:t>5/22/2025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B354E8C-AAFE-4DAE-9618-7AE79FAFABEC}" type="slidenum">
              <a:rPr lang="en-US" smtClean="0"/>
              <a:t>‹#›</a:t>
            </a:fld>
            <a:endParaRPr lang="en-US"/>
          </a:p>
        </p:txBody>
      </p:sp>
    </p:spTree>
    <p:extLst>
      <p:ext uri="{BB962C8B-B14F-4D97-AF65-F5344CB8AC3E}">
        <p14:creationId xmlns:p14="http://schemas.microsoft.com/office/powerpoint/2010/main" val="44985507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732655" y="685800"/>
            <a:ext cx="1770369" cy="51054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484312" y="685800"/>
            <a:ext cx="8019742" cy="5105400"/>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7CA0A92-F168-4D23-B2A3-CD66A57FA123}" type="datetimeFigureOut">
              <a:rPr lang="en-US" smtClean="0"/>
              <a:t>5/22/2025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B354E8C-AAFE-4DAE-9618-7AE79FAFABEC}" type="slidenum">
              <a:rPr lang="en-US" smtClean="0"/>
              <a:t>‹#›</a:t>
            </a:fld>
            <a:endParaRPr lang="en-US"/>
          </a:p>
        </p:txBody>
      </p:sp>
    </p:spTree>
    <p:extLst>
      <p:ext uri="{BB962C8B-B14F-4D97-AF65-F5344CB8AC3E}">
        <p14:creationId xmlns:p14="http://schemas.microsoft.com/office/powerpoint/2010/main" val="191546278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7CA0A92-F168-4D23-B2A3-CD66A57FA123}" type="datetimeFigureOut">
              <a:rPr lang="en-US" smtClean="0"/>
              <a:t>5/22/2025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10951856" y="5867131"/>
            <a:ext cx="551167" cy="365125"/>
          </a:xfrm>
        </p:spPr>
        <p:txBody>
          <a:bodyPr/>
          <a:lstStyle/>
          <a:p>
            <a:fld id="{8B354E8C-AAFE-4DAE-9618-7AE79FAFABEC}" type="slidenum">
              <a:rPr lang="en-US" smtClean="0"/>
              <a:t>‹#›</a:t>
            </a:fld>
            <a:endParaRPr lang="en-US"/>
          </a:p>
        </p:txBody>
      </p:sp>
    </p:spTree>
    <p:extLst>
      <p:ext uri="{BB962C8B-B14F-4D97-AF65-F5344CB8AC3E}">
        <p14:creationId xmlns:p14="http://schemas.microsoft.com/office/powerpoint/2010/main" val="19839637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572279" y="2666999"/>
            <a:ext cx="8930747" cy="2110382"/>
          </a:xfrm>
        </p:spPr>
        <p:txBody>
          <a:bodyPr anchor="b"/>
          <a:lstStyle>
            <a:lvl1pPr algn="r">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2572278" y="4777381"/>
            <a:ext cx="8930748" cy="860400"/>
          </a:xfrm>
        </p:spPr>
        <p:txBody>
          <a:bodyPr anchor="t">
            <a:normAutofit/>
          </a:bodyPr>
          <a:lstStyle>
            <a:lvl1pPr marL="0" indent="0" algn="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7CA0A92-F168-4D23-B2A3-CD66A57FA123}" type="datetimeFigureOut">
              <a:rPr lang="en-US" smtClean="0"/>
              <a:t>5/22/2025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B354E8C-AAFE-4DAE-9618-7AE79FAFABEC}" type="slidenum">
              <a:rPr lang="en-US" smtClean="0"/>
              <a:t>‹#›</a:t>
            </a:fld>
            <a:endParaRPr lang="en-US"/>
          </a:p>
        </p:txBody>
      </p:sp>
    </p:spTree>
    <p:extLst>
      <p:ext uri="{BB962C8B-B14F-4D97-AF65-F5344CB8AC3E}">
        <p14:creationId xmlns:p14="http://schemas.microsoft.com/office/powerpoint/2010/main" val="14509100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484311" y="685800"/>
            <a:ext cx="10018713" cy="1752599"/>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484312" y="2666999"/>
            <a:ext cx="4895055" cy="3124201"/>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607967" y="2667000"/>
            <a:ext cx="4895056" cy="3124200"/>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7CA0A92-F168-4D23-B2A3-CD66A57FA123}" type="datetimeFigureOut">
              <a:rPr lang="en-US" smtClean="0"/>
              <a:t>5/22/2025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B354E8C-AAFE-4DAE-9618-7AE79FAFABEC}" type="slidenum">
              <a:rPr lang="en-US" smtClean="0"/>
              <a:t>‹#›</a:t>
            </a:fld>
            <a:endParaRPr lang="en-US"/>
          </a:p>
        </p:txBody>
      </p:sp>
    </p:spTree>
    <p:extLst>
      <p:ext uri="{BB962C8B-B14F-4D97-AF65-F5344CB8AC3E}">
        <p14:creationId xmlns:p14="http://schemas.microsoft.com/office/powerpoint/2010/main" val="32263879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772179" y="2658533"/>
            <a:ext cx="4607188" cy="576262"/>
          </a:xfrm>
        </p:spPr>
        <p:txBody>
          <a:bodyPr anchor="b">
            <a:noAutofit/>
          </a:bodyPr>
          <a:lstStyle>
            <a:lvl1pPr marL="0" indent="0">
              <a:buNone/>
              <a:defRPr sz="2800" b="0">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484311" y="3335337"/>
            <a:ext cx="4895056" cy="2455862"/>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880487" y="2667000"/>
            <a:ext cx="4622537" cy="576262"/>
          </a:xfrm>
        </p:spPr>
        <p:txBody>
          <a:bodyPr anchor="b">
            <a:noAutofit/>
          </a:bodyPr>
          <a:lstStyle>
            <a:lvl1pPr marL="0" indent="0">
              <a:buNone/>
              <a:defRPr sz="2800" b="0">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607967" y="3335337"/>
            <a:ext cx="4895056" cy="2455862"/>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7CA0A92-F168-4D23-B2A3-CD66A57FA123}" type="datetimeFigureOut">
              <a:rPr lang="en-US" smtClean="0"/>
              <a:t>5/22/2025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B354E8C-AAFE-4DAE-9618-7AE79FAFABEC}" type="slidenum">
              <a:rPr lang="en-US" smtClean="0"/>
              <a:t>‹#›</a:t>
            </a:fld>
            <a:endParaRPr lang="en-US"/>
          </a:p>
        </p:txBody>
      </p:sp>
    </p:spTree>
    <p:extLst>
      <p:ext uri="{BB962C8B-B14F-4D97-AF65-F5344CB8AC3E}">
        <p14:creationId xmlns:p14="http://schemas.microsoft.com/office/powerpoint/2010/main" val="287230455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7CA0A92-F168-4D23-B2A3-CD66A57FA123}" type="datetimeFigureOut">
              <a:rPr lang="en-US" smtClean="0"/>
              <a:t>5/22/2025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B354E8C-AAFE-4DAE-9618-7AE79FAFABEC}" type="slidenum">
              <a:rPr lang="en-US" smtClean="0"/>
              <a:t>‹#›</a:t>
            </a:fld>
            <a:endParaRPr lang="en-US"/>
          </a:p>
        </p:txBody>
      </p:sp>
    </p:spTree>
    <p:extLst>
      <p:ext uri="{BB962C8B-B14F-4D97-AF65-F5344CB8AC3E}">
        <p14:creationId xmlns:p14="http://schemas.microsoft.com/office/powerpoint/2010/main" val="306873385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7CA0A92-F168-4D23-B2A3-CD66A57FA123}" type="datetimeFigureOut">
              <a:rPr lang="en-US" smtClean="0"/>
              <a:t>5/22/2025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B354E8C-AAFE-4DAE-9618-7AE79FAFABEC}" type="slidenum">
              <a:rPr lang="en-US" smtClean="0"/>
              <a:t>‹#›</a:t>
            </a:fld>
            <a:endParaRPr lang="en-US"/>
          </a:p>
        </p:txBody>
      </p:sp>
    </p:spTree>
    <p:extLst>
      <p:ext uri="{BB962C8B-B14F-4D97-AF65-F5344CB8AC3E}">
        <p14:creationId xmlns:p14="http://schemas.microsoft.com/office/powerpoint/2010/main" val="129243094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84312" y="1600200"/>
            <a:ext cx="3549121" cy="1371600"/>
          </a:xfrm>
        </p:spPr>
        <p:txBody>
          <a:bodyPr anchor="b">
            <a:normAutofit/>
          </a:bodyPr>
          <a:lstStyle>
            <a:lvl1pPr algn="ctr">
              <a:defRPr sz="2400" b="0"/>
            </a:lvl1pPr>
          </a:lstStyle>
          <a:p>
            <a:r>
              <a:rPr lang="en-US"/>
              <a:t>Click to edit Master title style</a:t>
            </a:r>
            <a:endParaRPr lang="en-US" dirty="0"/>
          </a:p>
        </p:txBody>
      </p:sp>
      <p:sp>
        <p:nvSpPr>
          <p:cNvPr id="3" name="Content Placeholder 2"/>
          <p:cNvSpPr>
            <a:spLocks noGrp="1"/>
          </p:cNvSpPr>
          <p:nvPr>
            <p:ph idx="1"/>
          </p:nvPr>
        </p:nvSpPr>
        <p:spPr>
          <a:xfrm>
            <a:off x="5262033" y="685799"/>
            <a:ext cx="6240990" cy="5105401"/>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484312" y="2971800"/>
            <a:ext cx="3549121" cy="18288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7CA0A92-F168-4D23-B2A3-CD66A57FA123}" type="datetimeFigureOut">
              <a:rPr lang="en-US" smtClean="0"/>
              <a:t>5/22/2025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B354E8C-AAFE-4DAE-9618-7AE79FAFABEC}" type="slidenum">
              <a:rPr lang="en-US" smtClean="0"/>
              <a:t>‹#›</a:t>
            </a:fld>
            <a:endParaRPr lang="en-US"/>
          </a:p>
        </p:txBody>
      </p:sp>
    </p:spTree>
    <p:extLst>
      <p:ext uri="{BB962C8B-B14F-4D97-AF65-F5344CB8AC3E}">
        <p14:creationId xmlns:p14="http://schemas.microsoft.com/office/powerpoint/2010/main" val="203324172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82724" y="1752599"/>
            <a:ext cx="5426158" cy="1371600"/>
          </a:xfrm>
        </p:spPr>
        <p:txBody>
          <a:bodyPr anchor="b">
            <a:normAutofit/>
          </a:bodyPr>
          <a:lstStyle>
            <a:lvl1pPr algn="ctr">
              <a:defRPr sz="2800" b="0"/>
            </a:lvl1pPr>
          </a:lstStyle>
          <a:p>
            <a:r>
              <a:rPr lang="en-US"/>
              <a:t>Click to edit Master title style</a:t>
            </a:r>
            <a:endParaRPr lang="en-US" dirty="0"/>
          </a:p>
        </p:txBody>
      </p:sp>
      <p:sp>
        <p:nvSpPr>
          <p:cNvPr id="14" name="Picture Placeholder 2"/>
          <p:cNvSpPr>
            <a:spLocks noGrp="1" noChangeAspect="1"/>
          </p:cNvSpPr>
          <p:nvPr>
            <p:ph type="pic" idx="1"/>
          </p:nvPr>
        </p:nvSpPr>
        <p:spPr>
          <a:xfrm>
            <a:off x="7594682" y="914400"/>
            <a:ext cx="3280974" cy="4572000"/>
          </a:xfrm>
          <a:prstGeom prst="roundRect">
            <a:avLst>
              <a:gd name="adj" fmla="val 42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482724" y="3124199"/>
            <a:ext cx="5426158" cy="1828800"/>
          </a:xfrm>
        </p:spPr>
        <p:txBody>
          <a:bodyPr>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7CA0A92-F168-4D23-B2A3-CD66A57FA123}" type="datetimeFigureOut">
              <a:rPr lang="en-US" smtClean="0"/>
              <a:t>5/22/2025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B354E8C-AAFE-4DAE-9618-7AE79FAFABEC}" type="slidenum">
              <a:rPr lang="en-US" smtClean="0"/>
              <a:t>‹#›</a:t>
            </a:fld>
            <a:endParaRPr lang="en-US"/>
          </a:p>
        </p:txBody>
      </p:sp>
    </p:spTree>
    <p:extLst>
      <p:ext uri="{BB962C8B-B14F-4D97-AF65-F5344CB8AC3E}">
        <p14:creationId xmlns:p14="http://schemas.microsoft.com/office/powerpoint/2010/main" val="46543533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7" name="Group 6"/>
          <p:cNvGrpSpPr/>
          <p:nvPr/>
        </p:nvGrpSpPr>
        <p:grpSpPr>
          <a:xfrm>
            <a:off x="150812" y="0"/>
            <a:ext cx="2436813" cy="6858001"/>
            <a:chOff x="1320800" y="0"/>
            <a:chExt cx="2436813" cy="6858001"/>
          </a:xfrm>
        </p:grpSpPr>
        <p:sp>
          <p:nvSpPr>
            <p:cNvPr id="8" name="Freeform 6"/>
            <p:cNvSpPr/>
            <p:nvPr/>
          </p:nvSpPr>
          <p:spPr bwMode="auto">
            <a:xfrm>
              <a:off x="1627188" y="0"/>
              <a:ext cx="1122363" cy="5329238"/>
            </a:xfrm>
            <a:custGeom>
              <a:avLst/>
              <a:gdLst/>
              <a:ahLst/>
              <a:cxnLst/>
              <a:rect l="0" t="0" r="r" b="b"/>
              <a:pathLst>
                <a:path w="707" h="3357">
                  <a:moveTo>
                    <a:pt x="0" y="3330"/>
                  </a:moveTo>
                  <a:lnTo>
                    <a:pt x="156" y="3357"/>
                  </a:lnTo>
                  <a:lnTo>
                    <a:pt x="707" y="0"/>
                  </a:lnTo>
                  <a:lnTo>
                    <a:pt x="547" y="0"/>
                  </a:lnTo>
                  <a:lnTo>
                    <a:pt x="0" y="3330"/>
                  </a:lnTo>
                  <a:close/>
                </a:path>
              </a:pathLst>
            </a:custGeom>
            <a:solidFill>
              <a:schemeClr val="accent1"/>
            </a:solidFill>
            <a:ln>
              <a:noFill/>
            </a:ln>
          </p:spPr>
        </p:sp>
        <p:sp>
          <p:nvSpPr>
            <p:cNvPr id="9" name="Freeform 7"/>
            <p:cNvSpPr/>
            <p:nvPr/>
          </p:nvSpPr>
          <p:spPr bwMode="auto">
            <a:xfrm>
              <a:off x="1320800" y="0"/>
              <a:ext cx="1117600" cy="5276850"/>
            </a:xfrm>
            <a:custGeom>
              <a:avLst/>
              <a:gdLst/>
              <a:ahLst/>
              <a:cxnLst/>
              <a:rect l="0" t="0" r="r" b="b"/>
              <a:pathLst>
                <a:path w="704" h="3324">
                  <a:moveTo>
                    <a:pt x="704" y="0"/>
                  </a:moveTo>
                  <a:lnTo>
                    <a:pt x="545" y="0"/>
                  </a:lnTo>
                  <a:lnTo>
                    <a:pt x="0" y="3300"/>
                  </a:lnTo>
                  <a:lnTo>
                    <a:pt x="157" y="3324"/>
                  </a:lnTo>
                  <a:lnTo>
                    <a:pt x="704" y="0"/>
                  </a:lnTo>
                  <a:close/>
                </a:path>
              </a:pathLst>
            </a:custGeom>
            <a:solidFill>
              <a:schemeClr val="tx1">
                <a:lumMod val="65000"/>
                <a:lumOff val="35000"/>
              </a:schemeClr>
            </a:solidFill>
            <a:ln>
              <a:noFill/>
            </a:ln>
          </p:spPr>
        </p:sp>
        <p:sp>
          <p:nvSpPr>
            <p:cNvPr id="10" name="Freeform 8"/>
            <p:cNvSpPr/>
            <p:nvPr/>
          </p:nvSpPr>
          <p:spPr bwMode="auto">
            <a:xfrm>
              <a:off x="1320800" y="5238750"/>
              <a:ext cx="1228725" cy="1619250"/>
            </a:xfrm>
            <a:custGeom>
              <a:avLst/>
              <a:gdLst/>
              <a:ahLst/>
              <a:cxnLst/>
              <a:rect l="0" t="0" r="r" b="b"/>
              <a:pathLst>
                <a:path w="774" h="1020">
                  <a:moveTo>
                    <a:pt x="0" y="0"/>
                  </a:moveTo>
                  <a:lnTo>
                    <a:pt x="740" y="1020"/>
                  </a:lnTo>
                  <a:lnTo>
                    <a:pt x="774" y="1020"/>
                  </a:lnTo>
                  <a:lnTo>
                    <a:pt x="0" y="0"/>
                  </a:lnTo>
                  <a:close/>
                </a:path>
              </a:pathLst>
            </a:custGeom>
            <a:solidFill>
              <a:schemeClr val="tx1">
                <a:lumMod val="85000"/>
                <a:lumOff val="15000"/>
              </a:schemeClr>
            </a:solidFill>
            <a:ln>
              <a:noFill/>
            </a:ln>
          </p:spPr>
        </p:sp>
        <p:sp>
          <p:nvSpPr>
            <p:cNvPr id="11" name="Freeform 9"/>
            <p:cNvSpPr/>
            <p:nvPr/>
          </p:nvSpPr>
          <p:spPr bwMode="auto">
            <a:xfrm>
              <a:off x="1627188" y="5291138"/>
              <a:ext cx="1495425" cy="1566863"/>
            </a:xfrm>
            <a:custGeom>
              <a:avLst/>
              <a:gdLst/>
              <a:ahLst/>
              <a:cxnLst/>
              <a:rect l="0" t="0" r="r" b="b"/>
              <a:pathLst>
                <a:path w="942" h="987">
                  <a:moveTo>
                    <a:pt x="0" y="0"/>
                  </a:moveTo>
                  <a:lnTo>
                    <a:pt x="909" y="987"/>
                  </a:lnTo>
                  <a:lnTo>
                    <a:pt x="942" y="987"/>
                  </a:lnTo>
                  <a:lnTo>
                    <a:pt x="0" y="0"/>
                  </a:lnTo>
                  <a:close/>
                </a:path>
              </a:pathLst>
            </a:custGeom>
            <a:solidFill>
              <a:schemeClr val="accent1">
                <a:lumMod val="50000"/>
              </a:schemeClr>
            </a:solidFill>
            <a:ln>
              <a:noFill/>
            </a:ln>
          </p:spPr>
        </p:sp>
        <p:sp>
          <p:nvSpPr>
            <p:cNvPr id="12" name="Freeform 10"/>
            <p:cNvSpPr/>
            <p:nvPr/>
          </p:nvSpPr>
          <p:spPr bwMode="auto">
            <a:xfrm>
              <a:off x="1627188" y="5286375"/>
              <a:ext cx="2130425" cy="1571625"/>
            </a:xfrm>
            <a:custGeom>
              <a:avLst/>
              <a:gdLst/>
              <a:ahLst/>
              <a:cxnLst/>
              <a:rect l="0" t="0" r="r" b="b"/>
              <a:pathLst>
                <a:path w="1342" h="990">
                  <a:moveTo>
                    <a:pt x="0" y="3"/>
                  </a:moveTo>
                  <a:lnTo>
                    <a:pt x="942" y="990"/>
                  </a:lnTo>
                  <a:lnTo>
                    <a:pt x="1342" y="990"/>
                  </a:lnTo>
                  <a:lnTo>
                    <a:pt x="156" y="27"/>
                  </a:lnTo>
                  <a:lnTo>
                    <a:pt x="0" y="0"/>
                  </a:lnTo>
                  <a:lnTo>
                    <a:pt x="0" y="3"/>
                  </a:lnTo>
                  <a:close/>
                </a:path>
              </a:pathLst>
            </a:custGeom>
            <a:solidFill>
              <a:schemeClr val="accent1">
                <a:lumMod val="75000"/>
              </a:schemeClr>
            </a:solidFill>
            <a:ln>
              <a:noFill/>
            </a:ln>
          </p:spPr>
        </p:sp>
        <p:sp>
          <p:nvSpPr>
            <p:cNvPr id="13" name="Freeform 11"/>
            <p:cNvSpPr/>
            <p:nvPr/>
          </p:nvSpPr>
          <p:spPr bwMode="auto">
            <a:xfrm>
              <a:off x="1320800" y="5238750"/>
              <a:ext cx="1695450" cy="1619250"/>
            </a:xfrm>
            <a:custGeom>
              <a:avLst/>
              <a:gdLst/>
              <a:ahLst/>
              <a:cxnLst/>
              <a:rect l="0" t="0" r="r" b="b"/>
              <a:pathLst>
                <a:path w="1068" h="1020">
                  <a:moveTo>
                    <a:pt x="1068" y="1020"/>
                  </a:moveTo>
                  <a:lnTo>
                    <a:pt x="184" y="60"/>
                  </a:lnTo>
                  <a:lnTo>
                    <a:pt x="154" y="27"/>
                  </a:lnTo>
                  <a:lnTo>
                    <a:pt x="157" y="27"/>
                  </a:lnTo>
                  <a:lnTo>
                    <a:pt x="157" y="24"/>
                  </a:lnTo>
                  <a:lnTo>
                    <a:pt x="154" y="24"/>
                  </a:lnTo>
                  <a:lnTo>
                    <a:pt x="0" y="0"/>
                  </a:lnTo>
                  <a:lnTo>
                    <a:pt x="0" y="0"/>
                  </a:lnTo>
                  <a:lnTo>
                    <a:pt x="774" y="1020"/>
                  </a:lnTo>
                  <a:lnTo>
                    <a:pt x="1068" y="1020"/>
                  </a:lnTo>
                  <a:close/>
                </a:path>
              </a:pathLst>
            </a:custGeom>
            <a:solidFill>
              <a:schemeClr val="tx1">
                <a:lumMod val="75000"/>
                <a:lumOff val="25000"/>
              </a:schemeClr>
            </a:solidFill>
            <a:ln>
              <a:noFill/>
            </a:ln>
          </p:spPr>
        </p:sp>
      </p:grpSp>
      <p:sp>
        <p:nvSpPr>
          <p:cNvPr id="2" name="Title Placeholder 1"/>
          <p:cNvSpPr>
            <a:spLocks noGrp="1"/>
          </p:cNvSpPr>
          <p:nvPr>
            <p:ph type="title"/>
          </p:nvPr>
        </p:nvSpPr>
        <p:spPr>
          <a:xfrm>
            <a:off x="1484311" y="685800"/>
            <a:ext cx="10018713" cy="1752599"/>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484310" y="2666999"/>
            <a:ext cx="10018713" cy="3124201"/>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9732656" y="5883275"/>
            <a:ext cx="1143000" cy="3651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B7CA0A92-F168-4D23-B2A3-CD66A57FA123}" type="datetimeFigureOut">
              <a:rPr lang="en-US" smtClean="0"/>
              <a:t>5/22/2025</a:t>
            </a:fld>
            <a:endParaRPr lang="en-US"/>
          </a:p>
        </p:txBody>
      </p:sp>
      <p:sp>
        <p:nvSpPr>
          <p:cNvPr id="5" name="Footer Placeholder 4"/>
          <p:cNvSpPr>
            <a:spLocks noGrp="1"/>
          </p:cNvSpPr>
          <p:nvPr>
            <p:ph type="ftr" sz="quarter" idx="3"/>
          </p:nvPr>
        </p:nvSpPr>
        <p:spPr>
          <a:xfrm>
            <a:off x="2572279" y="5883275"/>
            <a:ext cx="7084177" cy="365125"/>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a:p>
        </p:txBody>
      </p:sp>
      <p:sp>
        <p:nvSpPr>
          <p:cNvPr id="6" name="Slide Number Placeholder 5"/>
          <p:cNvSpPr>
            <a:spLocks noGrp="1"/>
          </p:cNvSpPr>
          <p:nvPr>
            <p:ph type="sldNum" sz="quarter" idx="4"/>
          </p:nvPr>
        </p:nvSpPr>
        <p:spPr>
          <a:xfrm>
            <a:off x="10951856" y="5883275"/>
            <a:ext cx="551167" cy="3651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8B354E8C-AAFE-4DAE-9618-7AE79FAFABEC}" type="slidenum">
              <a:rPr lang="en-US" smtClean="0"/>
              <a:t>‹#›</a:t>
            </a:fld>
            <a:endParaRPr lang="en-US"/>
          </a:p>
        </p:txBody>
      </p:sp>
    </p:spTree>
    <p:extLst>
      <p:ext uri="{BB962C8B-B14F-4D97-AF65-F5344CB8AC3E}">
        <p14:creationId xmlns:p14="http://schemas.microsoft.com/office/powerpoint/2010/main" val="1132888781"/>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 id="2147483686" r:id="rId14"/>
    <p:sldLayoutId id="2147483687" r:id="rId15"/>
    <p:sldLayoutId id="2147483688" r:id="rId16"/>
    <p:sldLayoutId id="2147483689" r:id="rId17"/>
  </p:sldLayoutIdLst>
  <p:txStyles>
    <p:titleStyle>
      <a:lvl1pPr algn="ctr" defTabSz="457200" rtl="0" eaLnBrk="1" latinLnBrk="0" hangingPunct="1">
        <a:spcBef>
          <a:spcPct val="0"/>
        </a:spcBef>
        <a:buNone/>
        <a:defRPr sz="4000" kern="1200" cap="none">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lumMod val="75000"/>
          </a:schemeClr>
        </a:buClr>
        <a:buSzPct val="145000"/>
        <a:buFont typeface="Arial"/>
        <a:buChar char="•"/>
        <a:defRPr sz="2400" kern="1200" cap="none">
          <a:solidFill>
            <a:schemeClr val="tx1"/>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lumMod val="75000"/>
          </a:schemeClr>
        </a:buClr>
        <a:buSzPct val="145000"/>
        <a:buFont typeface="Arial"/>
        <a:buChar char="•"/>
        <a:defRPr sz="2000" kern="1200" cap="none">
          <a:solidFill>
            <a:schemeClr val="tx1"/>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lumMod val="75000"/>
          </a:schemeClr>
        </a:buClr>
        <a:buSzPct val="145000"/>
        <a:buFont typeface="Arial"/>
        <a:buChar char="•"/>
        <a:defRPr sz="1800" kern="1200" cap="none">
          <a:solidFill>
            <a:schemeClr val="tx1"/>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lumMod val="75000"/>
          </a:schemeClr>
        </a:buClr>
        <a:buSzPct val="145000"/>
        <a:buFont typeface="Arial"/>
        <a:buChar char="•"/>
        <a:defRPr sz="1600" kern="1200" cap="none">
          <a:solidFill>
            <a:schemeClr val="tx1"/>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0.xml"/><Relationship Id="rId1" Type="http://schemas.openxmlformats.org/officeDocument/2006/relationships/slideLayout" Target="../slideLayouts/slideLayout1.xml"/><Relationship Id="rId4" Type="http://schemas.openxmlformats.org/officeDocument/2006/relationships/image" Target="../media/image10.jpg"/></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1.xml"/><Relationship Id="rId1" Type="http://schemas.openxmlformats.org/officeDocument/2006/relationships/slideLayout" Target="../slideLayouts/slideLayout1.xml"/><Relationship Id="rId5" Type="http://schemas.openxmlformats.org/officeDocument/2006/relationships/hyperlink" Target="https://unvarnishedfacts.com/to-be-self-sufficient-or-not-to-be/" TargetMode="External"/><Relationship Id="rId4" Type="http://schemas.openxmlformats.org/officeDocument/2006/relationships/image" Target="../media/image11.jpg"/></Relationships>
</file>

<file path=ppt/slides/_rels/slide12.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2.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3.xml"/><Relationship Id="rId1" Type="http://schemas.openxmlformats.org/officeDocument/2006/relationships/slideLayout" Target="../slideLayouts/slideLayout1.xml"/><Relationship Id="rId5" Type="http://schemas.openxmlformats.org/officeDocument/2006/relationships/hyperlink" Target="http://www.wingstosoaronline.com/smart-goals/" TargetMode="External"/><Relationship Id="rId4" Type="http://schemas.openxmlformats.org/officeDocument/2006/relationships/image" Target="../media/image13.jpg"/></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4.xml"/><Relationship Id="rId1" Type="http://schemas.openxmlformats.org/officeDocument/2006/relationships/slideLayout" Target="../slideLayouts/slideLayout1.xml"/><Relationship Id="rId5" Type="http://schemas.openxmlformats.org/officeDocument/2006/relationships/hyperlink" Target="https://happay.com/blog/capital-budgeting/" TargetMode="External"/><Relationship Id="rId4" Type="http://schemas.openxmlformats.org/officeDocument/2006/relationships/image" Target="../media/image14.png"/></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5.xml"/><Relationship Id="rId1" Type="http://schemas.openxmlformats.org/officeDocument/2006/relationships/slideLayout" Target="../slideLayouts/slideLayout1.xml"/><Relationship Id="rId5" Type="http://schemas.openxmlformats.org/officeDocument/2006/relationships/hyperlink" Target="https://www.dreamstime.com/understanding-income-vs-expenses-visual-guide-illustration-visually-explains-concept-helping-individuals-understand-image323969694" TargetMode="External"/><Relationship Id="rId4" Type="http://schemas.openxmlformats.org/officeDocument/2006/relationships/image" Target="../media/image15.jpg"/></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6.xml"/><Relationship Id="rId1" Type="http://schemas.openxmlformats.org/officeDocument/2006/relationships/slideLayout" Target="../slideLayouts/slideLayout1.xml"/><Relationship Id="rId4" Type="http://schemas.openxmlformats.org/officeDocument/2006/relationships/image" Target="../media/image16.png"/></Relationships>
</file>

<file path=ppt/slides/_rels/slide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8.xml"/><Relationship Id="rId1" Type="http://schemas.openxmlformats.org/officeDocument/2006/relationships/slideLayout" Target="../slideLayouts/slideLayout1.xml"/><Relationship Id="rId5" Type="http://schemas.openxmlformats.org/officeDocument/2006/relationships/hyperlink" Target="https://wallethub.com/edu/pl/types-of-loans/67709/" TargetMode="External"/><Relationship Id="rId4" Type="http://schemas.openxmlformats.org/officeDocument/2006/relationships/image" Target="../media/image17.jpg"/></Relationships>
</file>

<file path=ppt/slides/_rels/slide19.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19.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20.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1.xml"/><Relationship Id="rId1" Type="http://schemas.openxmlformats.org/officeDocument/2006/relationships/slideLayout" Target="../slideLayouts/slideLayout1.xml"/><Relationship Id="rId4" Type="http://schemas.openxmlformats.org/officeDocument/2006/relationships/image" Target="../media/image20.png"/></Relationships>
</file>

<file path=ppt/slides/_rels/slide22.xml.rels><?xml version="1.0" encoding="UTF-8" standalone="yes"?>
<Relationships xmlns="http://schemas.openxmlformats.org/package/2006/relationships"><Relationship Id="rId3" Type="http://schemas.openxmlformats.org/officeDocument/2006/relationships/hyperlink" Target="mailto:Shawnna57@gmail.com" TargetMode="External"/><Relationship Id="rId2" Type="http://schemas.openxmlformats.org/officeDocument/2006/relationships/notesSlide" Target="../notesSlides/notesSlide22.xml"/><Relationship Id="rId1" Type="http://schemas.openxmlformats.org/officeDocument/2006/relationships/slideLayout" Target="../slideLayouts/slideLayout1.xml"/><Relationship Id="rId6" Type="http://schemas.openxmlformats.org/officeDocument/2006/relationships/hyperlink" Target="https://www.internetbusinessschool.com/pages/contact-us" TargetMode="External"/><Relationship Id="rId5" Type="http://schemas.openxmlformats.org/officeDocument/2006/relationships/image" Target="../media/image21.jpeg"/><Relationship Id="rId4" Type="http://schemas.openxmlformats.org/officeDocument/2006/relationships/image" Target="../media/image3.png"/></Relationships>
</file>

<file path=ppt/slides/_rels/slide2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3.xml"/><Relationship Id="rId1" Type="http://schemas.openxmlformats.org/officeDocument/2006/relationships/slideLayout" Target="../slideLayouts/slideLayout1.xml"/><Relationship Id="rId5" Type="http://schemas.openxmlformats.org/officeDocument/2006/relationships/hyperlink" Target="https://sosforhumanitarianactions.blogspot.com/p/find-other-assistance.html" TargetMode="External"/><Relationship Id="rId4" Type="http://schemas.openxmlformats.org/officeDocument/2006/relationships/image" Target="../media/image22.jpg"/></Relationships>
</file>

<file path=ppt/slides/_rels/slide24.xml.rels><?xml version="1.0" encoding="UTF-8" standalone="yes"?>
<Relationships xmlns="http://schemas.openxmlformats.org/package/2006/relationships"><Relationship Id="rId3" Type="http://schemas.openxmlformats.org/officeDocument/2006/relationships/image" Target="../media/image23.emf"/><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openxmlformats.org/officeDocument/2006/relationships/notesSlide" Target="../notesSlides/notesSlide25.xml"/><Relationship Id="rId1" Type="http://schemas.openxmlformats.org/officeDocument/2006/relationships/slideLayout" Target="../slideLayouts/slideLayout1.xml"/><Relationship Id="rId4" Type="http://schemas.openxmlformats.org/officeDocument/2006/relationships/image" Target="../media/image24.emf"/></Relationships>
</file>

<file path=ppt/slides/_rels/slide2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6.xml"/><Relationship Id="rId1" Type="http://schemas.openxmlformats.org/officeDocument/2006/relationships/slideLayout" Target="../slideLayouts/slideLayout1.xml"/><Relationship Id="rId5" Type="http://schemas.openxmlformats.org/officeDocument/2006/relationships/image" Target="../media/image26.png"/><Relationship Id="rId4" Type="http://schemas.openxmlformats.org/officeDocument/2006/relationships/image" Target="../media/image25.png"/></Relationships>
</file>

<file path=ppt/slides/_rels/slide2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7.xml"/><Relationship Id="rId1" Type="http://schemas.openxmlformats.org/officeDocument/2006/relationships/slideLayout" Target="../slideLayouts/slideLayout1.xml"/><Relationship Id="rId5" Type="http://schemas.openxmlformats.org/officeDocument/2006/relationships/image" Target="../media/image26.png"/><Relationship Id="rId4" Type="http://schemas.openxmlformats.org/officeDocument/2006/relationships/image" Target="../media/image25.png"/></Relationships>
</file>

<file path=ppt/slides/_rels/slide28.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openxmlformats.org/officeDocument/2006/relationships/notesSlide" Target="../notesSlides/notesSlide28.xml"/><Relationship Id="rId1" Type="http://schemas.openxmlformats.org/officeDocument/2006/relationships/slideLayout" Target="../slideLayouts/slideLayout1.xml"/><Relationship Id="rId4" Type="http://schemas.openxmlformats.org/officeDocument/2006/relationships/image" Target="../media/image27.emf"/></Relationships>
</file>

<file path=ppt/slides/_rels/slide29.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hyperlink" Target="https://clipground.com/searching-map-clipart.html" TargetMode="External"/><Relationship Id="rId2" Type="http://schemas.openxmlformats.org/officeDocument/2006/relationships/notesSlide" Target="../notesSlides/notesSlide29.xml"/><Relationship Id="rId1" Type="http://schemas.openxmlformats.org/officeDocument/2006/relationships/slideLayout" Target="../slideLayouts/slideLayout1.xml"/><Relationship Id="rId6" Type="http://schemas.openxmlformats.org/officeDocument/2006/relationships/image" Target="../media/image29.jpg"/><Relationship Id="rId5" Type="http://schemas.openxmlformats.org/officeDocument/2006/relationships/hyperlink" Target="https://svgsilh.com/de/image/432496.html" TargetMode="External"/><Relationship Id="rId4" Type="http://schemas.openxmlformats.org/officeDocument/2006/relationships/image" Target="../media/image28.pn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hyperlink" Target="https://svgsilh.com/image/1580473.html" TargetMode="External"/><Relationship Id="rId5" Type="http://schemas.openxmlformats.org/officeDocument/2006/relationships/image" Target="../media/image5.svg"/><Relationship Id="rId4" Type="http://schemas.openxmlformats.org/officeDocument/2006/relationships/image" Target="../media/image4.png"/></Relationships>
</file>

<file path=ppt/slides/_rels/slide30.xml.rels><?xml version="1.0" encoding="UTF-8" standalone="yes"?>
<Relationships xmlns="http://schemas.openxmlformats.org/package/2006/relationships"><Relationship Id="rId8" Type="http://schemas.openxmlformats.org/officeDocument/2006/relationships/hyperlink" Target="https://www.svdp-cc.org/food-pantry/" TargetMode="External"/><Relationship Id="rId13" Type="http://schemas.openxmlformats.org/officeDocument/2006/relationships/hyperlink" Target="https://www.svdp-cc.org/" TargetMode="External"/><Relationship Id="rId3" Type="http://schemas.openxmlformats.org/officeDocument/2006/relationships/hyperlink" Target="https://www.svdp-cc.org/members/" TargetMode="External"/><Relationship Id="rId7" Type="http://schemas.openxmlformats.org/officeDocument/2006/relationships/hyperlink" Target="https://www.svdp-cc.org/home-visits/" TargetMode="External"/><Relationship Id="rId12" Type="http://schemas.openxmlformats.org/officeDocument/2006/relationships/hyperlink" Target="https://www.svdp-cc.org/vetera-monimenta/" TargetMode="External"/><Relationship Id="rId2" Type="http://schemas.openxmlformats.org/officeDocument/2006/relationships/notesSlide" Target="../notesSlides/notesSlide30.xml"/><Relationship Id="rId1" Type="http://schemas.openxmlformats.org/officeDocument/2006/relationships/slideLayout" Target="../slideLayouts/slideLayout1.xml"/><Relationship Id="rId6" Type="http://schemas.openxmlformats.org/officeDocument/2006/relationships/hyperlink" Target="https://www.svdp-cc.org/conference-operation/" TargetMode="External"/><Relationship Id="rId11" Type="http://schemas.openxmlformats.org/officeDocument/2006/relationships/hyperlink" Target="https://www.svdp-cc.org/tuesdays-with-vincent/" TargetMode="External"/><Relationship Id="rId5" Type="http://schemas.openxmlformats.org/officeDocument/2006/relationships/hyperlink" Target="https://www.svdp-cc.org/pge/" TargetMode="External"/><Relationship Id="rId10" Type="http://schemas.openxmlformats.org/officeDocument/2006/relationships/hyperlink" Target="https://www.svdp-cc.org/misc-videos/" TargetMode="External"/><Relationship Id="rId4" Type="http://schemas.openxmlformats.org/officeDocument/2006/relationships/hyperlink" Target="https://www.svdp-cc.org/assistance-applications/" TargetMode="External"/><Relationship Id="rId9" Type="http://schemas.openxmlformats.org/officeDocument/2006/relationships/hyperlink" Target="https://www.svdp-cc.org/help-offered-by-other-organizations/" TargetMode="External"/><Relationship Id="rId14" Type="http://schemas.openxmlformats.org/officeDocument/2006/relationships/image" Target="../media/image3.png"/></Relationships>
</file>

<file path=ppt/slides/_rels/slide3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1.xml"/><Relationship Id="rId1" Type="http://schemas.openxmlformats.org/officeDocument/2006/relationships/slideLayout" Target="../slideLayouts/slideLayout1.xml"/><Relationship Id="rId4" Type="http://schemas.openxmlformats.org/officeDocument/2006/relationships/image" Target="../media/image30.png"/></Relationships>
</file>

<file path=ppt/slides/_rels/slide3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2.xml"/><Relationship Id="rId1" Type="http://schemas.openxmlformats.org/officeDocument/2006/relationships/slideLayout" Target="../slideLayouts/slideLayout1.xml"/><Relationship Id="rId5" Type="http://schemas.openxmlformats.org/officeDocument/2006/relationships/hyperlink" Target="https://ar.inspiredpencil.com/pictures-2023/sending-email-icon" TargetMode="External"/><Relationship Id="rId4" Type="http://schemas.openxmlformats.org/officeDocument/2006/relationships/image" Target="../media/image31.png"/></Relationships>
</file>

<file path=ppt/slides/_rels/slide3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3.xml"/><Relationship Id="rId1" Type="http://schemas.openxmlformats.org/officeDocument/2006/relationships/slideLayout" Target="../slideLayouts/slideLayout1.xml"/><Relationship Id="rId5" Type="http://schemas.openxmlformats.org/officeDocument/2006/relationships/hyperlink" Target="https://www.dreamstime.com/businessman-receive-tons-emails-hardworker-finally-did-his-best-online-advertising-received-eps-vector-file-image128517493" TargetMode="External"/><Relationship Id="rId4" Type="http://schemas.openxmlformats.org/officeDocument/2006/relationships/image" Target="../media/image32.jpg"/></Relationships>
</file>

<file path=ppt/slides/_rels/slide3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4.xml"/><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5.xml"/><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6.xml"/><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7.xml"/><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8.xml"/><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9.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1.xml"/><Relationship Id="rId5" Type="http://schemas.openxmlformats.org/officeDocument/2006/relationships/hyperlink" Target="https://openclipart.org/detail/168268/fwd__bubble_hand_drawn-by-rejon-177666" TargetMode="External"/><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1.xml"/><Relationship Id="rId5" Type="http://schemas.openxmlformats.org/officeDocument/2006/relationships/hyperlink" Target="https://www.etsy.com/au/listing/1379673022/cartoon-family-clipart-portrait-of-young" TargetMode="External"/><Relationship Id="rId4" Type="http://schemas.openxmlformats.org/officeDocument/2006/relationships/image" Target="../media/image8.jpg"/></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1.xml"/><Relationship Id="rId5" Type="http://schemas.openxmlformats.org/officeDocument/2006/relationships/hyperlink" Target="https://vinformation.org/en/2016/02/society-of-st-vincent-de-paul-video/" TargetMode="External"/><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926F69FC-08AA-1587-4827-35431AF46685}"/>
            </a:ext>
          </a:extLst>
        </p:cNvPr>
        <p:cNvGrpSpPr/>
        <p:nvPr/>
      </p:nvGrpSpPr>
      <p:grpSpPr>
        <a:xfrm>
          <a:off x="0" y="0"/>
          <a:ext cx="0" cy="0"/>
          <a:chOff x="0" y="0"/>
          <a:chExt cx="0" cy="0"/>
        </a:xfrm>
      </p:grpSpPr>
      <p:pic>
        <p:nvPicPr>
          <p:cNvPr id="4" name="Picture 4">
            <a:extLst>
              <a:ext uri="{FF2B5EF4-FFF2-40B4-BE49-F238E27FC236}">
                <a16:creationId xmlns:a16="http://schemas.microsoft.com/office/drawing/2014/main" id="{DBACDA2B-FA76-A89B-4404-14B248794F5E}"/>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4259489" y="733807"/>
            <a:ext cx="6342925" cy="483648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4166807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63DFB18E-FDF7-E2DD-AFD6-53A8EB8AF80E}"/>
            </a:ext>
          </a:extLst>
        </p:cNvPr>
        <p:cNvGrpSpPr/>
        <p:nvPr/>
      </p:nvGrpSpPr>
      <p:grpSpPr>
        <a:xfrm>
          <a:off x="0" y="0"/>
          <a:ext cx="0" cy="0"/>
          <a:chOff x="0" y="0"/>
          <a:chExt cx="0" cy="0"/>
        </a:xfrm>
      </p:grpSpPr>
      <p:sp>
        <p:nvSpPr>
          <p:cNvPr id="7" name="Rectangle 6">
            <a:extLst>
              <a:ext uri="{FF2B5EF4-FFF2-40B4-BE49-F238E27FC236}">
                <a16:creationId xmlns:a16="http://schemas.microsoft.com/office/drawing/2014/main" id="{2F2DA777-A59B-F6AE-1C27-DA5DBA786F66}"/>
              </a:ext>
            </a:extLst>
          </p:cNvPr>
          <p:cNvSpPr/>
          <p:nvPr/>
        </p:nvSpPr>
        <p:spPr>
          <a:xfrm>
            <a:off x="2281179" y="1254951"/>
            <a:ext cx="3669161" cy="2760098"/>
          </a:xfrm>
          <a:prstGeom prst="rect">
            <a:avLst/>
          </a:prstGeom>
        </p:spPr>
        <p:txBody>
          <a:bodyPr vert="horz" lIns="91440" tIns="45720" rIns="91440" bIns="45720" rtlCol="0" anchor="ctr">
            <a:normAutofit/>
          </a:bodyPr>
          <a:lstStyle/>
          <a:p>
            <a:pPr algn="ctr">
              <a:lnSpc>
                <a:spcPct val="90000"/>
              </a:lnSpc>
              <a:spcBef>
                <a:spcPct val="0"/>
              </a:spcBef>
              <a:spcAft>
                <a:spcPts val="600"/>
              </a:spcAft>
            </a:pPr>
            <a:r>
              <a:rPr lang="en-US" sz="4300" b="1" i="1" dirty="0">
                <a:ln w="9525">
                  <a:solidFill>
                    <a:schemeClr val="bg1"/>
                  </a:solidFill>
                  <a:prstDash val="solid"/>
                </a:ln>
                <a:solidFill>
                  <a:schemeClr val="tx2"/>
                </a:solidFill>
                <a:effectLst>
                  <a:outerShdw blurRad="12700" dist="38100" dir="2700000" algn="tl" rotWithShape="0">
                    <a:schemeClr val="accent5">
                      <a:lumMod val="60000"/>
                      <a:lumOff val="40000"/>
                    </a:schemeClr>
                  </a:outerShdw>
                </a:effectLst>
                <a:latin typeface="+mj-lt"/>
                <a:ea typeface="+mj-ea"/>
                <a:cs typeface="+mj-cs"/>
              </a:rPr>
              <a:t>The Interview – Discovery Through Dialogue</a:t>
            </a:r>
            <a:endParaRPr lang="en-US" sz="4300" b="1" i="1" kern="1200" dirty="0">
              <a:ln w="9525">
                <a:solidFill>
                  <a:schemeClr val="bg1"/>
                </a:solidFill>
                <a:prstDash val="solid"/>
              </a:ln>
              <a:solidFill>
                <a:schemeClr val="tx2"/>
              </a:solidFill>
              <a:effectLst>
                <a:outerShdw blurRad="12700" dist="38100" dir="2700000" algn="tl" rotWithShape="0">
                  <a:schemeClr val="accent5">
                    <a:lumMod val="60000"/>
                    <a:lumOff val="40000"/>
                  </a:schemeClr>
                </a:outerShdw>
              </a:effectLst>
              <a:latin typeface="+mj-lt"/>
              <a:ea typeface="+mj-ea"/>
              <a:cs typeface="+mj-cs"/>
            </a:endParaRPr>
          </a:p>
        </p:txBody>
      </p:sp>
      <p:pic>
        <p:nvPicPr>
          <p:cNvPr id="2" name="Picture 1">
            <a:extLst>
              <a:ext uri="{FF2B5EF4-FFF2-40B4-BE49-F238E27FC236}">
                <a16:creationId xmlns:a16="http://schemas.microsoft.com/office/drawing/2014/main" id="{B6FBC8F5-B94A-AE48-3662-0BE1D8DFFA31}"/>
              </a:ext>
            </a:extLst>
          </p:cNvPr>
          <p:cNvPicPr>
            <a:picLocks noChangeAspect="1"/>
          </p:cNvPicPr>
          <p:nvPr/>
        </p:nvPicPr>
        <p:blipFill>
          <a:blip r:embed="rId3"/>
          <a:stretch>
            <a:fillRect/>
          </a:stretch>
        </p:blipFill>
        <p:spPr>
          <a:xfrm>
            <a:off x="2392184" y="348468"/>
            <a:ext cx="2474879" cy="662939"/>
          </a:xfrm>
          <a:prstGeom prst="rect">
            <a:avLst/>
          </a:prstGeom>
        </p:spPr>
      </p:pic>
      <p:sp>
        <p:nvSpPr>
          <p:cNvPr id="5" name="Content Placeholder 2">
            <a:extLst>
              <a:ext uri="{FF2B5EF4-FFF2-40B4-BE49-F238E27FC236}">
                <a16:creationId xmlns:a16="http://schemas.microsoft.com/office/drawing/2014/main" id="{EC9AD476-9EA1-D03B-254C-3BECD4FD7847}"/>
              </a:ext>
            </a:extLst>
          </p:cNvPr>
          <p:cNvSpPr txBox="1">
            <a:spLocks/>
          </p:cNvSpPr>
          <p:nvPr/>
        </p:nvSpPr>
        <p:spPr>
          <a:xfrm>
            <a:off x="6519454" y="1128681"/>
            <a:ext cx="5367746" cy="2300319"/>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dirty="0">
                <a:latin typeface="Calibri" panose="020F0502020204030204" pitchFamily="34" charset="0"/>
                <a:ea typeface="Calibri" panose="020F0502020204030204" pitchFamily="34" charset="0"/>
                <a:cs typeface="Calibri" panose="020F0502020204030204" pitchFamily="34" charset="0"/>
              </a:rPr>
              <a:t>"Where are you now?“</a:t>
            </a:r>
          </a:p>
          <a:p>
            <a:endParaRPr lang="en-US" sz="800" dirty="0">
              <a:latin typeface="Calibri" panose="020F0502020204030204" pitchFamily="34" charset="0"/>
              <a:ea typeface="Calibri" panose="020F0502020204030204" pitchFamily="34" charset="0"/>
              <a:cs typeface="Calibri" panose="020F0502020204030204" pitchFamily="34" charset="0"/>
            </a:endParaRPr>
          </a:p>
          <a:p>
            <a:r>
              <a:rPr lang="en-US" dirty="0">
                <a:latin typeface="Calibri" panose="020F0502020204030204" pitchFamily="34" charset="0"/>
                <a:ea typeface="Calibri" panose="020F0502020204030204" pitchFamily="34" charset="0"/>
                <a:cs typeface="Calibri" panose="020F0502020204030204" pitchFamily="34" charset="0"/>
              </a:rPr>
              <a:t>"Where do you want to be?“</a:t>
            </a:r>
          </a:p>
          <a:p>
            <a:endParaRPr lang="en-US" sz="800" dirty="0">
              <a:latin typeface="Calibri" panose="020F0502020204030204" pitchFamily="34" charset="0"/>
              <a:ea typeface="Calibri" panose="020F0502020204030204" pitchFamily="34" charset="0"/>
              <a:cs typeface="Calibri" panose="020F0502020204030204" pitchFamily="34" charset="0"/>
            </a:endParaRPr>
          </a:p>
          <a:p>
            <a:r>
              <a:rPr lang="en-US" dirty="0">
                <a:latin typeface="Calibri" panose="020F0502020204030204" pitchFamily="34" charset="0"/>
                <a:ea typeface="Calibri" panose="020F0502020204030204" pitchFamily="34" charset="0"/>
                <a:cs typeface="Calibri" panose="020F0502020204030204" pitchFamily="34" charset="0"/>
              </a:rPr>
              <a:t>"What’s in the way?"</a:t>
            </a:r>
          </a:p>
        </p:txBody>
      </p:sp>
      <p:pic>
        <p:nvPicPr>
          <p:cNvPr id="6" name="Picture 5">
            <a:extLst>
              <a:ext uri="{FF2B5EF4-FFF2-40B4-BE49-F238E27FC236}">
                <a16:creationId xmlns:a16="http://schemas.microsoft.com/office/drawing/2014/main" id="{758B6CEC-1903-F2F3-DF86-CD65E1A8D6F5}"/>
              </a:ext>
            </a:extLst>
          </p:cNvPr>
          <p:cNvPicPr>
            <a:picLocks noChangeAspect="1"/>
          </p:cNvPicPr>
          <p:nvPr/>
        </p:nvPicPr>
        <p:blipFill>
          <a:blip r:embed="rId4"/>
          <a:stretch>
            <a:fillRect/>
          </a:stretch>
        </p:blipFill>
        <p:spPr>
          <a:xfrm>
            <a:off x="6690168" y="3329642"/>
            <a:ext cx="4577387" cy="3155935"/>
          </a:xfrm>
          <a:prstGeom prst="ellipse">
            <a:avLst/>
          </a:prstGeom>
          <a:ln w="76200">
            <a:solidFill>
              <a:schemeClr val="tx1"/>
            </a:solidFill>
          </a:ln>
          <a:effectLst>
            <a:outerShdw blurRad="76200" dir="18900000" sy="23000" kx="-1200000" algn="bl" rotWithShape="0">
              <a:prstClr val="black">
                <a:alpha val="20000"/>
              </a:prstClr>
            </a:outerShdw>
            <a:softEdge rad="112500"/>
          </a:effectLst>
        </p:spPr>
      </p:pic>
    </p:spTree>
    <p:extLst>
      <p:ext uri="{BB962C8B-B14F-4D97-AF65-F5344CB8AC3E}">
        <p14:creationId xmlns:p14="http://schemas.microsoft.com/office/powerpoint/2010/main" val="339814420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CCEC0CEC-492D-A42F-69BE-C5203FCFECCB}"/>
            </a:ext>
          </a:extLst>
        </p:cNvPr>
        <p:cNvGrpSpPr/>
        <p:nvPr/>
      </p:nvGrpSpPr>
      <p:grpSpPr>
        <a:xfrm>
          <a:off x="0" y="0"/>
          <a:ext cx="0" cy="0"/>
          <a:chOff x="0" y="0"/>
          <a:chExt cx="0" cy="0"/>
        </a:xfrm>
      </p:grpSpPr>
      <p:sp>
        <p:nvSpPr>
          <p:cNvPr id="7" name="Rectangle 6">
            <a:extLst>
              <a:ext uri="{FF2B5EF4-FFF2-40B4-BE49-F238E27FC236}">
                <a16:creationId xmlns:a16="http://schemas.microsoft.com/office/drawing/2014/main" id="{DF771766-9E24-2AD2-1594-5C67F925DA86}"/>
              </a:ext>
            </a:extLst>
          </p:cNvPr>
          <p:cNvSpPr/>
          <p:nvPr/>
        </p:nvSpPr>
        <p:spPr>
          <a:xfrm>
            <a:off x="2061259" y="1301886"/>
            <a:ext cx="3669161" cy="1731317"/>
          </a:xfrm>
          <a:prstGeom prst="rect">
            <a:avLst/>
          </a:prstGeom>
        </p:spPr>
        <p:txBody>
          <a:bodyPr vert="horz" lIns="91440" tIns="45720" rIns="91440" bIns="45720" rtlCol="0" anchor="ctr">
            <a:normAutofit/>
          </a:bodyPr>
          <a:lstStyle/>
          <a:p>
            <a:pPr algn="ctr">
              <a:lnSpc>
                <a:spcPct val="90000"/>
              </a:lnSpc>
              <a:spcBef>
                <a:spcPct val="0"/>
              </a:spcBef>
              <a:spcAft>
                <a:spcPts val="600"/>
              </a:spcAft>
            </a:pPr>
            <a:r>
              <a:rPr lang="en-US" sz="4300" b="1" i="1" kern="1200" dirty="0">
                <a:ln w="9525">
                  <a:solidFill>
                    <a:schemeClr val="bg1"/>
                  </a:solidFill>
                  <a:prstDash val="solid"/>
                </a:ln>
                <a:solidFill>
                  <a:schemeClr val="tx2"/>
                </a:solidFill>
                <a:effectLst>
                  <a:outerShdw blurRad="12700" dist="38100" dir="2700000" algn="tl" rotWithShape="0">
                    <a:schemeClr val="accent5">
                      <a:lumMod val="60000"/>
                      <a:lumOff val="40000"/>
                    </a:schemeClr>
                  </a:outerShdw>
                </a:effectLst>
                <a:latin typeface="+mj-lt"/>
                <a:ea typeface="+mj-ea"/>
                <a:cs typeface="+mj-cs"/>
              </a:rPr>
              <a:t>Establishing Expectations</a:t>
            </a:r>
          </a:p>
        </p:txBody>
      </p:sp>
      <p:pic>
        <p:nvPicPr>
          <p:cNvPr id="2" name="Picture 1">
            <a:extLst>
              <a:ext uri="{FF2B5EF4-FFF2-40B4-BE49-F238E27FC236}">
                <a16:creationId xmlns:a16="http://schemas.microsoft.com/office/drawing/2014/main" id="{7329318B-4E53-494B-72C2-059B8C3372E3}"/>
              </a:ext>
            </a:extLst>
          </p:cNvPr>
          <p:cNvPicPr>
            <a:picLocks noChangeAspect="1"/>
          </p:cNvPicPr>
          <p:nvPr/>
        </p:nvPicPr>
        <p:blipFill>
          <a:blip r:embed="rId3"/>
          <a:stretch>
            <a:fillRect/>
          </a:stretch>
        </p:blipFill>
        <p:spPr>
          <a:xfrm>
            <a:off x="2392184" y="348468"/>
            <a:ext cx="2474879" cy="662939"/>
          </a:xfrm>
          <a:prstGeom prst="rect">
            <a:avLst/>
          </a:prstGeom>
        </p:spPr>
      </p:pic>
      <p:sp>
        <p:nvSpPr>
          <p:cNvPr id="5" name="Content Placeholder 2">
            <a:extLst>
              <a:ext uri="{FF2B5EF4-FFF2-40B4-BE49-F238E27FC236}">
                <a16:creationId xmlns:a16="http://schemas.microsoft.com/office/drawing/2014/main" id="{8C1E2F77-320A-4EBB-7384-EA5B0A28C6CB}"/>
              </a:ext>
            </a:extLst>
          </p:cNvPr>
          <p:cNvSpPr txBox="1">
            <a:spLocks/>
          </p:cNvSpPr>
          <p:nvPr/>
        </p:nvSpPr>
        <p:spPr>
          <a:xfrm>
            <a:off x="5945595" y="814638"/>
            <a:ext cx="5841357" cy="3062882"/>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dirty="0">
                <a:latin typeface="Calibri" panose="020F0502020204030204" pitchFamily="34" charset="0"/>
                <a:ea typeface="Calibri" panose="020F0502020204030204" pitchFamily="34" charset="0"/>
                <a:cs typeface="Calibri" panose="020F0502020204030204" pitchFamily="34" charset="0"/>
              </a:rPr>
              <a:t>No active drug or alcohol use</a:t>
            </a:r>
          </a:p>
          <a:p>
            <a:endParaRPr lang="en-US" sz="800" dirty="0">
              <a:latin typeface="Calibri" panose="020F0502020204030204" pitchFamily="34" charset="0"/>
              <a:ea typeface="Calibri" panose="020F0502020204030204" pitchFamily="34" charset="0"/>
              <a:cs typeface="Calibri" panose="020F0502020204030204" pitchFamily="34" charset="0"/>
            </a:endParaRPr>
          </a:p>
          <a:p>
            <a:r>
              <a:rPr lang="en-US" dirty="0">
                <a:latin typeface="Calibri" panose="020F0502020204030204" pitchFamily="34" charset="0"/>
                <a:ea typeface="Calibri" panose="020F0502020204030204" pitchFamily="34" charset="0"/>
                <a:cs typeface="Calibri" panose="020F0502020204030204" pitchFamily="34" charset="0"/>
              </a:rPr>
              <a:t>High motivation to become self-sufficient</a:t>
            </a:r>
          </a:p>
          <a:p>
            <a:endParaRPr lang="en-US" sz="800" dirty="0">
              <a:latin typeface="Calibri" panose="020F0502020204030204" pitchFamily="34" charset="0"/>
              <a:ea typeface="Calibri" panose="020F0502020204030204" pitchFamily="34" charset="0"/>
              <a:cs typeface="Calibri" panose="020F0502020204030204" pitchFamily="34" charset="0"/>
            </a:endParaRPr>
          </a:p>
          <a:p>
            <a:r>
              <a:rPr lang="en-US" dirty="0">
                <a:latin typeface="Calibri" panose="020F0502020204030204" pitchFamily="34" charset="0"/>
                <a:ea typeface="Calibri" panose="020F0502020204030204" pitchFamily="34" charset="0"/>
                <a:cs typeface="Calibri" panose="020F0502020204030204" pitchFamily="34" charset="0"/>
              </a:rPr>
              <a:t>Honest communication and participation</a:t>
            </a:r>
          </a:p>
        </p:txBody>
      </p:sp>
      <p:pic>
        <p:nvPicPr>
          <p:cNvPr id="15" name="Picture 14" descr="A cartoon of a chain and a floating island&#10;&#10;AI-generated content may be incorrect.">
            <a:extLst>
              <a:ext uri="{FF2B5EF4-FFF2-40B4-BE49-F238E27FC236}">
                <a16:creationId xmlns:a16="http://schemas.microsoft.com/office/drawing/2014/main" id="{4CF7ADD2-89E2-367A-C1CC-0D9C089AC242}"/>
              </a:ext>
            </a:extLst>
          </p:cNvPr>
          <p:cNvPicPr>
            <a:picLocks noChangeAspect="1"/>
          </p:cNvPicPr>
          <p:nvPr/>
        </p:nvPicPr>
        <p:blipFill>
          <a:blip r:embed="rId4">
            <a:extLst>
              <a:ext uri="{28A0092B-C50C-407E-A947-70E740481C1C}">
                <a14:useLocalDpi xmlns:a14="http://schemas.microsoft.com/office/drawing/2010/main" val="0"/>
              </a:ext>
              <a:ext uri="{837473B0-CC2E-450A-ABE3-18F120FF3D39}">
                <a1611:picAttrSrcUrl xmlns:a1611="http://schemas.microsoft.com/office/drawing/2016/11/main" r:id="rId5"/>
              </a:ext>
            </a:extLst>
          </a:blip>
          <a:stretch>
            <a:fillRect/>
          </a:stretch>
        </p:blipFill>
        <p:spPr>
          <a:xfrm>
            <a:off x="6999062" y="3727048"/>
            <a:ext cx="3218038" cy="2692231"/>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spTree>
    <p:extLst>
      <p:ext uri="{BB962C8B-B14F-4D97-AF65-F5344CB8AC3E}">
        <p14:creationId xmlns:p14="http://schemas.microsoft.com/office/powerpoint/2010/main" val="317924411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8D7831CC-F6DD-E43C-C765-4605F5A11A08}"/>
            </a:ext>
          </a:extLst>
        </p:cNvPr>
        <p:cNvGrpSpPr/>
        <p:nvPr/>
      </p:nvGrpSpPr>
      <p:grpSpPr>
        <a:xfrm>
          <a:off x="0" y="0"/>
          <a:ext cx="0" cy="0"/>
          <a:chOff x="0" y="0"/>
          <a:chExt cx="0" cy="0"/>
        </a:xfrm>
      </p:grpSpPr>
      <p:pic>
        <p:nvPicPr>
          <p:cNvPr id="11" name="Picture 10">
            <a:extLst>
              <a:ext uri="{FF2B5EF4-FFF2-40B4-BE49-F238E27FC236}">
                <a16:creationId xmlns:a16="http://schemas.microsoft.com/office/drawing/2014/main" id="{88DC1BD7-1822-2246-0782-C500BF39253F}"/>
              </a:ext>
            </a:extLst>
          </p:cNvPr>
          <p:cNvPicPr>
            <a:picLocks noChangeAspect="1"/>
          </p:cNvPicPr>
          <p:nvPr/>
        </p:nvPicPr>
        <p:blipFill>
          <a:blip r:embed="rId3"/>
          <a:srcRect l="3207" t="5950" r="17780" b="6294"/>
          <a:stretch/>
        </p:blipFill>
        <p:spPr>
          <a:xfrm>
            <a:off x="6337803" y="3429000"/>
            <a:ext cx="4193737" cy="3061504"/>
          </a:xfrm>
          <a:prstGeom prst="rect">
            <a:avLst/>
          </a:prstGeom>
        </p:spPr>
      </p:pic>
      <p:sp>
        <p:nvSpPr>
          <p:cNvPr id="7" name="Rectangle 6">
            <a:extLst>
              <a:ext uri="{FF2B5EF4-FFF2-40B4-BE49-F238E27FC236}">
                <a16:creationId xmlns:a16="http://schemas.microsoft.com/office/drawing/2014/main" id="{73DCFBE0-90F9-B410-1E71-E570E1335092}"/>
              </a:ext>
            </a:extLst>
          </p:cNvPr>
          <p:cNvSpPr/>
          <p:nvPr/>
        </p:nvSpPr>
        <p:spPr>
          <a:xfrm>
            <a:off x="2304329" y="1092430"/>
            <a:ext cx="3669161" cy="2136431"/>
          </a:xfrm>
          <a:prstGeom prst="rect">
            <a:avLst/>
          </a:prstGeom>
        </p:spPr>
        <p:txBody>
          <a:bodyPr vert="horz" lIns="91440" tIns="45720" rIns="91440" bIns="45720" rtlCol="0" anchor="ctr">
            <a:normAutofit/>
          </a:bodyPr>
          <a:lstStyle/>
          <a:p>
            <a:pPr algn="ctr">
              <a:lnSpc>
                <a:spcPct val="90000"/>
              </a:lnSpc>
              <a:spcBef>
                <a:spcPct val="0"/>
              </a:spcBef>
              <a:spcAft>
                <a:spcPts val="600"/>
              </a:spcAft>
            </a:pPr>
            <a:r>
              <a:rPr lang="en-US" sz="4300" b="1" i="1" kern="1200" dirty="0">
                <a:ln w="9525">
                  <a:solidFill>
                    <a:schemeClr val="bg1"/>
                  </a:solidFill>
                  <a:prstDash val="solid"/>
                </a:ln>
                <a:solidFill>
                  <a:schemeClr val="tx2"/>
                </a:solidFill>
                <a:effectLst>
                  <a:outerShdw blurRad="12700" dist="38100" dir="2700000" algn="tl" rotWithShape="0">
                    <a:schemeClr val="accent5">
                      <a:lumMod val="60000"/>
                      <a:lumOff val="40000"/>
                    </a:schemeClr>
                  </a:outerShdw>
                </a:effectLst>
                <a:latin typeface="+mj-lt"/>
                <a:ea typeface="+mj-ea"/>
                <a:cs typeface="+mj-cs"/>
              </a:rPr>
              <a:t>Priorities in Life</a:t>
            </a:r>
          </a:p>
        </p:txBody>
      </p:sp>
      <p:pic>
        <p:nvPicPr>
          <p:cNvPr id="2" name="Picture 1">
            <a:extLst>
              <a:ext uri="{FF2B5EF4-FFF2-40B4-BE49-F238E27FC236}">
                <a16:creationId xmlns:a16="http://schemas.microsoft.com/office/drawing/2014/main" id="{BECD0A38-CAD2-2910-C6FA-359714A46F62}"/>
              </a:ext>
            </a:extLst>
          </p:cNvPr>
          <p:cNvPicPr>
            <a:picLocks noChangeAspect="1"/>
          </p:cNvPicPr>
          <p:nvPr/>
        </p:nvPicPr>
        <p:blipFill>
          <a:blip r:embed="rId4"/>
          <a:stretch>
            <a:fillRect/>
          </a:stretch>
        </p:blipFill>
        <p:spPr>
          <a:xfrm>
            <a:off x="2392184" y="348468"/>
            <a:ext cx="2474879" cy="662939"/>
          </a:xfrm>
          <a:prstGeom prst="rect">
            <a:avLst/>
          </a:prstGeom>
        </p:spPr>
      </p:pic>
      <p:sp>
        <p:nvSpPr>
          <p:cNvPr id="5" name="Content Placeholder 2">
            <a:extLst>
              <a:ext uri="{FF2B5EF4-FFF2-40B4-BE49-F238E27FC236}">
                <a16:creationId xmlns:a16="http://schemas.microsoft.com/office/drawing/2014/main" id="{3F738448-B2FB-A860-C010-F3724BEE4485}"/>
              </a:ext>
            </a:extLst>
          </p:cNvPr>
          <p:cNvSpPr txBox="1">
            <a:spLocks/>
          </p:cNvSpPr>
          <p:nvPr/>
        </p:nvSpPr>
        <p:spPr>
          <a:xfrm>
            <a:off x="6471178" y="803058"/>
            <a:ext cx="4207411" cy="3114349"/>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dirty="0">
                <a:latin typeface="Calibri" panose="020F0502020204030204" pitchFamily="34" charset="0"/>
                <a:ea typeface="Calibri" panose="020F0502020204030204" pitchFamily="34" charset="0"/>
                <a:cs typeface="Calibri" panose="020F0502020204030204" pitchFamily="34" charset="0"/>
              </a:rPr>
              <a:t>Faith</a:t>
            </a:r>
          </a:p>
          <a:p>
            <a:r>
              <a:rPr lang="en-US" dirty="0">
                <a:latin typeface="Calibri" panose="020F0502020204030204" pitchFamily="34" charset="0"/>
                <a:ea typeface="Calibri" panose="020F0502020204030204" pitchFamily="34" charset="0"/>
                <a:cs typeface="Calibri" panose="020F0502020204030204" pitchFamily="34" charset="0"/>
              </a:rPr>
              <a:t>Family</a:t>
            </a:r>
          </a:p>
          <a:p>
            <a:r>
              <a:rPr lang="en-US" dirty="0">
                <a:latin typeface="Calibri" panose="020F0502020204030204" pitchFamily="34" charset="0"/>
                <a:ea typeface="Calibri" panose="020F0502020204030204" pitchFamily="34" charset="0"/>
                <a:cs typeface="Calibri" panose="020F0502020204030204" pitchFamily="34" charset="0"/>
              </a:rPr>
              <a:t>Fitness (Health)</a:t>
            </a:r>
          </a:p>
          <a:p>
            <a:r>
              <a:rPr lang="en-US" dirty="0">
                <a:latin typeface="Calibri" panose="020F0502020204030204" pitchFamily="34" charset="0"/>
                <a:ea typeface="Calibri" panose="020F0502020204030204" pitchFamily="34" charset="0"/>
                <a:cs typeface="Calibri" panose="020F0502020204030204" pitchFamily="34" charset="0"/>
              </a:rPr>
              <a:t>Friends (Community)</a:t>
            </a:r>
          </a:p>
          <a:p>
            <a:r>
              <a:rPr lang="en-US" dirty="0">
                <a:latin typeface="Calibri" panose="020F0502020204030204" pitchFamily="34" charset="0"/>
                <a:ea typeface="Calibri" panose="020F0502020204030204" pitchFamily="34" charset="0"/>
                <a:cs typeface="Calibri" panose="020F0502020204030204" pitchFamily="34" charset="0"/>
              </a:rPr>
              <a:t>Finance (Stability)</a:t>
            </a:r>
          </a:p>
        </p:txBody>
      </p:sp>
    </p:spTree>
    <p:extLst>
      <p:ext uri="{BB962C8B-B14F-4D97-AF65-F5344CB8AC3E}">
        <p14:creationId xmlns:p14="http://schemas.microsoft.com/office/powerpoint/2010/main" val="377505269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DAE6315C-1755-5DD3-E3C8-393B4B89AAEB}"/>
            </a:ext>
          </a:extLst>
        </p:cNvPr>
        <p:cNvGrpSpPr/>
        <p:nvPr/>
      </p:nvGrpSpPr>
      <p:grpSpPr>
        <a:xfrm>
          <a:off x="0" y="0"/>
          <a:ext cx="0" cy="0"/>
          <a:chOff x="0" y="0"/>
          <a:chExt cx="0" cy="0"/>
        </a:xfrm>
      </p:grpSpPr>
      <p:sp>
        <p:nvSpPr>
          <p:cNvPr id="7" name="Rectangle 6">
            <a:extLst>
              <a:ext uri="{FF2B5EF4-FFF2-40B4-BE49-F238E27FC236}">
                <a16:creationId xmlns:a16="http://schemas.microsoft.com/office/drawing/2014/main" id="{08910E83-BC33-4FAD-E4E3-7F7FB8D24DE4}"/>
              </a:ext>
            </a:extLst>
          </p:cNvPr>
          <p:cNvSpPr/>
          <p:nvPr/>
        </p:nvSpPr>
        <p:spPr>
          <a:xfrm>
            <a:off x="2144603" y="1173928"/>
            <a:ext cx="3669161" cy="2066983"/>
          </a:xfrm>
          <a:prstGeom prst="rect">
            <a:avLst/>
          </a:prstGeom>
        </p:spPr>
        <p:txBody>
          <a:bodyPr vert="horz" lIns="91440" tIns="45720" rIns="91440" bIns="45720" rtlCol="0" anchor="ctr">
            <a:normAutofit/>
          </a:bodyPr>
          <a:lstStyle/>
          <a:p>
            <a:pPr algn="ctr">
              <a:lnSpc>
                <a:spcPct val="90000"/>
              </a:lnSpc>
              <a:spcBef>
                <a:spcPct val="0"/>
              </a:spcBef>
              <a:spcAft>
                <a:spcPts val="600"/>
              </a:spcAft>
            </a:pPr>
            <a:r>
              <a:rPr lang="en-US" sz="4300" b="1" i="1" kern="1200" dirty="0">
                <a:ln w="9525">
                  <a:solidFill>
                    <a:schemeClr val="bg1"/>
                  </a:solidFill>
                  <a:prstDash val="solid"/>
                </a:ln>
                <a:solidFill>
                  <a:schemeClr val="tx2"/>
                </a:solidFill>
                <a:effectLst>
                  <a:outerShdw blurRad="12700" dist="38100" dir="2700000" algn="tl" rotWithShape="0">
                    <a:schemeClr val="accent5">
                      <a:lumMod val="60000"/>
                      <a:lumOff val="40000"/>
                    </a:schemeClr>
                  </a:outerShdw>
                </a:effectLst>
                <a:latin typeface="+mj-lt"/>
                <a:ea typeface="+mj-ea"/>
                <a:cs typeface="+mj-cs"/>
              </a:rPr>
              <a:t>Creating THEIR Written Plan</a:t>
            </a:r>
          </a:p>
        </p:txBody>
      </p:sp>
      <p:pic>
        <p:nvPicPr>
          <p:cNvPr id="2" name="Picture 1">
            <a:extLst>
              <a:ext uri="{FF2B5EF4-FFF2-40B4-BE49-F238E27FC236}">
                <a16:creationId xmlns:a16="http://schemas.microsoft.com/office/drawing/2014/main" id="{EC424043-9C22-C9F8-C1D9-7F3DA5A236B7}"/>
              </a:ext>
            </a:extLst>
          </p:cNvPr>
          <p:cNvPicPr>
            <a:picLocks noChangeAspect="1"/>
          </p:cNvPicPr>
          <p:nvPr/>
        </p:nvPicPr>
        <p:blipFill>
          <a:blip r:embed="rId3"/>
          <a:stretch>
            <a:fillRect/>
          </a:stretch>
        </p:blipFill>
        <p:spPr>
          <a:xfrm>
            <a:off x="2392184" y="348468"/>
            <a:ext cx="2474879" cy="662939"/>
          </a:xfrm>
          <a:prstGeom prst="rect">
            <a:avLst/>
          </a:prstGeom>
        </p:spPr>
      </p:pic>
      <p:sp>
        <p:nvSpPr>
          <p:cNvPr id="6" name="Content Placeholder 2">
            <a:extLst>
              <a:ext uri="{FF2B5EF4-FFF2-40B4-BE49-F238E27FC236}">
                <a16:creationId xmlns:a16="http://schemas.microsoft.com/office/drawing/2014/main" id="{8C475A87-8DB1-CDD9-3E8B-3F5108A471F5}"/>
              </a:ext>
            </a:extLst>
          </p:cNvPr>
          <p:cNvSpPr txBox="1">
            <a:spLocks/>
          </p:cNvSpPr>
          <p:nvPr/>
        </p:nvSpPr>
        <p:spPr>
          <a:xfrm>
            <a:off x="6096000" y="741214"/>
            <a:ext cx="5503424" cy="3460395"/>
          </a:xfrm>
          <a:prstGeom prst="rect">
            <a:avLst/>
          </a:prstGeom>
        </p:spPr>
        <p:txBody>
          <a:bodyPr vert="horz" lIns="91440" tIns="45720" rIns="91440" bIns="45720" rtlCol="0">
            <a:normAutofit fontScale="92500" lnSpcReduction="100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3000" dirty="0">
                <a:latin typeface="Calibri" panose="020F0502020204030204" pitchFamily="34" charset="0"/>
                <a:ea typeface="Calibri" panose="020F0502020204030204" pitchFamily="34" charset="0"/>
                <a:cs typeface="Calibri" panose="020F0502020204030204" pitchFamily="34" charset="0"/>
              </a:rPr>
              <a:t>Written Objective Statement</a:t>
            </a:r>
          </a:p>
          <a:p>
            <a:endParaRPr lang="en-US" sz="900" dirty="0">
              <a:latin typeface="Calibri" panose="020F0502020204030204" pitchFamily="34" charset="0"/>
              <a:ea typeface="Calibri" panose="020F0502020204030204" pitchFamily="34" charset="0"/>
              <a:cs typeface="Calibri" panose="020F0502020204030204" pitchFamily="34" charset="0"/>
            </a:endParaRPr>
          </a:p>
          <a:p>
            <a:r>
              <a:rPr lang="en-US" sz="3000" dirty="0">
                <a:latin typeface="Calibri" panose="020F0502020204030204" pitchFamily="34" charset="0"/>
                <a:ea typeface="Calibri" panose="020F0502020204030204" pitchFamily="34" charset="0"/>
                <a:cs typeface="Calibri" panose="020F0502020204030204" pitchFamily="34" charset="0"/>
              </a:rPr>
              <a:t>SMART Goals: </a:t>
            </a:r>
          </a:p>
          <a:p>
            <a:pPr lvl="1">
              <a:buFont typeface="Wingdings" panose="05000000000000000000" pitchFamily="2" charset="2"/>
              <a:buChar char="Ø"/>
            </a:pPr>
            <a:r>
              <a:rPr lang="en-US" sz="2200" b="1" u="sng" dirty="0">
                <a:latin typeface="Calibri" panose="020F0502020204030204" pitchFamily="34" charset="0"/>
                <a:ea typeface="Calibri" panose="020F0502020204030204" pitchFamily="34" charset="0"/>
                <a:cs typeface="Calibri" panose="020F0502020204030204" pitchFamily="34" charset="0"/>
              </a:rPr>
              <a:t>S</a:t>
            </a:r>
            <a:r>
              <a:rPr lang="en-US" sz="2200" dirty="0">
                <a:latin typeface="Calibri" panose="020F0502020204030204" pitchFamily="34" charset="0"/>
                <a:ea typeface="Calibri" panose="020F0502020204030204" pitchFamily="34" charset="0"/>
                <a:cs typeface="Calibri" panose="020F0502020204030204" pitchFamily="34" charset="0"/>
              </a:rPr>
              <a:t>pecific, </a:t>
            </a:r>
          </a:p>
          <a:p>
            <a:pPr lvl="1">
              <a:buFont typeface="Wingdings" panose="05000000000000000000" pitchFamily="2" charset="2"/>
              <a:buChar char="Ø"/>
            </a:pPr>
            <a:r>
              <a:rPr lang="en-US" sz="2200" b="1" u="sng" dirty="0">
                <a:latin typeface="Calibri" panose="020F0502020204030204" pitchFamily="34" charset="0"/>
                <a:ea typeface="Calibri" panose="020F0502020204030204" pitchFamily="34" charset="0"/>
                <a:cs typeface="Calibri" panose="020F0502020204030204" pitchFamily="34" charset="0"/>
              </a:rPr>
              <a:t>M</a:t>
            </a:r>
            <a:r>
              <a:rPr lang="en-US" sz="2200" dirty="0">
                <a:latin typeface="Calibri" panose="020F0502020204030204" pitchFamily="34" charset="0"/>
                <a:ea typeface="Calibri" panose="020F0502020204030204" pitchFamily="34" charset="0"/>
                <a:cs typeface="Calibri" panose="020F0502020204030204" pitchFamily="34" charset="0"/>
              </a:rPr>
              <a:t>easurable, </a:t>
            </a:r>
          </a:p>
          <a:p>
            <a:pPr lvl="1">
              <a:buFont typeface="Wingdings" panose="05000000000000000000" pitchFamily="2" charset="2"/>
              <a:buChar char="Ø"/>
            </a:pPr>
            <a:r>
              <a:rPr lang="en-US" sz="2200" b="1" u="sng" dirty="0">
                <a:latin typeface="Calibri" panose="020F0502020204030204" pitchFamily="34" charset="0"/>
                <a:ea typeface="Calibri" panose="020F0502020204030204" pitchFamily="34" charset="0"/>
                <a:cs typeface="Calibri" panose="020F0502020204030204" pitchFamily="34" charset="0"/>
              </a:rPr>
              <a:t>A</a:t>
            </a:r>
            <a:r>
              <a:rPr lang="en-US" sz="2200" dirty="0">
                <a:latin typeface="Calibri" panose="020F0502020204030204" pitchFamily="34" charset="0"/>
                <a:ea typeface="Calibri" panose="020F0502020204030204" pitchFamily="34" charset="0"/>
                <a:cs typeface="Calibri" panose="020F0502020204030204" pitchFamily="34" charset="0"/>
              </a:rPr>
              <a:t>chievable, </a:t>
            </a:r>
          </a:p>
          <a:p>
            <a:pPr lvl="1">
              <a:buFont typeface="Wingdings" panose="05000000000000000000" pitchFamily="2" charset="2"/>
              <a:buChar char="Ø"/>
            </a:pPr>
            <a:r>
              <a:rPr lang="en-US" sz="2200" b="1" u="sng" dirty="0">
                <a:latin typeface="Calibri" panose="020F0502020204030204" pitchFamily="34" charset="0"/>
                <a:ea typeface="Calibri" panose="020F0502020204030204" pitchFamily="34" charset="0"/>
                <a:cs typeface="Calibri" panose="020F0502020204030204" pitchFamily="34" charset="0"/>
              </a:rPr>
              <a:t>R</a:t>
            </a:r>
            <a:r>
              <a:rPr lang="en-US" sz="2200" dirty="0">
                <a:latin typeface="Calibri" panose="020F0502020204030204" pitchFamily="34" charset="0"/>
                <a:ea typeface="Calibri" panose="020F0502020204030204" pitchFamily="34" charset="0"/>
                <a:cs typeface="Calibri" panose="020F0502020204030204" pitchFamily="34" charset="0"/>
              </a:rPr>
              <a:t>elevant, </a:t>
            </a:r>
          </a:p>
          <a:p>
            <a:pPr lvl="1">
              <a:buFont typeface="Wingdings" panose="05000000000000000000" pitchFamily="2" charset="2"/>
              <a:buChar char="Ø"/>
            </a:pPr>
            <a:r>
              <a:rPr lang="en-US" sz="2200" b="1" u="sng" dirty="0">
                <a:latin typeface="Calibri" panose="020F0502020204030204" pitchFamily="34" charset="0"/>
                <a:ea typeface="Calibri" panose="020F0502020204030204" pitchFamily="34" charset="0"/>
                <a:cs typeface="Calibri" panose="020F0502020204030204" pitchFamily="34" charset="0"/>
              </a:rPr>
              <a:t>T</a:t>
            </a:r>
            <a:r>
              <a:rPr lang="en-US" sz="2200" dirty="0">
                <a:latin typeface="Calibri" panose="020F0502020204030204" pitchFamily="34" charset="0"/>
                <a:ea typeface="Calibri" panose="020F0502020204030204" pitchFamily="34" charset="0"/>
                <a:cs typeface="Calibri" panose="020F0502020204030204" pitchFamily="34" charset="0"/>
              </a:rPr>
              <a:t>ime-Based</a:t>
            </a:r>
          </a:p>
          <a:p>
            <a:pPr lvl="1">
              <a:buFont typeface="Wingdings" panose="05000000000000000000" pitchFamily="2" charset="2"/>
              <a:buChar char="Ø"/>
            </a:pPr>
            <a:endParaRPr lang="en-US" sz="900" dirty="0">
              <a:latin typeface="Calibri" panose="020F0502020204030204" pitchFamily="34" charset="0"/>
              <a:ea typeface="Calibri" panose="020F0502020204030204" pitchFamily="34" charset="0"/>
              <a:cs typeface="Calibri" panose="020F0502020204030204" pitchFamily="34" charset="0"/>
            </a:endParaRPr>
          </a:p>
          <a:p>
            <a:r>
              <a:rPr lang="en-US" sz="3000" dirty="0">
                <a:latin typeface="Calibri" panose="020F0502020204030204" pitchFamily="34" charset="0"/>
                <a:ea typeface="Calibri" panose="020F0502020204030204" pitchFamily="34" charset="0"/>
                <a:cs typeface="Calibri" panose="020F0502020204030204" pitchFamily="34" charset="0"/>
              </a:rPr>
              <a:t>Personalized Coaching Plan</a:t>
            </a:r>
          </a:p>
        </p:txBody>
      </p:sp>
      <p:pic>
        <p:nvPicPr>
          <p:cNvPr id="23" name="Picture 22" descr="A colorful text with different icons&#10;&#10;AI-generated content may be incorrect.">
            <a:extLst>
              <a:ext uri="{FF2B5EF4-FFF2-40B4-BE49-F238E27FC236}">
                <a16:creationId xmlns:a16="http://schemas.microsoft.com/office/drawing/2014/main" id="{3CEB931D-C466-C3E9-0DC3-0FF41FD0C973}"/>
              </a:ext>
            </a:extLst>
          </p:cNvPr>
          <p:cNvPicPr>
            <a:picLocks noChangeAspect="1"/>
          </p:cNvPicPr>
          <p:nvPr/>
        </p:nvPicPr>
        <p:blipFill>
          <a:blip r:embed="rId4">
            <a:extLst>
              <a:ext uri="{28A0092B-C50C-407E-A947-70E740481C1C}">
                <a14:useLocalDpi xmlns:a14="http://schemas.microsoft.com/office/drawing/2010/main" val="0"/>
              </a:ext>
              <a:ext uri="{837473B0-CC2E-450A-ABE3-18F120FF3D39}">
                <a1611:picAttrSrcUrl xmlns:a1611="http://schemas.microsoft.com/office/drawing/2016/11/main" r:id="rId5"/>
              </a:ext>
            </a:extLst>
          </a:blip>
          <a:stretch>
            <a:fillRect/>
          </a:stretch>
        </p:blipFill>
        <p:spPr>
          <a:xfrm>
            <a:off x="6979529" y="4201609"/>
            <a:ext cx="2971629" cy="2095618"/>
          </a:xfrm>
          <a:prstGeom prst="rect">
            <a:avLst/>
          </a:prstGeom>
          <a:ln>
            <a:noFill/>
          </a:ln>
          <a:effectLst>
            <a:softEdge rad="112500"/>
          </a:effectLst>
        </p:spPr>
      </p:pic>
    </p:spTree>
    <p:extLst>
      <p:ext uri="{BB962C8B-B14F-4D97-AF65-F5344CB8AC3E}">
        <p14:creationId xmlns:p14="http://schemas.microsoft.com/office/powerpoint/2010/main" val="330659404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1554BA52-5CD1-4D9C-00E2-4CDFB0872077}"/>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A23237DD-01A3-EB87-51A2-9D913151AC57}"/>
              </a:ext>
            </a:extLst>
          </p:cNvPr>
          <p:cNvSpPr/>
          <p:nvPr/>
        </p:nvSpPr>
        <p:spPr>
          <a:xfrm>
            <a:off x="3524122" y="1991366"/>
            <a:ext cx="6105194" cy="1695450"/>
          </a:xfrm>
          <a:prstGeom prst="rect">
            <a:avLst/>
          </a:prstGeom>
        </p:spPr>
        <p:txBody>
          <a:bodyPr vert="horz" lIns="91440" tIns="45720" rIns="91440" bIns="45720" rtlCol="0" anchor="b">
            <a:normAutofit fontScale="92500" lnSpcReduction="10000"/>
            <a:scene3d>
              <a:camera prst="orthographicFront"/>
              <a:lightRig rig="soft" dir="t">
                <a:rot lat="0" lon="0" rev="15600000"/>
              </a:lightRig>
            </a:scene3d>
            <a:sp3d extrusionH="57150" prstMaterial="softEdge">
              <a:bevelT w="25400" h="38100"/>
            </a:sp3d>
          </a:bodyPr>
          <a:lstStyle/>
          <a:p>
            <a:pPr algn="ctr">
              <a:lnSpc>
                <a:spcPct val="90000"/>
              </a:lnSpc>
              <a:spcBef>
                <a:spcPct val="0"/>
              </a:spcBef>
              <a:spcAft>
                <a:spcPts val="600"/>
              </a:spcAft>
            </a:pPr>
            <a:r>
              <a:rPr lang="en-US" sz="6600" b="1" i="1" dirty="0">
                <a:ln w="9525">
                  <a:solidFill>
                    <a:schemeClr val="bg1"/>
                  </a:solidFill>
                  <a:prstDash val="solid"/>
                </a:ln>
                <a:solidFill>
                  <a:schemeClr val="tx2"/>
                </a:solidFill>
                <a:effectLst>
                  <a:outerShdw blurRad="12700" dist="38100" dir="2700000" algn="tl" rotWithShape="0">
                    <a:schemeClr val="bg1">
                      <a:lumMod val="50000"/>
                    </a:schemeClr>
                  </a:outerShdw>
                </a:effectLst>
                <a:latin typeface="+mj-lt"/>
                <a:ea typeface="+mj-ea"/>
                <a:cs typeface="+mj-cs"/>
              </a:rPr>
              <a:t>Financial Understanding </a:t>
            </a:r>
            <a:endParaRPr lang="en-US" sz="6600" b="1" kern="1200" dirty="0">
              <a:ln w="9525">
                <a:solidFill>
                  <a:schemeClr val="bg1"/>
                </a:solidFill>
                <a:prstDash val="solid"/>
              </a:ln>
              <a:solidFill>
                <a:schemeClr val="tx2"/>
              </a:solidFill>
              <a:effectLst>
                <a:outerShdw blurRad="12700" dist="38100" dir="2700000" algn="tl" rotWithShape="0">
                  <a:schemeClr val="bg1">
                    <a:lumMod val="50000"/>
                  </a:schemeClr>
                </a:outerShdw>
              </a:effectLst>
              <a:latin typeface="+mj-lt"/>
              <a:ea typeface="+mj-ea"/>
              <a:cs typeface="+mj-cs"/>
            </a:endParaRPr>
          </a:p>
        </p:txBody>
      </p:sp>
      <p:pic>
        <p:nvPicPr>
          <p:cNvPr id="4" name="Picture 3">
            <a:extLst>
              <a:ext uri="{FF2B5EF4-FFF2-40B4-BE49-F238E27FC236}">
                <a16:creationId xmlns:a16="http://schemas.microsoft.com/office/drawing/2014/main" id="{71CBCC24-3C41-BFB7-6A19-3FEC8E51BEB1}"/>
              </a:ext>
            </a:extLst>
          </p:cNvPr>
          <p:cNvPicPr>
            <a:picLocks noChangeAspect="1"/>
          </p:cNvPicPr>
          <p:nvPr/>
        </p:nvPicPr>
        <p:blipFill>
          <a:blip r:embed="rId3"/>
          <a:stretch>
            <a:fillRect/>
          </a:stretch>
        </p:blipFill>
        <p:spPr>
          <a:xfrm>
            <a:off x="4555054" y="454499"/>
            <a:ext cx="4043330" cy="1083075"/>
          </a:xfrm>
          <a:prstGeom prst="rect">
            <a:avLst/>
          </a:prstGeom>
        </p:spPr>
      </p:pic>
      <p:pic>
        <p:nvPicPr>
          <p:cNvPr id="22" name="Picture 21" descr="A colorful graphics with a calculator and a bag of money&#10;&#10;AI-generated content may be incorrect.">
            <a:extLst>
              <a:ext uri="{FF2B5EF4-FFF2-40B4-BE49-F238E27FC236}">
                <a16:creationId xmlns:a16="http://schemas.microsoft.com/office/drawing/2014/main" id="{13392D40-10B9-300D-EA68-205C06567F15}"/>
              </a:ext>
            </a:extLst>
          </p:cNvPr>
          <p:cNvPicPr>
            <a:picLocks noChangeAspect="1"/>
          </p:cNvPicPr>
          <p:nvPr/>
        </p:nvPicPr>
        <p:blipFill>
          <a:blip r:embed="rId4">
            <a:extLst>
              <a:ext uri="{28A0092B-C50C-407E-A947-70E740481C1C}">
                <a14:useLocalDpi xmlns:a14="http://schemas.microsoft.com/office/drawing/2010/main" val="0"/>
              </a:ext>
              <a:ext uri="{837473B0-CC2E-450A-ABE3-18F120FF3D39}">
                <a1611:picAttrSrcUrl xmlns:a1611="http://schemas.microsoft.com/office/drawing/2016/11/main" r:id="rId5"/>
              </a:ext>
            </a:extLst>
          </a:blip>
          <a:stretch>
            <a:fillRect/>
          </a:stretch>
        </p:blipFill>
        <p:spPr>
          <a:xfrm>
            <a:off x="7048982" y="4029566"/>
            <a:ext cx="4490977" cy="2072994"/>
          </a:xfrm>
          <a:prstGeom prst="rect">
            <a:avLst/>
          </a:prstGeom>
          <a:solidFill>
            <a:srgbClr val="FFFFFF">
              <a:shade val="85000"/>
            </a:srgbClr>
          </a:solidFill>
          <a:ln w="101600" cap="sq">
            <a:solidFill>
              <a:srgbClr val="FDFDFD"/>
            </a:solidFill>
            <a:miter lim="800000"/>
          </a:ln>
          <a:effectLst>
            <a:outerShdw blurRad="57150" dist="37500" dir="7560000" sy="98000" kx="110000" ky="200000" algn="tl" rotWithShape="0">
              <a:srgbClr val="000000">
                <a:alpha val="20000"/>
              </a:srgbClr>
            </a:outerShdw>
          </a:effectLst>
          <a:scene3d>
            <a:camera prst="perspectiveRelaxed">
              <a:rot lat="18960000" lon="0" rev="0"/>
            </a:camera>
            <a:lightRig rig="twoPt" dir="t">
              <a:rot lat="0" lon="0" rev="7200000"/>
            </a:lightRig>
          </a:scene3d>
          <a:sp3d prstMaterial="matte">
            <a:bevelT w="22860" h="12700"/>
            <a:contourClr>
              <a:srgbClr val="FFFFFF"/>
            </a:contourClr>
          </a:sp3d>
        </p:spPr>
      </p:pic>
    </p:spTree>
    <p:extLst>
      <p:ext uri="{BB962C8B-B14F-4D97-AF65-F5344CB8AC3E}">
        <p14:creationId xmlns:p14="http://schemas.microsoft.com/office/powerpoint/2010/main" val="351558648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202B2C98-32C0-B4A9-26EB-C25ADB5E788F}"/>
            </a:ext>
          </a:extLst>
        </p:cNvPr>
        <p:cNvGrpSpPr/>
        <p:nvPr/>
      </p:nvGrpSpPr>
      <p:grpSpPr>
        <a:xfrm>
          <a:off x="0" y="0"/>
          <a:ext cx="0" cy="0"/>
          <a:chOff x="0" y="0"/>
          <a:chExt cx="0" cy="0"/>
        </a:xfrm>
      </p:grpSpPr>
      <p:sp>
        <p:nvSpPr>
          <p:cNvPr id="6" name="Rectangle 5">
            <a:extLst>
              <a:ext uri="{FF2B5EF4-FFF2-40B4-BE49-F238E27FC236}">
                <a16:creationId xmlns:a16="http://schemas.microsoft.com/office/drawing/2014/main" id="{748252CC-88AC-B871-AEF4-71612B7F2705}"/>
              </a:ext>
            </a:extLst>
          </p:cNvPr>
          <p:cNvSpPr/>
          <p:nvPr/>
        </p:nvSpPr>
        <p:spPr>
          <a:xfrm>
            <a:off x="1942577" y="1316786"/>
            <a:ext cx="3669161" cy="2272595"/>
          </a:xfrm>
          <a:prstGeom prst="rect">
            <a:avLst/>
          </a:prstGeom>
        </p:spPr>
        <p:txBody>
          <a:bodyPr vert="horz" lIns="91440" tIns="45720" rIns="91440" bIns="45720" rtlCol="0" anchor="ctr">
            <a:normAutofit/>
          </a:bodyPr>
          <a:lstStyle/>
          <a:p>
            <a:pPr algn="ctr">
              <a:lnSpc>
                <a:spcPct val="90000"/>
              </a:lnSpc>
              <a:spcBef>
                <a:spcPct val="0"/>
              </a:spcBef>
              <a:spcAft>
                <a:spcPts val="600"/>
              </a:spcAft>
            </a:pPr>
            <a:r>
              <a:rPr lang="en-US" sz="4300" b="1" i="1" kern="1200" dirty="0">
                <a:ln w="9525">
                  <a:solidFill>
                    <a:schemeClr val="bg1"/>
                  </a:solidFill>
                  <a:prstDash val="solid"/>
                </a:ln>
                <a:solidFill>
                  <a:schemeClr val="tx2"/>
                </a:solidFill>
                <a:effectLst>
                  <a:outerShdw blurRad="12700" dist="38100" dir="2700000" algn="tl" rotWithShape="0">
                    <a:schemeClr val="accent5">
                      <a:lumMod val="60000"/>
                      <a:lumOff val="40000"/>
                    </a:schemeClr>
                  </a:outerShdw>
                </a:effectLst>
                <a:latin typeface="+mj-lt"/>
                <a:ea typeface="+mj-ea"/>
                <a:cs typeface="+mj-cs"/>
              </a:rPr>
              <a:t>Income </a:t>
            </a:r>
          </a:p>
          <a:p>
            <a:pPr algn="ctr">
              <a:lnSpc>
                <a:spcPct val="90000"/>
              </a:lnSpc>
              <a:spcBef>
                <a:spcPct val="0"/>
              </a:spcBef>
              <a:spcAft>
                <a:spcPts val="600"/>
              </a:spcAft>
            </a:pPr>
            <a:r>
              <a:rPr lang="en-US" sz="4300" b="1" i="1" kern="1200" dirty="0">
                <a:ln w="9525">
                  <a:solidFill>
                    <a:schemeClr val="bg1"/>
                  </a:solidFill>
                  <a:prstDash val="solid"/>
                </a:ln>
                <a:solidFill>
                  <a:schemeClr val="tx2"/>
                </a:solidFill>
                <a:effectLst>
                  <a:outerShdw blurRad="12700" dist="38100" dir="2700000" algn="tl" rotWithShape="0">
                    <a:schemeClr val="accent5">
                      <a:lumMod val="60000"/>
                      <a:lumOff val="40000"/>
                    </a:schemeClr>
                  </a:outerShdw>
                </a:effectLst>
                <a:latin typeface="+mj-lt"/>
                <a:ea typeface="+mj-ea"/>
                <a:cs typeface="+mj-cs"/>
              </a:rPr>
              <a:t>&amp; </a:t>
            </a:r>
          </a:p>
          <a:p>
            <a:pPr algn="ctr">
              <a:lnSpc>
                <a:spcPct val="90000"/>
              </a:lnSpc>
              <a:spcBef>
                <a:spcPct val="0"/>
              </a:spcBef>
              <a:spcAft>
                <a:spcPts val="600"/>
              </a:spcAft>
            </a:pPr>
            <a:r>
              <a:rPr lang="en-US" sz="4300" b="1" i="1" kern="1200" dirty="0">
                <a:ln w="9525">
                  <a:solidFill>
                    <a:schemeClr val="bg1"/>
                  </a:solidFill>
                  <a:prstDash val="solid"/>
                </a:ln>
                <a:solidFill>
                  <a:schemeClr val="tx2"/>
                </a:solidFill>
                <a:effectLst>
                  <a:outerShdw blurRad="12700" dist="38100" dir="2700000" algn="tl" rotWithShape="0">
                    <a:schemeClr val="accent5">
                      <a:lumMod val="60000"/>
                      <a:lumOff val="40000"/>
                    </a:schemeClr>
                  </a:outerShdw>
                </a:effectLst>
                <a:latin typeface="+mj-lt"/>
                <a:ea typeface="+mj-ea"/>
                <a:cs typeface="+mj-cs"/>
              </a:rPr>
              <a:t>Expenses</a:t>
            </a:r>
          </a:p>
          <a:p>
            <a:pPr algn="ctr">
              <a:lnSpc>
                <a:spcPct val="90000"/>
              </a:lnSpc>
              <a:spcBef>
                <a:spcPct val="0"/>
              </a:spcBef>
              <a:spcAft>
                <a:spcPts val="600"/>
              </a:spcAft>
            </a:pPr>
            <a:endParaRPr lang="en-US" sz="4000" b="1" kern="1200" dirty="0">
              <a:ln w="12700">
                <a:solidFill>
                  <a:schemeClr val="accent3">
                    <a:lumMod val="50000"/>
                  </a:schemeClr>
                </a:solidFill>
                <a:prstDash val="solid"/>
              </a:ln>
              <a:solidFill>
                <a:schemeClr val="tx2"/>
              </a:solidFill>
              <a:effectLst>
                <a:innerShdw blurRad="177800">
                  <a:schemeClr val="accent3">
                    <a:lumMod val="50000"/>
                  </a:schemeClr>
                </a:innerShdw>
              </a:effectLst>
              <a:latin typeface="+mj-lt"/>
              <a:ea typeface="+mj-ea"/>
              <a:cs typeface="+mj-cs"/>
            </a:endParaRPr>
          </a:p>
        </p:txBody>
      </p:sp>
      <p:sp>
        <p:nvSpPr>
          <p:cNvPr id="4" name="TextBox 3">
            <a:extLst>
              <a:ext uri="{FF2B5EF4-FFF2-40B4-BE49-F238E27FC236}">
                <a16:creationId xmlns:a16="http://schemas.microsoft.com/office/drawing/2014/main" id="{67789BE8-A9EE-1A85-B86C-CBEAB62C5AA6}"/>
              </a:ext>
            </a:extLst>
          </p:cNvPr>
          <p:cNvSpPr txBox="1"/>
          <p:nvPr/>
        </p:nvSpPr>
        <p:spPr>
          <a:xfrm>
            <a:off x="5740231" y="504092"/>
            <a:ext cx="6252016" cy="5978770"/>
          </a:xfrm>
          <a:prstGeom prst="rect">
            <a:avLst/>
          </a:prstGeom>
          <a:noFill/>
          <a:ln>
            <a:noFill/>
          </a:ln>
        </p:spPr>
        <p:txBody>
          <a:bodyPr vert="horz" lIns="91440" tIns="45720" rIns="91440" bIns="45720" rtlCol="0" anchor="ctr">
            <a:noAutofit/>
          </a:bodyPr>
          <a:lstStyle/>
          <a:p>
            <a:pPr marL="457206" indent="-228600">
              <a:lnSpc>
                <a:spcPct val="90000"/>
              </a:lnSpc>
              <a:spcAft>
                <a:spcPts val="800"/>
              </a:spcAft>
              <a:buFont typeface="Arial" panose="020B0604020202020204" pitchFamily="34" charset="0"/>
              <a:buChar char="•"/>
            </a:pPr>
            <a:r>
              <a:rPr lang="en-US" sz="2000" dirty="0">
                <a:solidFill>
                  <a:schemeClr val="tx2"/>
                </a:solidFill>
                <a:latin typeface="Calibri" panose="020F0502020204030204" pitchFamily="34" charset="0"/>
                <a:ea typeface="Calibri" panose="020F0502020204030204" pitchFamily="34" charset="0"/>
                <a:cs typeface="Calibri" panose="020F0502020204030204" pitchFamily="34" charset="0"/>
              </a:rPr>
              <a:t>Where does my money come from? </a:t>
            </a:r>
          </a:p>
          <a:p>
            <a:pPr marL="685800" lvl="2">
              <a:lnSpc>
                <a:spcPct val="90000"/>
              </a:lnSpc>
              <a:spcAft>
                <a:spcPts val="800"/>
              </a:spcAft>
            </a:pPr>
            <a:r>
              <a:rPr lang="en-US" b="1" dirty="0">
                <a:solidFill>
                  <a:schemeClr val="tx2"/>
                </a:solidFill>
                <a:latin typeface="Calibri" panose="020F0502020204030204" pitchFamily="34" charset="0"/>
                <a:ea typeface="Calibri" panose="020F0502020204030204" pitchFamily="34" charset="0"/>
                <a:cs typeface="Calibri" panose="020F0502020204030204" pitchFamily="34" charset="0"/>
              </a:rPr>
              <a:t>“Income” list everything</a:t>
            </a:r>
          </a:p>
          <a:p>
            <a:pPr indent="-228600">
              <a:lnSpc>
                <a:spcPct val="90000"/>
              </a:lnSpc>
              <a:spcAft>
                <a:spcPts val="800"/>
              </a:spcAft>
              <a:buFont typeface="Arial" panose="020B0604020202020204" pitchFamily="34" charset="0"/>
              <a:buChar char="•"/>
            </a:pPr>
            <a:endParaRPr lang="en-US" sz="800" dirty="0">
              <a:solidFill>
                <a:schemeClr val="tx2"/>
              </a:solidFill>
              <a:latin typeface="Calibri" panose="020F0502020204030204" pitchFamily="34" charset="0"/>
              <a:ea typeface="Calibri" panose="020F0502020204030204" pitchFamily="34" charset="0"/>
              <a:cs typeface="Calibri" panose="020F0502020204030204" pitchFamily="34" charset="0"/>
            </a:endParaRPr>
          </a:p>
          <a:p>
            <a:pPr marL="457206" indent="-228600">
              <a:lnSpc>
                <a:spcPct val="90000"/>
              </a:lnSpc>
              <a:spcAft>
                <a:spcPts val="800"/>
              </a:spcAft>
              <a:buFont typeface="Arial" panose="020B0604020202020204" pitchFamily="34" charset="0"/>
              <a:buChar char="•"/>
            </a:pPr>
            <a:r>
              <a:rPr lang="en-US" sz="2000" dirty="0">
                <a:solidFill>
                  <a:schemeClr val="tx2"/>
                </a:solidFill>
                <a:latin typeface="Calibri" panose="020F0502020204030204" pitchFamily="34" charset="0"/>
                <a:ea typeface="Calibri" panose="020F0502020204030204" pitchFamily="34" charset="0"/>
                <a:cs typeface="Calibri" panose="020F0502020204030204" pitchFamily="34" charset="0"/>
              </a:rPr>
              <a:t>Where does my money go? </a:t>
            </a:r>
          </a:p>
          <a:p>
            <a:pPr marL="685800" lvl="2">
              <a:lnSpc>
                <a:spcPct val="90000"/>
              </a:lnSpc>
              <a:spcAft>
                <a:spcPts val="800"/>
              </a:spcAft>
            </a:pPr>
            <a:r>
              <a:rPr lang="en-US" b="1" dirty="0">
                <a:solidFill>
                  <a:schemeClr val="tx2"/>
                </a:solidFill>
                <a:latin typeface="Calibri" panose="020F0502020204030204" pitchFamily="34" charset="0"/>
                <a:ea typeface="Calibri" panose="020F0502020204030204" pitchFamily="34" charset="0"/>
                <a:cs typeface="Calibri" panose="020F0502020204030204" pitchFamily="34" charset="0"/>
              </a:rPr>
              <a:t>“Expenses” list everything</a:t>
            </a:r>
          </a:p>
          <a:p>
            <a:pPr indent="-228600">
              <a:lnSpc>
                <a:spcPct val="90000"/>
              </a:lnSpc>
              <a:spcAft>
                <a:spcPts val="800"/>
              </a:spcAft>
              <a:buFont typeface="Arial" panose="020B0604020202020204" pitchFamily="34" charset="0"/>
              <a:buChar char="•"/>
            </a:pPr>
            <a:endParaRPr lang="en-US" sz="800" dirty="0">
              <a:solidFill>
                <a:schemeClr val="tx2"/>
              </a:solidFill>
              <a:latin typeface="Calibri" panose="020F0502020204030204" pitchFamily="34" charset="0"/>
              <a:ea typeface="Calibri" panose="020F0502020204030204" pitchFamily="34" charset="0"/>
              <a:cs typeface="Calibri" panose="020F0502020204030204" pitchFamily="34" charset="0"/>
            </a:endParaRPr>
          </a:p>
          <a:p>
            <a:pPr marL="457206" indent="-228600">
              <a:lnSpc>
                <a:spcPct val="90000"/>
              </a:lnSpc>
              <a:spcAft>
                <a:spcPts val="800"/>
              </a:spcAft>
              <a:buFont typeface="Arial" panose="020B0604020202020204" pitchFamily="34" charset="0"/>
              <a:buChar char="•"/>
            </a:pPr>
            <a:r>
              <a:rPr lang="en-US" sz="2000" dirty="0">
                <a:solidFill>
                  <a:schemeClr val="tx2"/>
                </a:solidFill>
                <a:latin typeface="Calibri" panose="020F0502020204030204" pitchFamily="34" charset="0"/>
                <a:ea typeface="Calibri" panose="020F0502020204030204" pitchFamily="34" charset="0"/>
                <a:cs typeface="Calibri" panose="020F0502020204030204" pitchFamily="34" charset="0"/>
              </a:rPr>
              <a:t>What’s my budget (pulls together income and expenses)? </a:t>
            </a:r>
          </a:p>
          <a:p>
            <a:pPr marL="685800" lvl="2">
              <a:lnSpc>
                <a:spcPct val="90000"/>
              </a:lnSpc>
              <a:spcAft>
                <a:spcPts val="800"/>
              </a:spcAft>
            </a:pPr>
            <a:r>
              <a:rPr lang="en-US" b="1" dirty="0">
                <a:solidFill>
                  <a:schemeClr val="tx2"/>
                </a:solidFill>
                <a:latin typeface="Calibri" panose="020F0502020204030204" pitchFamily="34" charset="0"/>
                <a:ea typeface="Calibri" panose="020F0502020204030204" pitchFamily="34" charset="0"/>
                <a:cs typeface="Calibri" panose="020F0502020204030204" pitchFamily="34" charset="0"/>
              </a:rPr>
              <a:t>Positive or negative cash flow? This could reveal a surprise to neighbors. </a:t>
            </a:r>
          </a:p>
          <a:p>
            <a:pPr marL="685800" lvl="2">
              <a:lnSpc>
                <a:spcPct val="90000"/>
              </a:lnSpc>
              <a:spcAft>
                <a:spcPts val="800"/>
              </a:spcAft>
            </a:pPr>
            <a:r>
              <a:rPr lang="en-US" b="1" dirty="0">
                <a:solidFill>
                  <a:schemeClr val="tx2"/>
                </a:solidFill>
                <a:latin typeface="Calibri" panose="020F0502020204030204" pitchFamily="34" charset="0"/>
                <a:ea typeface="Calibri" panose="020F0502020204030204" pitchFamily="34" charset="0"/>
                <a:cs typeface="Calibri" panose="020F0502020204030204" pitchFamily="34" charset="0"/>
              </a:rPr>
              <a:t>If it doesn’t match what they told you, they need to review it now and check it in the future.</a:t>
            </a:r>
          </a:p>
          <a:p>
            <a:pPr indent="-228600">
              <a:lnSpc>
                <a:spcPct val="90000"/>
              </a:lnSpc>
              <a:spcAft>
                <a:spcPts val="800"/>
              </a:spcAft>
              <a:buFont typeface="Arial" panose="020B0604020202020204" pitchFamily="34" charset="0"/>
              <a:buChar char="•"/>
            </a:pPr>
            <a:endParaRPr lang="en-US" sz="800" dirty="0">
              <a:solidFill>
                <a:schemeClr val="tx2"/>
              </a:solidFill>
              <a:latin typeface="Calibri" panose="020F0502020204030204" pitchFamily="34" charset="0"/>
              <a:ea typeface="Calibri" panose="020F0502020204030204" pitchFamily="34" charset="0"/>
              <a:cs typeface="Calibri" panose="020F0502020204030204" pitchFamily="34" charset="0"/>
            </a:endParaRPr>
          </a:p>
          <a:p>
            <a:pPr marL="457206" indent="-228600">
              <a:lnSpc>
                <a:spcPct val="90000"/>
              </a:lnSpc>
              <a:spcAft>
                <a:spcPts val="800"/>
              </a:spcAft>
              <a:buFont typeface="Arial" panose="020B0604020202020204" pitchFamily="34" charset="0"/>
              <a:buChar char="•"/>
            </a:pPr>
            <a:r>
              <a:rPr lang="en-US" sz="2000" dirty="0">
                <a:solidFill>
                  <a:schemeClr val="tx2"/>
                </a:solidFill>
                <a:latin typeface="Calibri" panose="020F0502020204030204" pitchFamily="34" charset="0"/>
                <a:ea typeface="Calibri" panose="020F0502020204030204" pitchFamily="34" charset="0"/>
                <a:cs typeface="Calibri" panose="020F0502020204030204" pitchFamily="34" charset="0"/>
              </a:rPr>
              <a:t>What is fixed and what is variable for income and expenses? </a:t>
            </a:r>
          </a:p>
          <a:p>
            <a:pPr marL="685800" lvl="2">
              <a:lnSpc>
                <a:spcPct val="90000"/>
              </a:lnSpc>
              <a:spcAft>
                <a:spcPts val="800"/>
              </a:spcAft>
            </a:pPr>
            <a:r>
              <a:rPr lang="en-US" b="1" dirty="0">
                <a:solidFill>
                  <a:schemeClr val="tx2"/>
                </a:solidFill>
                <a:latin typeface="Calibri" panose="020F0502020204030204" pitchFamily="34" charset="0"/>
                <a:ea typeface="Calibri" panose="020F0502020204030204" pitchFamily="34" charset="0"/>
                <a:cs typeface="Calibri" panose="020F0502020204030204" pitchFamily="34" charset="0"/>
              </a:rPr>
              <a:t>This could identify opportunities or the need to change something.</a:t>
            </a:r>
            <a:endParaRPr lang="en-US" dirty="0">
              <a:solidFill>
                <a:schemeClr val="tx2"/>
              </a:solidFill>
              <a:latin typeface="Calibri" panose="020F0502020204030204" pitchFamily="34" charset="0"/>
              <a:ea typeface="Calibri" panose="020F0502020204030204" pitchFamily="34" charset="0"/>
              <a:cs typeface="Calibri" panose="020F0502020204030204" pitchFamily="34" charset="0"/>
            </a:endParaRPr>
          </a:p>
          <a:p>
            <a:pPr indent="-228600">
              <a:lnSpc>
                <a:spcPct val="90000"/>
              </a:lnSpc>
              <a:spcAft>
                <a:spcPts val="800"/>
              </a:spcAft>
              <a:buFont typeface="Arial" panose="020B0604020202020204" pitchFamily="34" charset="0"/>
              <a:buChar char="•"/>
            </a:pPr>
            <a:endParaRPr lang="en-US" sz="200" dirty="0">
              <a:solidFill>
                <a:schemeClr val="tx2"/>
              </a:solidFill>
              <a:latin typeface="Calibri" panose="020F0502020204030204" pitchFamily="34" charset="0"/>
              <a:ea typeface="Calibri" panose="020F0502020204030204" pitchFamily="34" charset="0"/>
              <a:cs typeface="Calibri" panose="020F0502020204030204" pitchFamily="34" charset="0"/>
            </a:endParaRPr>
          </a:p>
        </p:txBody>
      </p:sp>
      <p:pic>
        <p:nvPicPr>
          <p:cNvPr id="2" name="Picture 1">
            <a:extLst>
              <a:ext uri="{FF2B5EF4-FFF2-40B4-BE49-F238E27FC236}">
                <a16:creationId xmlns:a16="http://schemas.microsoft.com/office/drawing/2014/main" id="{6F210CFA-6F91-B4C3-334D-E1DEB3FB57ED}"/>
              </a:ext>
            </a:extLst>
          </p:cNvPr>
          <p:cNvPicPr>
            <a:picLocks noChangeAspect="1"/>
          </p:cNvPicPr>
          <p:nvPr/>
        </p:nvPicPr>
        <p:blipFill>
          <a:blip r:embed="rId3"/>
          <a:stretch>
            <a:fillRect/>
          </a:stretch>
        </p:blipFill>
        <p:spPr>
          <a:xfrm>
            <a:off x="2563051" y="278130"/>
            <a:ext cx="2474879" cy="662939"/>
          </a:xfrm>
          <a:prstGeom prst="rect">
            <a:avLst/>
          </a:prstGeom>
        </p:spPr>
      </p:pic>
      <p:pic>
        <p:nvPicPr>
          <p:cNvPr id="8" name="Picture 7" descr="A balance scale with money and coins&#10;&#10;AI-generated content may be incorrect.">
            <a:extLst>
              <a:ext uri="{FF2B5EF4-FFF2-40B4-BE49-F238E27FC236}">
                <a16:creationId xmlns:a16="http://schemas.microsoft.com/office/drawing/2014/main" id="{2A7707D0-25FB-2CF0-6BB5-BFFDE9B0191A}"/>
              </a:ext>
            </a:extLst>
          </p:cNvPr>
          <p:cNvPicPr>
            <a:picLocks noChangeAspect="1"/>
          </p:cNvPicPr>
          <p:nvPr/>
        </p:nvPicPr>
        <p:blipFill>
          <a:blip r:embed="rId4">
            <a:extLst>
              <a:ext uri="{28A0092B-C50C-407E-A947-70E740481C1C}">
                <a14:useLocalDpi xmlns:a14="http://schemas.microsoft.com/office/drawing/2010/main" val="0"/>
              </a:ext>
              <a:ext uri="{837473B0-CC2E-450A-ABE3-18F120FF3D39}">
                <a1611:picAttrSrcUrl xmlns:a1611="http://schemas.microsoft.com/office/drawing/2016/11/main" r:id="rId5"/>
              </a:ext>
            </a:extLst>
          </a:blip>
          <a:stretch>
            <a:fillRect/>
          </a:stretch>
        </p:blipFill>
        <p:spPr>
          <a:xfrm>
            <a:off x="3529845" y="3301675"/>
            <a:ext cx="2129361" cy="1322866"/>
          </a:xfrm>
          <a:prstGeom prst="rect">
            <a:avLst/>
          </a:prstGeom>
          <a:ln>
            <a:solidFill>
              <a:schemeClr val="bg2">
                <a:lumMod val="10000"/>
              </a:schemeClr>
            </a:solidFill>
          </a:ln>
          <a:effectLst>
            <a:outerShdw blurRad="76200" dist="12700" dir="2700000" sy="-23000" kx="-800400" algn="bl" rotWithShape="0">
              <a:prstClr val="black">
                <a:alpha val="20000"/>
              </a:prstClr>
            </a:outerShdw>
          </a:effectLst>
        </p:spPr>
      </p:pic>
    </p:spTree>
    <p:extLst>
      <p:ext uri="{BB962C8B-B14F-4D97-AF65-F5344CB8AC3E}">
        <p14:creationId xmlns:p14="http://schemas.microsoft.com/office/powerpoint/2010/main" val="333098723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7F956CEA-8CA1-B526-8F5D-3B66D8608E26}"/>
            </a:ext>
          </a:extLst>
        </p:cNvPr>
        <p:cNvGrpSpPr/>
        <p:nvPr/>
      </p:nvGrpSpPr>
      <p:grpSpPr>
        <a:xfrm>
          <a:off x="0" y="0"/>
          <a:ext cx="0" cy="0"/>
          <a:chOff x="0" y="0"/>
          <a:chExt cx="0" cy="0"/>
        </a:xfrm>
      </p:grpSpPr>
      <p:sp>
        <p:nvSpPr>
          <p:cNvPr id="7" name="Rectangle 6">
            <a:extLst>
              <a:ext uri="{FF2B5EF4-FFF2-40B4-BE49-F238E27FC236}">
                <a16:creationId xmlns:a16="http://schemas.microsoft.com/office/drawing/2014/main" id="{5B8564EC-398C-588B-C48B-D6B3BFA4FDA8}"/>
              </a:ext>
            </a:extLst>
          </p:cNvPr>
          <p:cNvSpPr/>
          <p:nvPr/>
        </p:nvSpPr>
        <p:spPr>
          <a:xfrm>
            <a:off x="1885041" y="976249"/>
            <a:ext cx="3793895" cy="1776142"/>
          </a:xfrm>
          <a:prstGeom prst="rect">
            <a:avLst/>
          </a:prstGeom>
        </p:spPr>
        <p:txBody>
          <a:bodyPr vert="horz" lIns="91440" tIns="45720" rIns="91440" bIns="45720" rtlCol="0" anchor="ctr">
            <a:normAutofit/>
          </a:bodyPr>
          <a:lstStyle/>
          <a:p>
            <a:pPr algn="ctr">
              <a:lnSpc>
                <a:spcPct val="90000"/>
              </a:lnSpc>
              <a:spcBef>
                <a:spcPct val="0"/>
              </a:spcBef>
              <a:spcAft>
                <a:spcPts val="600"/>
              </a:spcAft>
            </a:pPr>
            <a:r>
              <a:rPr lang="en-US" sz="4300" b="1" i="1" kern="1200" dirty="0">
                <a:ln w="9525">
                  <a:solidFill>
                    <a:schemeClr val="bg1"/>
                  </a:solidFill>
                  <a:prstDash val="solid"/>
                </a:ln>
                <a:solidFill>
                  <a:schemeClr val="tx2"/>
                </a:solidFill>
                <a:effectLst>
                  <a:outerShdw blurRad="12700" dist="38100" dir="2700000" algn="tl" rotWithShape="0">
                    <a:schemeClr val="accent5">
                      <a:lumMod val="60000"/>
                      <a:lumOff val="40000"/>
                    </a:schemeClr>
                  </a:outerShdw>
                </a:effectLst>
                <a:latin typeface="+mj-lt"/>
                <a:ea typeface="+mj-ea"/>
                <a:cs typeface="+mj-cs"/>
              </a:rPr>
              <a:t>Knowing the Numbers</a:t>
            </a:r>
          </a:p>
        </p:txBody>
      </p:sp>
      <p:pic>
        <p:nvPicPr>
          <p:cNvPr id="3" name="Picture 2">
            <a:extLst>
              <a:ext uri="{FF2B5EF4-FFF2-40B4-BE49-F238E27FC236}">
                <a16:creationId xmlns:a16="http://schemas.microsoft.com/office/drawing/2014/main" id="{7F5AE9D4-6E34-E823-7EE2-32E312D0A2AC}"/>
              </a:ext>
            </a:extLst>
          </p:cNvPr>
          <p:cNvPicPr>
            <a:picLocks noChangeAspect="1"/>
          </p:cNvPicPr>
          <p:nvPr/>
        </p:nvPicPr>
        <p:blipFill>
          <a:blip r:embed="rId3"/>
          <a:stretch>
            <a:fillRect/>
          </a:stretch>
        </p:blipFill>
        <p:spPr>
          <a:xfrm>
            <a:off x="2394522" y="228718"/>
            <a:ext cx="2474879" cy="662939"/>
          </a:xfrm>
          <a:prstGeom prst="rect">
            <a:avLst/>
          </a:prstGeom>
        </p:spPr>
      </p:pic>
      <p:pic>
        <p:nvPicPr>
          <p:cNvPr id="15" name="Picture 14">
            <a:extLst>
              <a:ext uri="{FF2B5EF4-FFF2-40B4-BE49-F238E27FC236}">
                <a16:creationId xmlns:a16="http://schemas.microsoft.com/office/drawing/2014/main" id="{A4D321A8-23D9-4137-81A1-7B6D8971D71D}"/>
              </a:ext>
            </a:extLst>
          </p:cNvPr>
          <p:cNvPicPr>
            <a:picLocks noChangeAspect="1"/>
          </p:cNvPicPr>
          <p:nvPr/>
        </p:nvPicPr>
        <p:blipFill>
          <a:blip r:embed="rId4"/>
          <a:stretch>
            <a:fillRect/>
          </a:stretch>
        </p:blipFill>
        <p:spPr>
          <a:xfrm>
            <a:off x="2421188" y="2613491"/>
            <a:ext cx="2721599" cy="3299863"/>
          </a:xfrm>
          <a:prstGeom prst="rect">
            <a:avLst/>
          </a:prstGeom>
          <a:ln>
            <a:noFill/>
          </a:ln>
          <a:effectLst>
            <a:outerShdw blurRad="292100" dist="139700" dir="2700000" algn="tl" rotWithShape="0">
              <a:srgbClr val="333333">
                <a:alpha val="65000"/>
              </a:srgbClr>
            </a:outerShdw>
          </a:effectLst>
        </p:spPr>
      </p:pic>
      <p:sp>
        <p:nvSpPr>
          <p:cNvPr id="4" name="TextBox 3">
            <a:extLst>
              <a:ext uri="{FF2B5EF4-FFF2-40B4-BE49-F238E27FC236}">
                <a16:creationId xmlns:a16="http://schemas.microsoft.com/office/drawing/2014/main" id="{39FBB86D-E037-36D5-CE16-22FC9C48655A}"/>
              </a:ext>
            </a:extLst>
          </p:cNvPr>
          <p:cNvSpPr txBox="1"/>
          <p:nvPr/>
        </p:nvSpPr>
        <p:spPr>
          <a:xfrm>
            <a:off x="5892799" y="1190920"/>
            <a:ext cx="5288345" cy="4862870"/>
          </a:xfrm>
          <a:prstGeom prst="rect">
            <a:avLst/>
          </a:prstGeom>
          <a:noFill/>
        </p:spPr>
        <p:txBody>
          <a:bodyPr wrap="square" rtlCol="0">
            <a:spAutoFit/>
          </a:bodyPr>
          <a:lstStyle/>
          <a:p>
            <a:pPr marL="285750" indent="-285750">
              <a:buFont typeface="Arial" panose="020B0604020202020204" pitchFamily="34" charset="0"/>
              <a:buChar char="•"/>
            </a:pPr>
            <a:r>
              <a:rPr lang="en-US" sz="2200" dirty="0">
                <a:solidFill>
                  <a:srgbClr val="000000"/>
                </a:solidFill>
                <a:latin typeface="Calibri" panose="020F0502020204030204" pitchFamily="34" charset="0"/>
              </a:rPr>
              <a:t>Budget form </a:t>
            </a:r>
            <a:r>
              <a:rPr lang="en-US" sz="2200" i="1" dirty="0">
                <a:solidFill>
                  <a:srgbClr val="000000"/>
                </a:solidFill>
                <a:latin typeface="Calibri" panose="020F0502020204030204" pitchFamily="34" charset="0"/>
              </a:rPr>
              <a:t>(including income and expenses and the net balance)</a:t>
            </a:r>
          </a:p>
          <a:p>
            <a:pPr marL="285750" indent="-285750">
              <a:buFont typeface="Arial" panose="020B0604020202020204" pitchFamily="34" charset="0"/>
              <a:buChar char="•"/>
            </a:pPr>
            <a:endParaRPr lang="en-US" sz="800" i="1" dirty="0">
              <a:solidFill>
                <a:srgbClr val="000000"/>
              </a:solidFill>
              <a:latin typeface="Calibri" panose="020F0502020204030204" pitchFamily="34" charset="0"/>
            </a:endParaRPr>
          </a:p>
          <a:p>
            <a:pPr marL="285750" indent="-285750">
              <a:buFont typeface="Arial" panose="020B0604020202020204" pitchFamily="34" charset="0"/>
              <a:buChar char="•"/>
            </a:pPr>
            <a:r>
              <a:rPr lang="en-US" sz="2200" dirty="0">
                <a:solidFill>
                  <a:srgbClr val="000000"/>
                </a:solidFill>
                <a:latin typeface="Calibri" panose="020F0502020204030204" pitchFamily="34" charset="0"/>
              </a:rPr>
              <a:t>Short term payment resolution: Advocate/Teach/Negotiate/ Communicate with Landlords, PG&amp;E, water co., auto loans, and  bank</a:t>
            </a:r>
          </a:p>
          <a:p>
            <a:pPr marL="285750" indent="-285750">
              <a:buFont typeface="Arial" panose="020B0604020202020204" pitchFamily="34" charset="0"/>
              <a:buChar char="•"/>
            </a:pPr>
            <a:endParaRPr lang="en-US" sz="800" dirty="0">
              <a:solidFill>
                <a:srgbClr val="000000"/>
              </a:solidFill>
              <a:highlight>
                <a:srgbClr val="FFFF00"/>
              </a:highlight>
              <a:latin typeface="Calibri" panose="020F0502020204030204" pitchFamily="34" charset="0"/>
            </a:endParaRPr>
          </a:p>
          <a:p>
            <a:pPr marL="285750" indent="-285750">
              <a:buFont typeface="Arial" panose="020B0604020202020204" pitchFamily="34" charset="0"/>
              <a:buChar char="•"/>
            </a:pPr>
            <a:r>
              <a:rPr lang="en-US" sz="2200" dirty="0">
                <a:solidFill>
                  <a:srgbClr val="000000"/>
                </a:solidFill>
                <a:latin typeface="Calibri" panose="020F0502020204030204" pitchFamily="34" charset="0"/>
              </a:rPr>
              <a:t>Debt log </a:t>
            </a:r>
            <a:r>
              <a:rPr lang="en-US" sz="2200" i="1" dirty="0">
                <a:solidFill>
                  <a:srgbClr val="000000"/>
                </a:solidFill>
                <a:latin typeface="Calibri" panose="020F0502020204030204" pitchFamily="34" charset="0"/>
              </a:rPr>
              <a:t>(list of all debts: monthly expense, due date, interest rate, pay off date)</a:t>
            </a:r>
          </a:p>
          <a:p>
            <a:pPr marL="285750" indent="-285750">
              <a:buFont typeface="Arial" panose="020B0604020202020204" pitchFamily="34" charset="0"/>
              <a:buChar char="•"/>
            </a:pPr>
            <a:endParaRPr lang="en-US" sz="800" i="1" dirty="0">
              <a:solidFill>
                <a:srgbClr val="000000"/>
              </a:solidFill>
              <a:latin typeface="Calibri" panose="020F0502020204030204" pitchFamily="34" charset="0"/>
            </a:endParaRPr>
          </a:p>
          <a:p>
            <a:pPr marL="285750" indent="-285750">
              <a:buFont typeface="Arial" panose="020B0604020202020204" pitchFamily="34" charset="0"/>
              <a:buChar char="•"/>
            </a:pPr>
            <a:r>
              <a:rPr lang="en-US" sz="2200" dirty="0">
                <a:solidFill>
                  <a:srgbClr val="000000"/>
                </a:solidFill>
                <a:latin typeface="Calibri" panose="020F0502020204030204" pitchFamily="34" charset="0"/>
              </a:rPr>
              <a:t>Spending tracker: particularly helpful for variable expenses </a:t>
            </a:r>
            <a:r>
              <a:rPr lang="en-US" sz="2200" i="1" dirty="0">
                <a:solidFill>
                  <a:srgbClr val="000000"/>
                </a:solidFill>
                <a:latin typeface="Calibri" panose="020F0502020204030204" pitchFamily="34" charset="0"/>
              </a:rPr>
              <a:t>(food, utilities, transportation, eating out, entertainment and personal care)</a:t>
            </a:r>
            <a:endParaRPr lang="en-US" sz="2200" dirty="0"/>
          </a:p>
        </p:txBody>
      </p:sp>
    </p:spTree>
    <p:extLst>
      <p:ext uri="{BB962C8B-B14F-4D97-AF65-F5344CB8AC3E}">
        <p14:creationId xmlns:p14="http://schemas.microsoft.com/office/powerpoint/2010/main" val="333231944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F9EC26DD-AF0A-D7CD-A9F8-1DBFA165B0D1}"/>
            </a:ext>
          </a:extLst>
        </p:cNvPr>
        <p:cNvGrpSpPr/>
        <p:nvPr/>
      </p:nvGrpSpPr>
      <p:grpSpPr>
        <a:xfrm>
          <a:off x="0" y="0"/>
          <a:ext cx="0" cy="0"/>
          <a:chOff x="0" y="0"/>
          <a:chExt cx="0" cy="0"/>
        </a:xfrm>
      </p:grpSpPr>
      <p:sp>
        <p:nvSpPr>
          <p:cNvPr id="7" name="Rectangle 6">
            <a:extLst>
              <a:ext uri="{FF2B5EF4-FFF2-40B4-BE49-F238E27FC236}">
                <a16:creationId xmlns:a16="http://schemas.microsoft.com/office/drawing/2014/main" id="{1E6892BE-AFD9-A5B6-4608-71D2F3A36DF5}"/>
              </a:ext>
            </a:extLst>
          </p:cNvPr>
          <p:cNvSpPr/>
          <p:nvPr/>
        </p:nvSpPr>
        <p:spPr>
          <a:xfrm>
            <a:off x="1737805" y="1197491"/>
            <a:ext cx="3793895" cy="2760098"/>
          </a:xfrm>
          <a:prstGeom prst="rect">
            <a:avLst/>
          </a:prstGeom>
        </p:spPr>
        <p:txBody>
          <a:bodyPr vert="horz" lIns="91440" tIns="45720" rIns="91440" bIns="45720" rtlCol="0" anchor="ctr">
            <a:normAutofit/>
          </a:bodyPr>
          <a:lstStyle/>
          <a:p>
            <a:pPr algn="ctr">
              <a:lnSpc>
                <a:spcPct val="90000"/>
              </a:lnSpc>
              <a:spcBef>
                <a:spcPct val="0"/>
              </a:spcBef>
              <a:spcAft>
                <a:spcPts val="600"/>
              </a:spcAft>
            </a:pPr>
            <a:r>
              <a:rPr lang="en-US" sz="4300" b="1" i="1" kern="1200" dirty="0">
                <a:ln w="9525">
                  <a:solidFill>
                    <a:schemeClr val="bg1"/>
                  </a:solidFill>
                  <a:prstDash val="solid"/>
                </a:ln>
                <a:solidFill>
                  <a:schemeClr val="tx2"/>
                </a:solidFill>
                <a:effectLst>
                  <a:outerShdw blurRad="12700" dist="38100" dir="2700000" algn="tl" rotWithShape="0">
                    <a:schemeClr val="accent5">
                      <a:lumMod val="60000"/>
                      <a:lumOff val="40000"/>
                    </a:schemeClr>
                  </a:outerShdw>
                </a:effectLst>
                <a:latin typeface="+mj-lt"/>
                <a:ea typeface="+mj-ea"/>
                <a:cs typeface="+mj-cs"/>
              </a:rPr>
              <a:t>Considerations and improving a Budget</a:t>
            </a:r>
          </a:p>
        </p:txBody>
      </p:sp>
      <p:pic>
        <p:nvPicPr>
          <p:cNvPr id="2" name="Picture 1">
            <a:extLst>
              <a:ext uri="{FF2B5EF4-FFF2-40B4-BE49-F238E27FC236}">
                <a16:creationId xmlns:a16="http://schemas.microsoft.com/office/drawing/2014/main" id="{1D22ED92-C04C-CD15-1665-6B5855E3506D}"/>
              </a:ext>
            </a:extLst>
          </p:cNvPr>
          <p:cNvPicPr>
            <a:picLocks noChangeAspect="1"/>
          </p:cNvPicPr>
          <p:nvPr/>
        </p:nvPicPr>
        <p:blipFill>
          <a:blip r:embed="rId3"/>
          <a:stretch>
            <a:fillRect/>
          </a:stretch>
        </p:blipFill>
        <p:spPr>
          <a:xfrm>
            <a:off x="2363181" y="252164"/>
            <a:ext cx="2474879" cy="662939"/>
          </a:xfrm>
          <a:prstGeom prst="rect">
            <a:avLst/>
          </a:prstGeom>
        </p:spPr>
      </p:pic>
      <p:sp>
        <p:nvSpPr>
          <p:cNvPr id="8" name="TextBox 7">
            <a:extLst>
              <a:ext uri="{FF2B5EF4-FFF2-40B4-BE49-F238E27FC236}">
                <a16:creationId xmlns:a16="http://schemas.microsoft.com/office/drawing/2014/main" id="{462A3B34-7AE2-5527-3C0A-7EA22FA62D53}"/>
              </a:ext>
            </a:extLst>
          </p:cNvPr>
          <p:cNvSpPr txBox="1"/>
          <p:nvPr/>
        </p:nvSpPr>
        <p:spPr>
          <a:xfrm>
            <a:off x="5698513" y="915103"/>
            <a:ext cx="5910895" cy="5386090"/>
          </a:xfrm>
          <a:prstGeom prst="rect">
            <a:avLst/>
          </a:prstGeom>
          <a:noFill/>
        </p:spPr>
        <p:txBody>
          <a:bodyPr wrap="square">
            <a:spAutoFit/>
          </a:bodyPr>
          <a:lstStyle/>
          <a:p>
            <a:pPr marL="342900" indent="-342900">
              <a:buFont typeface="Arial" panose="020B0604020202020204" pitchFamily="34" charset="0"/>
              <a:buChar char="•"/>
            </a:pPr>
            <a:r>
              <a:rPr lang="en-US" sz="2000" b="1" dirty="0">
                <a:solidFill>
                  <a:srgbClr val="000000"/>
                </a:solidFill>
                <a:latin typeface="Calibri" panose="020F0502020204030204" pitchFamily="34" charset="0"/>
              </a:rPr>
              <a:t>Seasonal expenses: </a:t>
            </a:r>
            <a:r>
              <a:rPr lang="en-US" sz="2000" dirty="0">
                <a:solidFill>
                  <a:srgbClr val="000000"/>
                </a:solidFill>
                <a:latin typeface="Calibri" panose="020F0502020204030204" pitchFamily="34" charset="0"/>
              </a:rPr>
              <a:t>heat &amp; a/c, holiday giving, taxes, insurance, back to school. Seasonal incomes: overtime, tax returns, missed work, part time work, etc.</a:t>
            </a:r>
          </a:p>
          <a:p>
            <a:pPr marL="342900" indent="-342900">
              <a:buFont typeface="Arial" panose="020B0604020202020204" pitchFamily="34" charset="0"/>
              <a:buChar char="•"/>
            </a:pPr>
            <a:endParaRPr lang="en-US" sz="800" dirty="0">
              <a:solidFill>
                <a:srgbClr val="000000"/>
              </a:solidFill>
              <a:latin typeface="Calibri" panose="020F0502020204030204" pitchFamily="34" charset="0"/>
            </a:endParaRPr>
          </a:p>
          <a:p>
            <a:pPr marL="342900" indent="-342900">
              <a:buFont typeface="Arial" panose="020B0604020202020204" pitchFamily="34" charset="0"/>
              <a:buChar char="•"/>
            </a:pPr>
            <a:r>
              <a:rPr lang="en-US" sz="2000" b="1" dirty="0">
                <a:solidFill>
                  <a:srgbClr val="000000"/>
                </a:solidFill>
                <a:latin typeface="Calibri" panose="020F0502020204030204" pitchFamily="34" charset="0"/>
              </a:rPr>
              <a:t>Ways to reduce spending:</a:t>
            </a:r>
            <a:r>
              <a:rPr lang="en-US" sz="2000" dirty="0">
                <a:solidFill>
                  <a:srgbClr val="000000"/>
                </a:solidFill>
                <a:latin typeface="Calibri" panose="020F0502020204030204" pitchFamily="34" charset="0"/>
              </a:rPr>
              <a:t> fees (ATM, late fees, check cashing), subscriptions, eating out vs. cooking, etc.</a:t>
            </a:r>
          </a:p>
          <a:p>
            <a:pPr marL="342900" indent="-342900">
              <a:buFont typeface="Arial" panose="020B0604020202020204" pitchFamily="34" charset="0"/>
              <a:buChar char="•"/>
            </a:pPr>
            <a:endParaRPr lang="en-US" sz="800" dirty="0">
              <a:solidFill>
                <a:srgbClr val="000000"/>
              </a:solidFill>
              <a:latin typeface="Calibri" panose="020F0502020204030204" pitchFamily="34" charset="0"/>
            </a:endParaRPr>
          </a:p>
          <a:p>
            <a:pPr marL="342900" indent="-342900">
              <a:buFont typeface="Arial" panose="020B0604020202020204" pitchFamily="34" charset="0"/>
              <a:buChar char="•"/>
            </a:pPr>
            <a:r>
              <a:rPr lang="en-US" sz="2000" b="1" dirty="0">
                <a:solidFill>
                  <a:srgbClr val="000000"/>
                </a:solidFill>
                <a:latin typeface="Calibri" panose="020F0502020204030204" pitchFamily="34" charset="0"/>
              </a:rPr>
              <a:t>Ways to increase income:</a:t>
            </a:r>
            <a:r>
              <a:rPr lang="en-US" sz="2000" dirty="0">
                <a:solidFill>
                  <a:srgbClr val="000000"/>
                </a:solidFill>
                <a:latin typeface="Calibri" panose="020F0502020204030204" pitchFamily="34" charset="0"/>
              </a:rPr>
              <a:t> Work overtime, ask for a raise, get a “</a:t>
            </a:r>
            <a:r>
              <a:rPr lang="en-US" sz="2000" u="sng" dirty="0">
                <a:solidFill>
                  <a:srgbClr val="000000"/>
                </a:solidFill>
                <a:latin typeface="Calibri" panose="020F0502020204030204" pitchFamily="34" charset="0"/>
              </a:rPr>
              <a:t>side hustle”</a:t>
            </a:r>
            <a:r>
              <a:rPr lang="en-US" sz="2000" dirty="0">
                <a:solidFill>
                  <a:srgbClr val="000000"/>
                </a:solidFill>
                <a:latin typeface="Calibri" panose="020F0502020204030204" pitchFamily="34" charset="0"/>
              </a:rPr>
              <a:t>, find a better paying job, sell stuff, check you tax withholdings</a:t>
            </a:r>
          </a:p>
          <a:p>
            <a:pPr marL="342900" indent="-342900">
              <a:buFont typeface="Arial" panose="020B0604020202020204" pitchFamily="34" charset="0"/>
              <a:buChar char="•"/>
            </a:pPr>
            <a:endParaRPr lang="en-US" sz="800" dirty="0">
              <a:solidFill>
                <a:srgbClr val="000000"/>
              </a:solidFill>
              <a:latin typeface="Calibri" panose="020F0502020204030204" pitchFamily="34" charset="0"/>
            </a:endParaRPr>
          </a:p>
          <a:p>
            <a:pPr marL="342900" indent="-342900">
              <a:buFont typeface="Arial" panose="020B0604020202020204" pitchFamily="34" charset="0"/>
              <a:buChar char="•"/>
            </a:pPr>
            <a:r>
              <a:rPr lang="en-US" sz="2000" b="1" dirty="0">
                <a:solidFill>
                  <a:srgbClr val="000000"/>
                </a:solidFill>
                <a:latin typeface="Calibri" panose="020F0502020204030204" pitchFamily="34" charset="0"/>
              </a:rPr>
              <a:t>Side hustles: </a:t>
            </a:r>
            <a:r>
              <a:rPr lang="en-US" sz="2000" dirty="0">
                <a:solidFill>
                  <a:srgbClr val="000000"/>
                </a:solidFill>
                <a:latin typeface="Calibri" panose="020F0502020204030204" pitchFamily="34" charset="0"/>
              </a:rPr>
              <a:t>Lift or Uber, DoorDash, Instacart, baby sit, focus groups / surveys, tutor, teach English, rent a room or parking spot, become a personal chef, dog walk, pet sit, clean houses or offices, do tasks for people, mow lawns, wash cars, sell baked goods, etc.</a:t>
            </a:r>
            <a:endParaRPr lang="en-US" sz="2000" dirty="0"/>
          </a:p>
        </p:txBody>
      </p:sp>
    </p:spTree>
    <p:extLst>
      <p:ext uri="{BB962C8B-B14F-4D97-AF65-F5344CB8AC3E}">
        <p14:creationId xmlns:p14="http://schemas.microsoft.com/office/powerpoint/2010/main" val="321753111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0A642714-B80C-E05C-DE9C-ED014D870325}"/>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AA5057C3-3DCA-52E3-2D8C-68823125A1D4}"/>
              </a:ext>
            </a:extLst>
          </p:cNvPr>
          <p:cNvSpPr/>
          <p:nvPr/>
        </p:nvSpPr>
        <p:spPr>
          <a:xfrm>
            <a:off x="3523896" y="2002531"/>
            <a:ext cx="6105194" cy="2078608"/>
          </a:xfrm>
          <a:prstGeom prst="rect">
            <a:avLst/>
          </a:prstGeom>
        </p:spPr>
        <p:txBody>
          <a:bodyPr vert="horz" lIns="91440" tIns="45720" rIns="91440" bIns="45720" rtlCol="0" anchor="b">
            <a:normAutofit/>
            <a:scene3d>
              <a:camera prst="orthographicFront"/>
              <a:lightRig rig="soft" dir="t">
                <a:rot lat="0" lon="0" rev="15600000"/>
              </a:lightRig>
            </a:scene3d>
            <a:sp3d extrusionH="57150" prstMaterial="softEdge">
              <a:bevelT w="25400" h="38100"/>
            </a:sp3d>
          </a:bodyPr>
          <a:lstStyle/>
          <a:p>
            <a:pPr algn="ctr">
              <a:lnSpc>
                <a:spcPct val="90000"/>
              </a:lnSpc>
              <a:spcBef>
                <a:spcPct val="0"/>
              </a:spcBef>
              <a:spcAft>
                <a:spcPts val="600"/>
              </a:spcAft>
            </a:pPr>
            <a:r>
              <a:rPr lang="en-US" sz="6600" b="1" i="1" dirty="0">
                <a:ln w="9525">
                  <a:solidFill>
                    <a:schemeClr val="bg1"/>
                  </a:solidFill>
                  <a:prstDash val="solid"/>
                </a:ln>
                <a:solidFill>
                  <a:schemeClr val="tx2"/>
                </a:solidFill>
                <a:effectLst>
                  <a:outerShdw blurRad="12700" dist="38100" dir="2700000" algn="tl" rotWithShape="0">
                    <a:schemeClr val="bg1">
                      <a:lumMod val="50000"/>
                    </a:schemeClr>
                  </a:outerShdw>
                </a:effectLst>
                <a:latin typeface="+mj-lt"/>
                <a:ea typeface="+mj-ea"/>
                <a:cs typeface="+mj-cs"/>
              </a:rPr>
              <a:t>Micro Loan Program</a:t>
            </a:r>
            <a:endParaRPr lang="en-US" sz="6600" b="1" kern="1200" dirty="0">
              <a:ln w="9525">
                <a:solidFill>
                  <a:schemeClr val="bg1"/>
                </a:solidFill>
                <a:prstDash val="solid"/>
              </a:ln>
              <a:solidFill>
                <a:schemeClr val="tx2"/>
              </a:solidFill>
              <a:effectLst>
                <a:outerShdw blurRad="12700" dist="38100" dir="2700000" algn="tl" rotWithShape="0">
                  <a:schemeClr val="bg1">
                    <a:lumMod val="50000"/>
                  </a:schemeClr>
                </a:outerShdw>
              </a:effectLst>
              <a:latin typeface="+mj-lt"/>
              <a:ea typeface="+mj-ea"/>
              <a:cs typeface="+mj-cs"/>
            </a:endParaRPr>
          </a:p>
        </p:txBody>
      </p:sp>
      <p:pic>
        <p:nvPicPr>
          <p:cNvPr id="4" name="Picture 3">
            <a:extLst>
              <a:ext uri="{FF2B5EF4-FFF2-40B4-BE49-F238E27FC236}">
                <a16:creationId xmlns:a16="http://schemas.microsoft.com/office/drawing/2014/main" id="{E093AFDC-224F-EAAE-3113-2CBC4869A56B}"/>
              </a:ext>
            </a:extLst>
          </p:cNvPr>
          <p:cNvPicPr>
            <a:picLocks noChangeAspect="1"/>
          </p:cNvPicPr>
          <p:nvPr/>
        </p:nvPicPr>
        <p:blipFill>
          <a:blip r:embed="rId3"/>
          <a:stretch>
            <a:fillRect/>
          </a:stretch>
        </p:blipFill>
        <p:spPr>
          <a:xfrm>
            <a:off x="4871351" y="297943"/>
            <a:ext cx="4043330" cy="1083075"/>
          </a:xfrm>
          <a:prstGeom prst="rect">
            <a:avLst/>
          </a:prstGeom>
        </p:spPr>
      </p:pic>
      <p:pic>
        <p:nvPicPr>
          <p:cNvPr id="3" name="Picture 2" descr="A person writing on a document&#10;&#10;AI-generated content may be incorrect.">
            <a:extLst>
              <a:ext uri="{FF2B5EF4-FFF2-40B4-BE49-F238E27FC236}">
                <a16:creationId xmlns:a16="http://schemas.microsoft.com/office/drawing/2014/main" id="{F0842D3D-B525-E6C4-6811-7FD9F5EFEF6F}"/>
              </a:ext>
            </a:extLst>
          </p:cNvPr>
          <p:cNvPicPr>
            <a:picLocks noChangeAspect="1"/>
          </p:cNvPicPr>
          <p:nvPr/>
        </p:nvPicPr>
        <p:blipFill>
          <a:blip r:embed="rId4">
            <a:extLst>
              <a:ext uri="{28A0092B-C50C-407E-A947-70E740481C1C}">
                <a14:useLocalDpi xmlns:a14="http://schemas.microsoft.com/office/drawing/2010/main" val="0"/>
              </a:ext>
              <a:ext uri="{837473B0-CC2E-450A-ABE3-18F120FF3D39}">
                <a1611:picAttrSrcUrl xmlns:a1611="http://schemas.microsoft.com/office/drawing/2016/11/main" r:id="rId5"/>
              </a:ext>
            </a:extLst>
          </a:blip>
          <a:stretch>
            <a:fillRect/>
          </a:stretch>
        </p:blipFill>
        <p:spPr>
          <a:xfrm>
            <a:off x="7811911" y="4357511"/>
            <a:ext cx="3580648" cy="2237905"/>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172334852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BE6B744E-0A7C-B54F-6180-516C3AE452B5}"/>
            </a:ext>
          </a:extLst>
        </p:cNvPr>
        <p:cNvGrpSpPr/>
        <p:nvPr/>
      </p:nvGrpSpPr>
      <p:grpSpPr>
        <a:xfrm>
          <a:off x="0" y="0"/>
          <a:ext cx="0" cy="0"/>
          <a:chOff x="0" y="0"/>
          <a:chExt cx="0" cy="0"/>
        </a:xfrm>
      </p:grpSpPr>
      <p:pic>
        <p:nvPicPr>
          <p:cNvPr id="6" name="Google Shape;128;p6">
            <a:extLst>
              <a:ext uri="{FF2B5EF4-FFF2-40B4-BE49-F238E27FC236}">
                <a16:creationId xmlns:a16="http://schemas.microsoft.com/office/drawing/2014/main" id="{80868B85-8AC9-C5FB-4747-36927A522768}"/>
              </a:ext>
            </a:extLst>
          </p:cNvPr>
          <p:cNvPicPr preferRelativeResize="0"/>
          <p:nvPr/>
        </p:nvPicPr>
        <p:blipFill rotWithShape="1">
          <a:blip r:embed="rId3">
            <a:alphaModFix/>
          </a:blip>
          <a:srcRect/>
          <a:stretch/>
        </p:blipFill>
        <p:spPr>
          <a:xfrm>
            <a:off x="3495412" y="2859577"/>
            <a:ext cx="2338229" cy="1654548"/>
          </a:xfrm>
          <a:prstGeom prst="rect">
            <a:avLst/>
          </a:prstGeom>
          <a:no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pic>
      <p:pic>
        <p:nvPicPr>
          <p:cNvPr id="2" name="Picture 1">
            <a:extLst>
              <a:ext uri="{FF2B5EF4-FFF2-40B4-BE49-F238E27FC236}">
                <a16:creationId xmlns:a16="http://schemas.microsoft.com/office/drawing/2014/main" id="{DAAAD18B-CD9C-5270-F37B-9F6310B9546F}"/>
              </a:ext>
            </a:extLst>
          </p:cNvPr>
          <p:cNvPicPr>
            <a:picLocks noChangeAspect="1"/>
          </p:cNvPicPr>
          <p:nvPr/>
        </p:nvPicPr>
        <p:blipFill>
          <a:blip r:embed="rId4"/>
          <a:stretch>
            <a:fillRect/>
          </a:stretch>
        </p:blipFill>
        <p:spPr>
          <a:xfrm>
            <a:off x="2636465" y="430581"/>
            <a:ext cx="2474879" cy="662939"/>
          </a:xfrm>
          <a:prstGeom prst="rect">
            <a:avLst/>
          </a:prstGeom>
        </p:spPr>
      </p:pic>
      <p:sp>
        <p:nvSpPr>
          <p:cNvPr id="8" name="Rectangle 7">
            <a:extLst>
              <a:ext uri="{FF2B5EF4-FFF2-40B4-BE49-F238E27FC236}">
                <a16:creationId xmlns:a16="http://schemas.microsoft.com/office/drawing/2014/main" id="{EC15B5DA-D500-842D-463B-FDC94D9C9B07}"/>
              </a:ext>
            </a:extLst>
          </p:cNvPr>
          <p:cNvSpPr/>
          <p:nvPr/>
        </p:nvSpPr>
        <p:spPr>
          <a:xfrm>
            <a:off x="1810513" y="1093520"/>
            <a:ext cx="4126782" cy="1939047"/>
          </a:xfrm>
          <a:prstGeom prst="rect">
            <a:avLst/>
          </a:prstGeom>
        </p:spPr>
        <p:txBody>
          <a:bodyPr vert="horz" lIns="91440" tIns="45720" rIns="91440" bIns="45720" rtlCol="0" anchor="ctr">
            <a:normAutofit/>
          </a:bodyPr>
          <a:lstStyle/>
          <a:p>
            <a:pPr algn="ctr">
              <a:lnSpc>
                <a:spcPct val="90000"/>
              </a:lnSpc>
              <a:spcBef>
                <a:spcPct val="0"/>
              </a:spcBef>
              <a:spcAft>
                <a:spcPts val="600"/>
              </a:spcAft>
            </a:pPr>
            <a:r>
              <a:rPr lang="en-US" sz="4300" b="1" i="1" kern="1200" dirty="0">
                <a:ln w="9525">
                  <a:solidFill>
                    <a:schemeClr val="bg1"/>
                  </a:solidFill>
                  <a:prstDash val="solid"/>
                </a:ln>
                <a:solidFill>
                  <a:schemeClr val="tx2"/>
                </a:solidFill>
                <a:effectLst>
                  <a:outerShdw blurRad="12700" dist="38100" dir="2700000" algn="tl" rotWithShape="0">
                    <a:schemeClr val="accent5">
                      <a:lumMod val="60000"/>
                      <a:lumOff val="40000"/>
                    </a:schemeClr>
                  </a:outerShdw>
                </a:effectLst>
                <a:latin typeface="+mj-lt"/>
                <a:ea typeface="+mj-ea"/>
                <a:cs typeface="+mj-cs"/>
              </a:rPr>
              <a:t>SVdP Micro </a:t>
            </a:r>
          </a:p>
          <a:p>
            <a:pPr algn="ctr">
              <a:lnSpc>
                <a:spcPct val="90000"/>
              </a:lnSpc>
              <a:spcBef>
                <a:spcPct val="0"/>
              </a:spcBef>
              <a:spcAft>
                <a:spcPts val="600"/>
              </a:spcAft>
            </a:pPr>
            <a:r>
              <a:rPr lang="en-US" sz="4300" b="1" i="1" kern="1200" dirty="0">
                <a:ln w="9525">
                  <a:solidFill>
                    <a:schemeClr val="bg1"/>
                  </a:solidFill>
                  <a:prstDash val="solid"/>
                </a:ln>
                <a:solidFill>
                  <a:schemeClr val="tx2"/>
                </a:solidFill>
                <a:effectLst>
                  <a:outerShdw blurRad="12700" dist="38100" dir="2700000" algn="tl" rotWithShape="0">
                    <a:schemeClr val="accent5">
                      <a:lumMod val="60000"/>
                      <a:lumOff val="40000"/>
                    </a:schemeClr>
                  </a:outerShdw>
                </a:effectLst>
                <a:latin typeface="+mj-lt"/>
                <a:ea typeface="+mj-ea"/>
                <a:cs typeface="+mj-cs"/>
              </a:rPr>
              <a:t>Loan Program</a:t>
            </a:r>
          </a:p>
        </p:txBody>
      </p:sp>
      <p:sp>
        <p:nvSpPr>
          <p:cNvPr id="3" name="Google Shape;127;p6">
            <a:extLst>
              <a:ext uri="{FF2B5EF4-FFF2-40B4-BE49-F238E27FC236}">
                <a16:creationId xmlns:a16="http://schemas.microsoft.com/office/drawing/2014/main" id="{D2316ECF-6DB1-9470-3029-E6914A129874}"/>
              </a:ext>
            </a:extLst>
          </p:cNvPr>
          <p:cNvSpPr txBox="1">
            <a:spLocks/>
          </p:cNvSpPr>
          <p:nvPr/>
        </p:nvSpPr>
        <p:spPr>
          <a:xfrm>
            <a:off x="5937295" y="778011"/>
            <a:ext cx="6068438" cy="4986469"/>
          </a:xfrm>
          <a:prstGeom prst="rect">
            <a:avLst/>
          </a:prstGeom>
          <a:noFill/>
          <a:ln>
            <a:noFill/>
          </a:ln>
        </p:spPr>
        <p:txBody>
          <a:bodyPr spcFirstLastPara="1" vert="horz" wrap="square" lIns="91425" tIns="45700" rIns="91425" bIns="45700" rtlCol="0" anchor="t" anchorCtr="0">
            <a:normAutofit fontScale="85000" lnSpcReduction="1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US" sz="3600" dirty="0">
                <a:latin typeface="Calibri" panose="020F0502020204030204" pitchFamily="34" charset="0"/>
                <a:ea typeface="Calibri" panose="020F0502020204030204" pitchFamily="34" charset="0"/>
                <a:cs typeface="Calibri" panose="020F0502020204030204" pitchFamily="34" charset="0"/>
              </a:rPr>
              <a:t>Conference visitors’ considerations:</a:t>
            </a:r>
          </a:p>
          <a:p>
            <a:pPr algn="l"/>
            <a:endParaRPr lang="en-US" sz="900" dirty="0">
              <a:latin typeface="Calibri" panose="020F0502020204030204" pitchFamily="34" charset="0"/>
              <a:ea typeface="Calibri" panose="020F0502020204030204" pitchFamily="34" charset="0"/>
              <a:cs typeface="Calibri" panose="020F0502020204030204" pitchFamily="34" charset="0"/>
            </a:endParaRPr>
          </a:p>
          <a:p>
            <a:pPr marL="171450" indent="-171450" algn="l">
              <a:buFont typeface="Arial" panose="020B0604020202020204" pitchFamily="34" charset="0"/>
              <a:buChar char="•"/>
            </a:pPr>
            <a:r>
              <a:rPr lang="en-US" sz="3600" dirty="0">
                <a:latin typeface="Calibri" panose="020F0502020204030204" pitchFamily="34" charset="0"/>
                <a:ea typeface="Calibri" panose="020F0502020204030204" pitchFamily="34" charset="0"/>
                <a:cs typeface="Calibri" panose="020F0502020204030204" pitchFamily="34" charset="0"/>
              </a:rPr>
              <a:t>Is family budget sufficient to make payments on a low interest loan?</a:t>
            </a:r>
          </a:p>
          <a:p>
            <a:pPr marL="171450" indent="-171450" algn="l">
              <a:buFont typeface="Arial" panose="020B0604020202020204" pitchFamily="34" charset="0"/>
              <a:buChar char="•"/>
            </a:pPr>
            <a:endParaRPr lang="en-US" sz="900" dirty="0">
              <a:latin typeface="Calibri" panose="020F0502020204030204" pitchFamily="34" charset="0"/>
              <a:ea typeface="Calibri" panose="020F0502020204030204" pitchFamily="34" charset="0"/>
              <a:cs typeface="Calibri" panose="020F0502020204030204" pitchFamily="34" charset="0"/>
            </a:endParaRPr>
          </a:p>
          <a:p>
            <a:pPr marL="171450" indent="-171450" algn="l">
              <a:buFont typeface="Arial" panose="020B0604020202020204" pitchFamily="34" charset="0"/>
              <a:buChar char="•"/>
            </a:pPr>
            <a:r>
              <a:rPr lang="en-US" sz="3600" dirty="0">
                <a:latin typeface="Calibri" panose="020F0502020204030204" pitchFamily="34" charset="0"/>
                <a:ea typeface="Calibri" panose="020F0502020204030204" pitchFamily="34" charset="0"/>
                <a:cs typeface="Calibri" panose="020F0502020204030204" pitchFamily="34" charset="0"/>
              </a:rPr>
              <a:t>Do they appear to be stable in income and expenses, housing? </a:t>
            </a:r>
          </a:p>
          <a:p>
            <a:pPr marL="171450" indent="-171450" algn="l">
              <a:buFont typeface="Arial" panose="020B0604020202020204" pitchFamily="34" charset="0"/>
              <a:buChar char="•"/>
            </a:pPr>
            <a:endParaRPr lang="en-US" sz="900" dirty="0">
              <a:latin typeface="Calibri" panose="020F0502020204030204" pitchFamily="34" charset="0"/>
              <a:ea typeface="Calibri" panose="020F0502020204030204" pitchFamily="34" charset="0"/>
              <a:cs typeface="Calibri" panose="020F0502020204030204" pitchFamily="34" charset="0"/>
            </a:endParaRPr>
          </a:p>
          <a:p>
            <a:pPr marL="171450" indent="-171450" algn="l">
              <a:buFont typeface="Arial" panose="020B0604020202020204" pitchFamily="34" charset="0"/>
              <a:buChar char="•"/>
            </a:pPr>
            <a:r>
              <a:rPr lang="en-US" sz="3600" dirty="0">
                <a:latin typeface="Calibri" panose="020F0502020204030204" pitchFamily="34" charset="0"/>
                <a:ea typeface="Calibri" panose="020F0502020204030204" pitchFamily="34" charset="0"/>
                <a:cs typeface="Calibri" panose="020F0502020204030204" pitchFamily="34" charset="0"/>
              </a:rPr>
              <a:t>Are they open to moving toward a more stable situation, a bank account (if they don’t have one) and better credit?  </a:t>
            </a:r>
          </a:p>
        </p:txBody>
      </p:sp>
    </p:spTree>
    <p:extLst>
      <p:ext uri="{BB962C8B-B14F-4D97-AF65-F5344CB8AC3E}">
        <p14:creationId xmlns:p14="http://schemas.microsoft.com/office/powerpoint/2010/main" val="244085757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1B8D0AC2-D343-02B1-E246-4BC9466B6EDF}"/>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B1670184-1455-25DC-19FF-955EBAEAD0EF}"/>
              </a:ext>
            </a:extLst>
          </p:cNvPr>
          <p:cNvSpPr/>
          <p:nvPr/>
        </p:nvSpPr>
        <p:spPr>
          <a:xfrm>
            <a:off x="3688951" y="1393309"/>
            <a:ext cx="6105194" cy="4487330"/>
          </a:xfrm>
          <a:prstGeom prst="rect">
            <a:avLst/>
          </a:prstGeom>
        </p:spPr>
        <p:txBody>
          <a:bodyPr vert="horz" lIns="91440" tIns="45720" rIns="91440" bIns="45720" rtlCol="0" anchor="b">
            <a:noAutofit/>
            <a:scene3d>
              <a:camera prst="orthographicFront"/>
              <a:lightRig rig="soft" dir="t">
                <a:rot lat="0" lon="0" rev="15600000"/>
              </a:lightRig>
            </a:scene3d>
            <a:sp3d extrusionH="57150" prstMaterial="softEdge">
              <a:bevelT w="25400" h="38100"/>
            </a:sp3d>
          </a:bodyPr>
          <a:lstStyle/>
          <a:p>
            <a:pPr algn="ctr">
              <a:lnSpc>
                <a:spcPct val="90000"/>
              </a:lnSpc>
              <a:spcBef>
                <a:spcPct val="0"/>
              </a:spcBef>
              <a:spcAft>
                <a:spcPts val="600"/>
              </a:spcAft>
            </a:pPr>
            <a:r>
              <a:rPr lang="en-US" sz="4800" b="1" i="1" dirty="0">
                <a:ln w="9525">
                  <a:solidFill>
                    <a:schemeClr val="bg1"/>
                  </a:solidFill>
                  <a:prstDash val="solid"/>
                </a:ln>
                <a:effectLst>
                  <a:outerShdw blurRad="12700" dist="38100" dir="2700000" algn="tl" rotWithShape="0">
                    <a:schemeClr val="bg1">
                      <a:lumMod val="50000"/>
                    </a:schemeClr>
                  </a:outerShdw>
                </a:effectLst>
                <a:latin typeface="+mj-lt"/>
                <a:ea typeface="+mj-ea"/>
                <a:cs typeface="+mj-cs"/>
              </a:rPr>
              <a:t>Tools for the Home Visit</a:t>
            </a:r>
          </a:p>
          <a:p>
            <a:pPr algn="ctr">
              <a:lnSpc>
                <a:spcPct val="90000"/>
              </a:lnSpc>
              <a:spcBef>
                <a:spcPct val="0"/>
              </a:spcBef>
              <a:spcAft>
                <a:spcPts val="600"/>
              </a:spcAft>
            </a:pPr>
            <a:endParaRPr lang="en-US" sz="2000" b="1" i="1" kern="1200" dirty="0">
              <a:ln w="9525">
                <a:solidFill>
                  <a:schemeClr val="bg1"/>
                </a:solidFill>
                <a:prstDash val="solid"/>
              </a:ln>
              <a:effectLst>
                <a:outerShdw blurRad="12700" dist="38100" dir="2700000" algn="tl" rotWithShape="0">
                  <a:schemeClr val="bg1">
                    <a:lumMod val="50000"/>
                  </a:schemeClr>
                </a:outerShdw>
              </a:effectLst>
              <a:latin typeface="+mj-lt"/>
              <a:ea typeface="+mj-ea"/>
              <a:cs typeface="+mj-cs"/>
            </a:endParaRPr>
          </a:p>
          <a:p>
            <a:pPr algn="ctr">
              <a:lnSpc>
                <a:spcPct val="90000"/>
              </a:lnSpc>
              <a:spcBef>
                <a:spcPct val="0"/>
              </a:spcBef>
              <a:spcAft>
                <a:spcPts val="600"/>
              </a:spcAft>
            </a:pPr>
            <a:r>
              <a:rPr lang="en-US" sz="4000" b="1" i="1" dirty="0">
                <a:ln w="9525">
                  <a:solidFill>
                    <a:schemeClr val="bg1"/>
                  </a:solidFill>
                  <a:prstDash val="solid"/>
                </a:ln>
                <a:effectLst>
                  <a:outerShdw blurRad="12700" dist="38100" dir="2700000" algn="tl" rotWithShape="0">
                    <a:schemeClr val="bg1">
                      <a:lumMod val="50000"/>
                    </a:schemeClr>
                  </a:outerShdw>
                </a:effectLst>
                <a:latin typeface="+mj-lt"/>
                <a:ea typeface="+mj-ea"/>
                <a:cs typeface="+mj-cs"/>
              </a:rPr>
              <a:t>Presented by:</a:t>
            </a:r>
          </a:p>
          <a:p>
            <a:pPr algn="ctr">
              <a:lnSpc>
                <a:spcPct val="90000"/>
              </a:lnSpc>
              <a:spcBef>
                <a:spcPct val="0"/>
              </a:spcBef>
              <a:spcAft>
                <a:spcPts val="600"/>
              </a:spcAft>
            </a:pPr>
            <a:r>
              <a:rPr lang="en-US" sz="4000" b="1" i="1" kern="1200" dirty="0">
                <a:ln w="9525">
                  <a:solidFill>
                    <a:schemeClr val="bg1"/>
                  </a:solidFill>
                  <a:prstDash val="solid"/>
                </a:ln>
                <a:effectLst>
                  <a:outerShdw blurRad="12700" dist="38100" dir="2700000" algn="tl" rotWithShape="0">
                    <a:schemeClr val="bg1">
                      <a:lumMod val="50000"/>
                    </a:schemeClr>
                  </a:outerShdw>
                </a:effectLst>
                <a:latin typeface="+mj-lt"/>
                <a:ea typeface="+mj-ea"/>
                <a:cs typeface="+mj-cs"/>
              </a:rPr>
              <a:t>SVdP Hope Conference</a:t>
            </a:r>
          </a:p>
          <a:p>
            <a:pPr algn="ctr">
              <a:lnSpc>
                <a:spcPct val="90000"/>
              </a:lnSpc>
              <a:spcBef>
                <a:spcPct val="0"/>
              </a:spcBef>
              <a:spcAft>
                <a:spcPts val="600"/>
              </a:spcAft>
            </a:pPr>
            <a:endParaRPr lang="en-US" sz="4000" b="1" i="1" dirty="0">
              <a:ln w="9525">
                <a:solidFill>
                  <a:schemeClr val="bg1"/>
                </a:solidFill>
                <a:prstDash val="solid"/>
              </a:ln>
              <a:effectLst>
                <a:outerShdw blurRad="12700" dist="38100" dir="2700000" algn="tl" rotWithShape="0">
                  <a:schemeClr val="bg1">
                    <a:lumMod val="50000"/>
                  </a:schemeClr>
                </a:outerShdw>
              </a:effectLst>
              <a:latin typeface="+mj-lt"/>
              <a:ea typeface="+mj-ea"/>
              <a:cs typeface="+mj-cs"/>
            </a:endParaRPr>
          </a:p>
          <a:p>
            <a:pPr algn="ctr">
              <a:lnSpc>
                <a:spcPct val="90000"/>
              </a:lnSpc>
              <a:spcBef>
                <a:spcPct val="0"/>
              </a:spcBef>
              <a:spcAft>
                <a:spcPts val="600"/>
              </a:spcAft>
            </a:pPr>
            <a:r>
              <a:rPr lang="en-US" sz="4000" b="1" i="1" kern="1200" dirty="0">
                <a:ln w="9525">
                  <a:solidFill>
                    <a:schemeClr val="bg1"/>
                  </a:solidFill>
                  <a:prstDash val="solid"/>
                </a:ln>
                <a:effectLst>
                  <a:outerShdw blurRad="12700" dist="38100" dir="2700000" algn="tl" rotWithShape="0">
                    <a:schemeClr val="bg1">
                      <a:lumMod val="50000"/>
                    </a:schemeClr>
                  </a:outerShdw>
                </a:effectLst>
                <a:latin typeface="+mj-lt"/>
                <a:ea typeface="+mj-ea"/>
                <a:cs typeface="+mj-cs"/>
              </a:rPr>
              <a:t>May </a:t>
            </a:r>
            <a:r>
              <a:rPr lang="en-US" sz="4000" b="1" i="1" dirty="0">
                <a:ln w="9525">
                  <a:solidFill>
                    <a:schemeClr val="bg1"/>
                  </a:solidFill>
                  <a:prstDash val="solid"/>
                </a:ln>
                <a:effectLst>
                  <a:outerShdw blurRad="12700" dist="38100" dir="2700000" algn="tl" rotWithShape="0">
                    <a:schemeClr val="bg1">
                      <a:lumMod val="50000"/>
                    </a:schemeClr>
                  </a:outerShdw>
                </a:effectLst>
                <a:latin typeface="+mj-lt"/>
                <a:ea typeface="+mj-ea"/>
                <a:cs typeface="+mj-cs"/>
              </a:rPr>
              <a:t>31</a:t>
            </a:r>
            <a:r>
              <a:rPr lang="en-US" sz="4000" b="1" i="1" kern="1200" dirty="0">
                <a:ln w="9525">
                  <a:solidFill>
                    <a:schemeClr val="bg1"/>
                  </a:solidFill>
                  <a:prstDash val="solid"/>
                </a:ln>
                <a:effectLst>
                  <a:outerShdw blurRad="12700" dist="38100" dir="2700000" algn="tl" rotWithShape="0">
                    <a:schemeClr val="bg1">
                      <a:lumMod val="50000"/>
                    </a:schemeClr>
                  </a:outerShdw>
                </a:effectLst>
                <a:latin typeface="+mj-lt"/>
                <a:ea typeface="+mj-ea"/>
                <a:cs typeface="+mj-cs"/>
              </a:rPr>
              <a:t>, 2025</a:t>
            </a:r>
            <a:endParaRPr lang="en-US" sz="4000" b="1" kern="1200" dirty="0">
              <a:ln w="9525">
                <a:solidFill>
                  <a:schemeClr val="bg1"/>
                </a:solidFill>
                <a:prstDash val="solid"/>
              </a:ln>
              <a:effectLst>
                <a:outerShdw blurRad="12700" dist="38100" dir="2700000" algn="tl" rotWithShape="0">
                  <a:schemeClr val="bg1">
                    <a:lumMod val="50000"/>
                  </a:schemeClr>
                </a:outerShdw>
              </a:effectLst>
              <a:latin typeface="+mj-lt"/>
              <a:ea typeface="+mj-ea"/>
              <a:cs typeface="+mj-cs"/>
            </a:endParaRPr>
          </a:p>
        </p:txBody>
      </p:sp>
      <p:pic>
        <p:nvPicPr>
          <p:cNvPr id="5" name="Picture 4">
            <a:extLst>
              <a:ext uri="{FF2B5EF4-FFF2-40B4-BE49-F238E27FC236}">
                <a16:creationId xmlns:a16="http://schemas.microsoft.com/office/drawing/2014/main" id="{22F6835B-59F7-5FAA-2D57-530A2717D1A3}"/>
              </a:ext>
            </a:extLst>
          </p:cNvPr>
          <p:cNvPicPr>
            <a:picLocks noChangeAspect="1"/>
          </p:cNvPicPr>
          <p:nvPr/>
        </p:nvPicPr>
        <p:blipFill>
          <a:blip r:embed="rId3"/>
          <a:stretch>
            <a:fillRect/>
          </a:stretch>
        </p:blipFill>
        <p:spPr>
          <a:xfrm>
            <a:off x="5269935" y="318531"/>
            <a:ext cx="2943226" cy="788394"/>
          </a:xfrm>
          <a:prstGeom prst="rect">
            <a:avLst/>
          </a:prstGeom>
        </p:spPr>
      </p:pic>
    </p:spTree>
    <p:extLst>
      <p:ext uri="{BB962C8B-B14F-4D97-AF65-F5344CB8AC3E}">
        <p14:creationId xmlns:p14="http://schemas.microsoft.com/office/powerpoint/2010/main" val="227574506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A891C59D-5D57-46C3-8B5F-61923C9D2B21}"/>
            </a:ext>
          </a:extLst>
        </p:cNvPr>
        <p:cNvGrpSpPr/>
        <p:nvPr/>
      </p:nvGrpSpPr>
      <p:grpSpPr>
        <a:xfrm>
          <a:off x="0" y="0"/>
          <a:ext cx="0" cy="0"/>
          <a:chOff x="0" y="0"/>
          <a:chExt cx="0" cy="0"/>
        </a:xfrm>
      </p:grpSpPr>
      <p:pic>
        <p:nvPicPr>
          <p:cNvPr id="7" name="Picture 2" descr="1,300+ Lower Income Stock Photos, Pictures &amp; Royalty-Free Images - iStock |  Lower income seniors, Lower income living room, Lower income community">
            <a:extLst>
              <a:ext uri="{FF2B5EF4-FFF2-40B4-BE49-F238E27FC236}">
                <a16:creationId xmlns:a16="http://schemas.microsoft.com/office/drawing/2014/main" id="{3341DB0E-5A12-694D-F151-127C785BF42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76503" y="3209082"/>
            <a:ext cx="2201203" cy="1607743"/>
          </a:xfrm>
          <a:prstGeom prst="rect">
            <a:avLst/>
          </a:prstGeom>
          <a:ln w="127000" cap="rnd">
            <a:solidFill>
              <a:srgbClr val="FFFFFF"/>
            </a:solidFill>
          </a:ln>
          <a:effectLst>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bevelT w="50800" h="16510"/>
            <a:contourClr>
              <a:srgbClr val="C0C0C0"/>
            </a:contourClr>
          </a:sp3d>
          <a:extLst>
            <a:ext uri="{909E8E84-426E-40DD-AFC4-6F175D3DCCD1}">
              <a14:hiddenFill xmlns:a14="http://schemas.microsoft.com/office/drawing/2010/main">
                <a:solidFill>
                  <a:srgbClr val="FFFFFF"/>
                </a:solidFill>
              </a14:hiddenFill>
            </a:ext>
          </a:extLst>
        </p:spPr>
      </p:pic>
      <p:sp>
        <p:nvSpPr>
          <p:cNvPr id="4" name="Google Shape;127;p6">
            <a:extLst>
              <a:ext uri="{FF2B5EF4-FFF2-40B4-BE49-F238E27FC236}">
                <a16:creationId xmlns:a16="http://schemas.microsoft.com/office/drawing/2014/main" id="{73D07BD8-3848-971F-AACA-4A047028437B}"/>
              </a:ext>
            </a:extLst>
          </p:cNvPr>
          <p:cNvSpPr txBox="1">
            <a:spLocks/>
          </p:cNvSpPr>
          <p:nvPr/>
        </p:nvSpPr>
        <p:spPr>
          <a:xfrm>
            <a:off x="6082402" y="1081463"/>
            <a:ext cx="5873770" cy="4958860"/>
          </a:xfrm>
          <a:prstGeom prst="rect">
            <a:avLst/>
          </a:prstGeom>
          <a:noFill/>
          <a:ln>
            <a:noFill/>
          </a:ln>
        </p:spPr>
        <p:txBody>
          <a:bodyPr spcFirstLastPara="1" vert="horz" wrap="square" lIns="91425" tIns="45700" rIns="91425" bIns="45700" rtlCol="0" anchor="t" anchorCtr="0">
            <a:normAutofit fontScale="92500" lnSpcReduction="1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342900" indent="-342900" algn="l">
              <a:spcBef>
                <a:spcPts val="0"/>
              </a:spcBef>
              <a:buClr>
                <a:schemeClr val="dk1"/>
              </a:buClr>
              <a:buSzPts val="3400"/>
              <a:buFont typeface="Arial" panose="020B0604020202020204" pitchFamily="34" charset="0"/>
              <a:buChar char="•"/>
            </a:pPr>
            <a:r>
              <a:rPr lang="en-US" dirty="0">
                <a:latin typeface="Calibri" panose="020F0502020204030204" pitchFamily="34" charset="0"/>
                <a:ea typeface="Calibri" panose="020F0502020204030204" pitchFamily="34" charset="0"/>
                <a:cs typeface="Calibri" panose="020F0502020204030204" pitchFamily="34" charset="0"/>
              </a:rPr>
              <a:t>Provide neighbors with an alternative to high interest loans.</a:t>
            </a:r>
          </a:p>
          <a:p>
            <a:pPr marL="342900" indent="-342900" algn="l">
              <a:spcBef>
                <a:spcPts val="0"/>
              </a:spcBef>
              <a:buClr>
                <a:schemeClr val="dk1"/>
              </a:buClr>
              <a:buSzPts val="3400"/>
              <a:buFont typeface="Arial" panose="020B0604020202020204" pitchFamily="34" charset="0"/>
              <a:buChar char="•"/>
            </a:pPr>
            <a:endParaRPr lang="en-US" sz="900" dirty="0">
              <a:latin typeface="Calibri" panose="020F0502020204030204" pitchFamily="34" charset="0"/>
              <a:ea typeface="Calibri" panose="020F0502020204030204" pitchFamily="34" charset="0"/>
              <a:cs typeface="Calibri" panose="020F0502020204030204" pitchFamily="34" charset="0"/>
            </a:endParaRPr>
          </a:p>
          <a:p>
            <a:pPr marL="342900" indent="-342900" algn="l">
              <a:spcBef>
                <a:spcPts val="1200"/>
              </a:spcBef>
              <a:buClr>
                <a:schemeClr val="dk1"/>
              </a:buClr>
              <a:buSzPts val="3400"/>
              <a:buFont typeface="Arial" panose="020B0604020202020204" pitchFamily="34" charset="0"/>
              <a:buChar char="•"/>
            </a:pPr>
            <a:r>
              <a:rPr lang="en-US" dirty="0">
                <a:latin typeface="Calibri" panose="020F0502020204030204" pitchFamily="34" charset="0"/>
                <a:ea typeface="Calibri" panose="020F0502020204030204" pitchFamily="34" charset="0"/>
                <a:cs typeface="Calibri" panose="020F0502020204030204" pitchFamily="34" charset="0"/>
              </a:rPr>
              <a:t>SVdP provides mentorship &amp; financial education. </a:t>
            </a:r>
          </a:p>
          <a:p>
            <a:pPr marL="342900" indent="-342900" algn="l">
              <a:spcBef>
                <a:spcPts val="1200"/>
              </a:spcBef>
              <a:buClr>
                <a:schemeClr val="dk1"/>
              </a:buClr>
              <a:buSzPts val="3400"/>
              <a:buFont typeface="Arial" panose="020B0604020202020204" pitchFamily="34" charset="0"/>
              <a:buChar char="•"/>
            </a:pPr>
            <a:endParaRPr lang="en-US" sz="900" dirty="0">
              <a:latin typeface="Calibri" panose="020F0502020204030204" pitchFamily="34" charset="0"/>
              <a:ea typeface="Calibri" panose="020F0502020204030204" pitchFamily="34" charset="0"/>
              <a:cs typeface="Calibri" panose="020F0502020204030204" pitchFamily="34" charset="0"/>
            </a:endParaRPr>
          </a:p>
          <a:p>
            <a:pPr marL="342900" indent="-342900" algn="l">
              <a:spcBef>
                <a:spcPts val="1200"/>
              </a:spcBef>
              <a:buClr>
                <a:schemeClr val="dk1"/>
              </a:buClr>
              <a:buSzPts val="3400"/>
              <a:buFont typeface="Arial" panose="020B0604020202020204" pitchFamily="34" charset="0"/>
              <a:buChar char="•"/>
            </a:pPr>
            <a:r>
              <a:rPr lang="en-US" dirty="0">
                <a:latin typeface="Calibri" panose="020F0502020204030204" pitchFamily="34" charset="0"/>
                <a:ea typeface="Calibri" panose="020F0502020204030204" pitchFamily="34" charset="0"/>
                <a:cs typeface="Calibri" panose="020F0502020204030204" pitchFamily="34" charset="0"/>
              </a:rPr>
              <a:t>Several SVdP Councils have low-interest loan programs. These mature programs have given us guidance as we designed this program.</a:t>
            </a:r>
          </a:p>
          <a:p>
            <a:pPr marL="342900" indent="-342900" algn="l">
              <a:spcBef>
                <a:spcPts val="1200"/>
              </a:spcBef>
              <a:buClr>
                <a:schemeClr val="dk1"/>
              </a:buClr>
              <a:buSzPts val="3400"/>
              <a:buFont typeface="Arial" panose="020B0604020202020204" pitchFamily="34" charset="0"/>
              <a:buChar char="•"/>
            </a:pPr>
            <a:endParaRPr lang="en-US" sz="900" dirty="0">
              <a:latin typeface="Calibri" panose="020F0502020204030204" pitchFamily="34" charset="0"/>
              <a:ea typeface="Calibri" panose="020F0502020204030204" pitchFamily="34" charset="0"/>
              <a:cs typeface="Calibri" panose="020F0502020204030204" pitchFamily="34" charset="0"/>
            </a:endParaRPr>
          </a:p>
          <a:p>
            <a:pPr marL="342900" indent="-342900" algn="l">
              <a:spcBef>
                <a:spcPts val="1200"/>
              </a:spcBef>
              <a:buClr>
                <a:schemeClr val="dk1"/>
              </a:buClr>
              <a:buSzPts val="3400"/>
              <a:buFont typeface="Arial" panose="020B0604020202020204" pitchFamily="34" charset="0"/>
              <a:buChar char="•"/>
            </a:pPr>
            <a:r>
              <a:rPr lang="en-US" dirty="0">
                <a:latin typeface="Calibri" panose="020F0502020204030204" pitchFamily="34" charset="0"/>
                <a:ea typeface="Calibri" panose="020F0502020204030204" pitchFamily="34" charset="0"/>
                <a:cs typeface="Calibri" panose="020F0502020204030204" pitchFamily="34" charset="0"/>
              </a:rPr>
              <a:t>SVdP Dallas: Converted 568 Payday loans and made 96 emergency low-interest loans, (3 years):</a:t>
            </a:r>
          </a:p>
          <a:p>
            <a:pPr marL="1257300" lvl="2" indent="-457200" algn="l">
              <a:spcBef>
                <a:spcPts val="1200"/>
              </a:spcBef>
              <a:buClr>
                <a:schemeClr val="dk1"/>
              </a:buClr>
              <a:buSzPts val="2800"/>
              <a:buFont typeface="Wingdings" panose="05000000000000000000" pitchFamily="2" charset="2"/>
              <a:buChar char="Ø"/>
            </a:pPr>
            <a:r>
              <a:rPr lang="en-US" sz="2000" dirty="0">
                <a:latin typeface="Calibri" panose="020F0502020204030204" pitchFamily="34" charset="0"/>
                <a:ea typeface="Calibri" panose="020F0502020204030204" pitchFamily="34" charset="0"/>
                <a:cs typeface="Calibri" panose="020F0502020204030204" pitchFamily="34" charset="0"/>
              </a:rPr>
              <a:t>Saved $2.4 million in fees</a:t>
            </a:r>
          </a:p>
          <a:p>
            <a:pPr marL="1257300" lvl="2" indent="-457200" algn="l">
              <a:spcBef>
                <a:spcPts val="1200"/>
              </a:spcBef>
              <a:buClr>
                <a:schemeClr val="dk1"/>
              </a:buClr>
              <a:buSzPts val="2800"/>
              <a:buFont typeface="Wingdings" panose="05000000000000000000" pitchFamily="2" charset="2"/>
              <a:buChar char="Ø"/>
            </a:pPr>
            <a:r>
              <a:rPr lang="en-US" sz="2000" dirty="0">
                <a:latin typeface="Calibri" panose="020F0502020204030204" pitchFamily="34" charset="0"/>
                <a:ea typeface="Calibri" panose="020F0502020204030204" pitchFamily="34" charset="0"/>
                <a:cs typeface="Calibri" panose="020F0502020204030204" pitchFamily="34" charset="0"/>
              </a:rPr>
              <a:t>Saved 179 vehicles from repossession</a:t>
            </a:r>
            <a:endParaRPr lang="en-US" sz="2000" dirty="0"/>
          </a:p>
        </p:txBody>
      </p:sp>
      <p:pic>
        <p:nvPicPr>
          <p:cNvPr id="2" name="Picture 1">
            <a:extLst>
              <a:ext uri="{FF2B5EF4-FFF2-40B4-BE49-F238E27FC236}">
                <a16:creationId xmlns:a16="http://schemas.microsoft.com/office/drawing/2014/main" id="{0C011169-1227-E253-E3C2-BF3564D3AC32}"/>
              </a:ext>
            </a:extLst>
          </p:cNvPr>
          <p:cNvPicPr>
            <a:picLocks noChangeAspect="1"/>
          </p:cNvPicPr>
          <p:nvPr/>
        </p:nvPicPr>
        <p:blipFill>
          <a:blip r:embed="rId4"/>
          <a:stretch>
            <a:fillRect/>
          </a:stretch>
        </p:blipFill>
        <p:spPr>
          <a:xfrm>
            <a:off x="2636465" y="430581"/>
            <a:ext cx="2474879" cy="662939"/>
          </a:xfrm>
          <a:prstGeom prst="rect">
            <a:avLst/>
          </a:prstGeom>
        </p:spPr>
      </p:pic>
      <p:sp>
        <p:nvSpPr>
          <p:cNvPr id="8" name="Rectangle 7">
            <a:extLst>
              <a:ext uri="{FF2B5EF4-FFF2-40B4-BE49-F238E27FC236}">
                <a16:creationId xmlns:a16="http://schemas.microsoft.com/office/drawing/2014/main" id="{0BEE1563-AFF6-535D-A6EB-979D73B98A4B}"/>
              </a:ext>
            </a:extLst>
          </p:cNvPr>
          <p:cNvSpPr/>
          <p:nvPr/>
        </p:nvSpPr>
        <p:spPr>
          <a:xfrm>
            <a:off x="1810513" y="1128245"/>
            <a:ext cx="4126782" cy="2173435"/>
          </a:xfrm>
          <a:prstGeom prst="rect">
            <a:avLst/>
          </a:prstGeom>
        </p:spPr>
        <p:txBody>
          <a:bodyPr vert="horz" lIns="91440" tIns="45720" rIns="91440" bIns="45720" rtlCol="0" anchor="ctr">
            <a:normAutofit/>
          </a:bodyPr>
          <a:lstStyle/>
          <a:p>
            <a:pPr algn="ctr">
              <a:lnSpc>
                <a:spcPct val="90000"/>
              </a:lnSpc>
              <a:spcBef>
                <a:spcPct val="0"/>
              </a:spcBef>
              <a:spcAft>
                <a:spcPts val="600"/>
              </a:spcAft>
            </a:pPr>
            <a:r>
              <a:rPr lang="en-US" sz="4300" b="1" i="1" kern="1200" dirty="0">
                <a:ln w="9525">
                  <a:solidFill>
                    <a:schemeClr val="bg1"/>
                  </a:solidFill>
                  <a:prstDash val="solid"/>
                </a:ln>
                <a:solidFill>
                  <a:schemeClr val="tx2"/>
                </a:solidFill>
                <a:effectLst>
                  <a:outerShdw blurRad="12700" dist="38100" dir="2700000" algn="tl" rotWithShape="0">
                    <a:schemeClr val="accent5">
                      <a:lumMod val="60000"/>
                      <a:lumOff val="40000"/>
                    </a:schemeClr>
                  </a:outerShdw>
                </a:effectLst>
                <a:latin typeface="+mj-lt"/>
                <a:ea typeface="+mj-ea"/>
                <a:cs typeface="+mj-cs"/>
              </a:rPr>
              <a:t>SVdP Micro </a:t>
            </a:r>
          </a:p>
          <a:p>
            <a:pPr algn="ctr">
              <a:lnSpc>
                <a:spcPct val="90000"/>
              </a:lnSpc>
              <a:spcBef>
                <a:spcPct val="0"/>
              </a:spcBef>
              <a:spcAft>
                <a:spcPts val="600"/>
              </a:spcAft>
            </a:pPr>
            <a:r>
              <a:rPr lang="en-US" sz="4300" b="1" i="1" kern="1200" dirty="0">
                <a:ln w="9525">
                  <a:solidFill>
                    <a:schemeClr val="bg1"/>
                  </a:solidFill>
                  <a:prstDash val="solid"/>
                </a:ln>
                <a:solidFill>
                  <a:schemeClr val="tx2"/>
                </a:solidFill>
                <a:effectLst>
                  <a:outerShdw blurRad="12700" dist="38100" dir="2700000" algn="tl" rotWithShape="0">
                    <a:schemeClr val="accent5">
                      <a:lumMod val="60000"/>
                      <a:lumOff val="40000"/>
                    </a:schemeClr>
                  </a:outerShdw>
                </a:effectLst>
                <a:latin typeface="+mj-lt"/>
                <a:ea typeface="+mj-ea"/>
                <a:cs typeface="+mj-cs"/>
              </a:rPr>
              <a:t>Loan Program</a:t>
            </a:r>
          </a:p>
          <a:p>
            <a:pPr algn="ctr">
              <a:lnSpc>
                <a:spcPct val="90000"/>
              </a:lnSpc>
              <a:spcBef>
                <a:spcPct val="0"/>
              </a:spcBef>
              <a:spcAft>
                <a:spcPts val="600"/>
              </a:spcAft>
            </a:pPr>
            <a:r>
              <a:rPr lang="en-US" sz="2800" b="1" i="1" dirty="0">
                <a:ln w="9525">
                  <a:solidFill>
                    <a:schemeClr val="bg1"/>
                  </a:solidFill>
                  <a:prstDash val="solid"/>
                </a:ln>
                <a:solidFill>
                  <a:schemeClr val="tx2"/>
                </a:solidFill>
                <a:effectLst>
                  <a:outerShdw blurRad="12700" dist="38100" dir="2700000" algn="tl" rotWithShape="0">
                    <a:schemeClr val="accent5">
                      <a:lumMod val="60000"/>
                      <a:lumOff val="40000"/>
                    </a:schemeClr>
                  </a:outerShdw>
                </a:effectLst>
                <a:latin typeface="+mj-lt"/>
                <a:ea typeface="+mj-ea"/>
                <a:cs typeface="+mj-cs"/>
              </a:rPr>
              <a:t>(Outcomes)</a:t>
            </a:r>
            <a:endParaRPr lang="en-US" sz="2800" b="1" i="1" kern="1200" dirty="0">
              <a:ln w="9525">
                <a:solidFill>
                  <a:schemeClr val="bg1"/>
                </a:solidFill>
                <a:prstDash val="solid"/>
              </a:ln>
              <a:solidFill>
                <a:schemeClr val="tx2"/>
              </a:solidFill>
              <a:effectLst>
                <a:outerShdw blurRad="12700" dist="38100" dir="2700000" algn="tl" rotWithShape="0">
                  <a:schemeClr val="accent5">
                    <a:lumMod val="60000"/>
                    <a:lumOff val="40000"/>
                  </a:schemeClr>
                </a:outerShdw>
              </a:effectLst>
              <a:latin typeface="+mj-lt"/>
              <a:ea typeface="+mj-ea"/>
              <a:cs typeface="+mj-cs"/>
            </a:endParaRPr>
          </a:p>
        </p:txBody>
      </p:sp>
    </p:spTree>
    <p:extLst>
      <p:ext uri="{BB962C8B-B14F-4D97-AF65-F5344CB8AC3E}">
        <p14:creationId xmlns:p14="http://schemas.microsoft.com/office/powerpoint/2010/main" val="295134315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9064EE24-C115-84AE-403C-FD0493A2235E}"/>
            </a:ext>
          </a:extLst>
        </p:cNvPr>
        <p:cNvGrpSpPr/>
        <p:nvPr/>
      </p:nvGrpSpPr>
      <p:grpSpPr>
        <a:xfrm>
          <a:off x="0" y="0"/>
          <a:ext cx="0" cy="0"/>
          <a:chOff x="0" y="0"/>
          <a:chExt cx="0" cy="0"/>
        </a:xfrm>
      </p:grpSpPr>
      <p:pic>
        <p:nvPicPr>
          <p:cNvPr id="2" name="Picture 1">
            <a:extLst>
              <a:ext uri="{FF2B5EF4-FFF2-40B4-BE49-F238E27FC236}">
                <a16:creationId xmlns:a16="http://schemas.microsoft.com/office/drawing/2014/main" id="{6C3E8BB9-7B54-998B-4E3E-0FB09E1BA3CF}"/>
              </a:ext>
            </a:extLst>
          </p:cNvPr>
          <p:cNvPicPr>
            <a:picLocks noChangeAspect="1"/>
          </p:cNvPicPr>
          <p:nvPr/>
        </p:nvPicPr>
        <p:blipFill>
          <a:blip r:embed="rId3"/>
          <a:stretch>
            <a:fillRect/>
          </a:stretch>
        </p:blipFill>
        <p:spPr>
          <a:xfrm>
            <a:off x="2636465" y="430581"/>
            <a:ext cx="2474879" cy="662939"/>
          </a:xfrm>
          <a:prstGeom prst="rect">
            <a:avLst/>
          </a:prstGeom>
        </p:spPr>
      </p:pic>
      <p:sp>
        <p:nvSpPr>
          <p:cNvPr id="8" name="Rectangle 7">
            <a:extLst>
              <a:ext uri="{FF2B5EF4-FFF2-40B4-BE49-F238E27FC236}">
                <a16:creationId xmlns:a16="http://schemas.microsoft.com/office/drawing/2014/main" id="{3AA88ECF-F491-1DFE-0433-C067B58AF724}"/>
              </a:ext>
            </a:extLst>
          </p:cNvPr>
          <p:cNvSpPr/>
          <p:nvPr/>
        </p:nvSpPr>
        <p:spPr>
          <a:xfrm>
            <a:off x="1810513" y="1151395"/>
            <a:ext cx="4126782" cy="2134322"/>
          </a:xfrm>
          <a:prstGeom prst="rect">
            <a:avLst/>
          </a:prstGeom>
        </p:spPr>
        <p:txBody>
          <a:bodyPr vert="horz" lIns="91440" tIns="45720" rIns="91440" bIns="45720" rtlCol="0" anchor="ctr">
            <a:normAutofit/>
          </a:bodyPr>
          <a:lstStyle/>
          <a:p>
            <a:pPr algn="ctr">
              <a:lnSpc>
                <a:spcPct val="90000"/>
              </a:lnSpc>
              <a:spcBef>
                <a:spcPct val="0"/>
              </a:spcBef>
              <a:spcAft>
                <a:spcPts val="600"/>
              </a:spcAft>
            </a:pPr>
            <a:r>
              <a:rPr lang="en-US" sz="4300" b="1" i="1" kern="1200" dirty="0">
                <a:ln w="9525">
                  <a:solidFill>
                    <a:schemeClr val="bg1"/>
                  </a:solidFill>
                  <a:prstDash val="solid"/>
                </a:ln>
                <a:solidFill>
                  <a:schemeClr val="tx2"/>
                </a:solidFill>
                <a:effectLst>
                  <a:outerShdw blurRad="12700" dist="38100" dir="2700000" algn="tl" rotWithShape="0">
                    <a:schemeClr val="accent5">
                      <a:lumMod val="60000"/>
                      <a:lumOff val="40000"/>
                    </a:schemeClr>
                  </a:outerShdw>
                </a:effectLst>
                <a:latin typeface="+mj-lt"/>
                <a:ea typeface="+mj-ea"/>
                <a:cs typeface="+mj-cs"/>
              </a:rPr>
              <a:t>SVdP Micro </a:t>
            </a:r>
          </a:p>
          <a:p>
            <a:pPr algn="ctr">
              <a:lnSpc>
                <a:spcPct val="90000"/>
              </a:lnSpc>
              <a:spcBef>
                <a:spcPct val="0"/>
              </a:spcBef>
              <a:spcAft>
                <a:spcPts val="600"/>
              </a:spcAft>
            </a:pPr>
            <a:r>
              <a:rPr lang="en-US" sz="4300" b="1" i="1" kern="1200" dirty="0">
                <a:ln w="9525">
                  <a:solidFill>
                    <a:schemeClr val="bg1"/>
                  </a:solidFill>
                  <a:prstDash val="solid"/>
                </a:ln>
                <a:solidFill>
                  <a:schemeClr val="tx2"/>
                </a:solidFill>
                <a:effectLst>
                  <a:outerShdw blurRad="12700" dist="38100" dir="2700000" algn="tl" rotWithShape="0">
                    <a:schemeClr val="accent5">
                      <a:lumMod val="60000"/>
                      <a:lumOff val="40000"/>
                    </a:schemeClr>
                  </a:outerShdw>
                </a:effectLst>
                <a:latin typeface="+mj-lt"/>
                <a:ea typeface="+mj-ea"/>
                <a:cs typeface="+mj-cs"/>
              </a:rPr>
              <a:t>Loan Program</a:t>
            </a:r>
          </a:p>
          <a:p>
            <a:pPr algn="ctr">
              <a:lnSpc>
                <a:spcPct val="90000"/>
              </a:lnSpc>
              <a:spcBef>
                <a:spcPct val="0"/>
              </a:spcBef>
              <a:spcAft>
                <a:spcPts val="600"/>
              </a:spcAft>
            </a:pPr>
            <a:r>
              <a:rPr lang="en-US" sz="2800" b="1" i="1" dirty="0">
                <a:ln w="9525">
                  <a:solidFill>
                    <a:schemeClr val="bg1"/>
                  </a:solidFill>
                  <a:prstDash val="solid"/>
                </a:ln>
                <a:solidFill>
                  <a:schemeClr val="tx2"/>
                </a:solidFill>
                <a:effectLst>
                  <a:outerShdw blurRad="12700" dist="38100" dir="2700000" algn="tl" rotWithShape="0">
                    <a:schemeClr val="accent5">
                      <a:lumMod val="60000"/>
                      <a:lumOff val="40000"/>
                    </a:schemeClr>
                  </a:outerShdw>
                </a:effectLst>
                <a:latin typeface="+mj-lt"/>
                <a:ea typeface="+mj-ea"/>
                <a:cs typeface="+mj-cs"/>
              </a:rPr>
              <a:t>(Monitor for Success)</a:t>
            </a:r>
            <a:endParaRPr lang="en-US" sz="2800" b="1" i="1" kern="1200" dirty="0">
              <a:ln w="9525">
                <a:solidFill>
                  <a:schemeClr val="bg1"/>
                </a:solidFill>
                <a:prstDash val="solid"/>
              </a:ln>
              <a:solidFill>
                <a:schemeClr val="tx2"/>
              </a:solidFill>
              <a:effectLst>
                <a:outerShdw blurRad="12700" dist="38100" dir="2700000" algn="tl" rotWithShape="0">
                  <a:schemeClr val="accent5">
                    <a:lumMod val="60000"/>
                    <a:lumOff val="40000"/>
                  </a:schemeClr>
                </a:outerShdw>
              </a:effectLst>
              <a:latin typeface="+mj-lt"/>
              <a:ea typeface="+mj-ea"/>
              <a:cs typeface="+mj-cs"/>
            </a:endParaRPr>
          </a:p>
        </p:txBody>
      </p:sp>
      <p:sp>
        <p:nvSpPr>
          <p:cNvPr id="3" name="Google Shape;142;p8">
            <a:extLst>
              <a:ext uri="{FF2B5EF4-FFF2-40B4-BE49-F238E27FC236}">
                <a16:creationId xmlns:a16="http://schemas.microsoft.com/office/drawing/2014/main" id="{1BDA2DF1-C1A4-C25E-8031-1D6094448B06}"/>
              </a:ext>
            </a:extLst>
          </p:cNvPr>
          <p:cNvSpPr txBox="1">
            <a:spLocks/>
          </p:cNvSpPr>
          <p:nvPr/>
        </p:nvSpPr>
        <p:spPr>
          <a:xfrm>
            <a:off x="5937295" y="762050"/>
            <a:ext cx="6006349" cy="5357445"/>
          </a:xfrm>
          <a:prstGeom prst="rect">
            <a:avLst/>
          </a:prstGeom>
          <a:noFill/>
          <a:ln>
            <a:noFill/>
          </a:ln>
        </p:spPr>
        <p:txBody>
          <a:bodyPr spcFirstLastPara="1" vert="horz" wrap="square" lIns="91425" tIns="45700" rIns="91425" bIns="45700" rtlCol="0" anchor="t" anchorCtr="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457200" indent="-457200" algn="l">
              <a:spcBef>
                <a:spcPts val="0"/>
              </a:spcBef>
              <a:buClr>
                <a:schemeClr val="dk1"/>
              </a:buClr>
              <a:buSzPts val="3400"/>
              <a:buFont typeface="Arial" panose="020B0604020202020204" pitchFamily="34" charset="0"/>
              <a:buChar char="•"/>
            </a:pPr>
            <a:r>
              <a:rPr lang="en-US" sz="3100" dirty="0">
                <a:latin typeface="Calibri" panose="020F0502020204030204" pitchFamily="34" charset="0"/>
                <a:ea typeface="Calibri" panose="020F0502020204030204" pitchFamily="34" charset="0"/>
                <a:cs typeface="Calibri" panose="020F0502020204030204" pitchFamily="34" charset="0"/>
                <a:sym typeface="Calibri"/>
              </a:rPr>
              <a:t>Neighbors will establish an account with partner credit union and improve their credit scores. </a:t>
            </a:r>
            <a:endParaRPr lang="en-US" sz="3100" dirty="0">
              <a:latin typeface="Calibri" panose="020F0502020204030204" pitchFamily="34" charset="0"/>
              <a:ea typeface="Calibri" panose="020F0502020204030204" pitchFamily="34" charset="0"/>
              <a:cs typeface="Calibri" panose="020F0502020204030204" pitchFamily="34" charset="0"/>
            </a:endParaRPr>
          </a:p>
          <a:p>
            <a:pPr marL="457200" indent="-457200" algn="l">
              <a:spcBef>
                <a:spcPts val="1200"/>
              </a:spcBef>
              <a:buClr>
                <a:schemeClr val="dk1"/>
              </a:buClr>
              <a:buSzPts val="3400"/>
              <a:buFont typeface="Arial" panose="020B0604020202020204" pitchFamily="34" charset="0"/>
              <a:buChar char="•"/>
            </a:pPr>
            <a:r>
              <a:rPr lang="en-US" sz="3100" dirty="0">
                <a:latin typeface="Calibri" panose="020F0502020204030204" pitchFamily="34" charset="0"/>
                <a:ea typeface="Calibri" panose="020F0502020204030204" pitchFamily="34" charset="0"/>
                <a:cs typeface="Calibri" panose="020F0502020204030204" pitchFamily="34" charset="0"/>
                <a:sym typeface="Calibri"/>
              </a:rPr>
              <a:t>Vincentians and mentors will check in with the neighbor routinely. </a:t>
            </a:r>
            <a:endParaRPr lang="en-US" sz="3100" dirty="0">
              <a:latin typeface="Calibri" panose="020F0502020204030204" pitchFamily="34" charset="0"/>
              <a:ea typeface="Calibri" panose="020F0502020204030204" pitchFamily="34" charset="0"/>
              <a:cs typeface="Calibri" panose="020F0502020204030204" pitchFamily="34" charset="0"/>
            </a:endParaRPr>
          </a:p>
          <a:p>
            <a:pPr marL="457200" indent="-457200" algn="l">
              <a:spcBef>
                <a:spcPts val="1200"/>
              </a:spcBef>
              <a:buClr>
                <a:schemeClr val="dk1"/>
              </a:buClr>
              <a:buSzPts val="3400"/>
              <a:buFont typeface="Arial" panose="020B0604020202020204" pitchFamily="34" charset="0"/>
              <a:buChar char="•"/>
            </a:pPr>
            <a:r>
              <a:rPr lang="en-US" sz="3100" dirty="0">
                <a:latin typeface="Calibri" panose="020F0502020204030204" pitchFamily="34" charset="0"/>
                <a:ea typeface="Calibri" panose="020F0502020204030204" pitchFamily="34" charset="0"/>
                <a:cs typeface="Calibri" panose="020F0502020204030204" pitchFamily="34" charset="0"/>
                <a:sym typeface="Calibri"/>
              </a:rPr>
              <a:t>Monitoring reports will assure that payments are being made and to address circumstances in which they can assist.</a:t>
            </a:r>
            <a:endParaRPr lang="en-US" sz="3100" dirty="0">
              <a:latin typeface="Calibri" panose="020F0502020204030204" pitchFamily="34" charset="0"/>
              <a:ea typeface="Calibri" panose="020F0502020204030204" pitchFamily="34" charset="0"/>
              <a:cs typeface="Calibri" panose="020F0502020204030204" pitchFamily="34" charset="0"/>
            </a:endParaRPr>
          </a:p>
          <a:p>
            <a:pPr marL="171450">
              <a:spcBef>
                <a:spcPts val="750"/>
              </a:spcBef>
              <a:buClr>
                <a:schemeClr val="dk1"/>
              </a:buClr>
              <a:buSzPts val="2800"/>
            </a:pPr>
            <a:endParaRPr lang="en-US" dirty="0"/>
          </a:p>
        </p:txBody>
      </p:sp>
      <p:pic>
        <p:nvPicPr>
          <p:cNvPr id="5" name="Google Shape;143;p8">
            <a:extLst>
              <a:ext uri="{FF2B5EF4-FFF2-40B4-BE49-F238E27FC236}">
                <a16:creationId xmlns:a16="http://schemas.microsoft.com/office/drawing/2014/main" id="{0C34835E-4253-609B-E6E9-C03EB9785F97}"/>
              </a:ext>
            </a:extLst>
          </p:cNvPr>
          <p:cNvPicPr preferRelativeResize="0"/>
          <p:nvPr/>
        </p:nvPicPr>
        <p:blipFill rotWithShape="1">
          <a:blip r:embed="rId4">
            <a:alphaModFix/>
          </a:blip>
          <a:srcRect/>
          <a:stretch/>
        </p:blipFill>
        <p:spPr>
          <a:xfrm>
            <a:off x="3946967" y="3227842"/>
            <a:ext cx="1990328" cy="2050215"/>
          </a:xfrm>
          <a:prstGeom prst="rect">
            <a:avLst/>
          </a:prstGeom>
          <a:noFill/>
          <a:ln>
            <a:noFill/>
          </a:ln>
        </p:spPr>
      </p:pic>
    </p:spTree>
    <p:extLst>
      <p:ext uri="{BB962C8B-B14F-4D97-AF65-F5344CB8AC3E}">
        <p14:creationId xmlns:p14="http://schemas.microsoft.com/office/powerpoint/2010/main" val="286704700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FDCF512B-473A-62D4-AA9D-9E33A4D84BF2}"/>
            </a:ext>
          </a:extLst>
        </p:cNvPr>
        <p:cNvGrpSpPr/>
        <p:nvPr/>
      </p:nvGrpSpPr>
      <p:grpSpPr>
        <a:xfrm>
          <a:off x="0" y="0"/>
          <a:ext cx="0" cy="0"/>
          <a:chOff x="0" y="0"/>
          <a:chExt cx="0" cy="0"/>
        </a:xfrm>
      </p:grpSpPr>
      <p:sp>
        <p:nvSpPr>
          <p:cNvPr id="7" name="Rectangle 6">
            <a:extLst>
              <a:ext uri="{FF2B5EF4-FFF2-40B4-BE49-F238E27FC236}">
                <a16:creationId xmlns:a16="http://schemas.microsoft.com/office/drawing/2014/main" id="{349ECABF-929A-44BE-BE76-02234C61BFF0}"/>
              </a:ext>
            </a:extLst>
          </p:cNvPr>
          <p:cNvSpPr/>
          <p:nvPr/>
        </p:nvSpPr>
        <p:spPr>
          <a:xfrm>
            <a:off x="1841961" y="1231544"/>
            <a:ext cx="3793895" cy="1322739"/>
          </a:xfrm>
          <a:prstGeom prst="rect">
            <a:avLst/>
          </a:prstGeom>
        </p:spPr>
        <p:txBody>
          <a:bodyPr vert="horz" lIns="91440" tIns="45720" rIns="91440" bIns="45720" rtlCol="0" anchor="ctr">
            <a:normAutofit/>
          </a:bodyPr>
          <a:lstStyle/>
          <a:p>
            <a:pPr algn="ctr">
              <a:lnSpc>
                <a:spcPct val="90000"/>
              </a:lnSpc>
              <a:spcBef>
                <a:spcPct val="0"/>
              </a:spcBef>
              <a:spcAft>
                <a:spcPts val="600"/>
              </a:spcAft>
            </a:pPr>
            <a:r>
              <a:rPr lang="en-US" sz="4300" b="1" i="1" kern="1200" dirty="0">
                <a:ln w="9525">
                  <a:solidFill>
                    <a:schemeClr val="bg1"/>
                  </a:solidFill>
                  <a:prstDash val="solid"/>
                </a:ln>
                <a:solidFill>
                  <a:schemeClr val="tx2"/>
                </a:solidFill>
                <a:effectLst>
                  <a:outerShdw blurRad="12700" dist="38100" dir="2700000" algn="tl" rotWithShape="0">
                    <a:schemeClr val="accent5">
                      <a:lumMod val="60000"/>
                      <a:lumOff val="40000"/>
                    </a:schemeClr>
                  </a:outerShdw>
                </a:effectLst>
                <a:latin typeface="+mj-lt"/>
                <a:ea typeface="+mj-ea"/>
                <a:cs typeface="+mj-cs"/>
              </a:rPr>
              <a:t>Contact Us</a:t>
            </a:r>
          </a:p>
        </p:txBody>
      </p:sp>
      <p:sp>
        <p:nvSpPr>
          <p:cNvPr id="2" name="Google Shape;161;p11">
            <a:extLst>
              <a:ext uri="{FF2B5EF4-FFF2-40B4-BE49-F238E27FC236}">
                <a16:creationId xmlns:a16="http://schemas.microsoft.com/office/drawing/2014/main" id="{D614B53E-E7CC-9A56-4318-174E78F03402}"/>
              </a:ext>
            </a:extLst>
          </p:cNvPr>
          <p:cNvSpPr txBox="1">
            <a:spLocks/>
          </p:cNvSpPr>
          <p:nvPr/>
        </p:nvSpPr>
        <p:spPr>
          <a:xfrm>
            <a:off x="5838090" y="865953"/>
            <a:ext cx="5895447" cy="4916003"/>
          </a:xfrm>
          <a:prstGeom prst="rect">
            <a:avLst/>
          </a:prstGeom>
          <a:noFill/>
          <a:ln>
            <a:noFill/>
          </a:ln>
        </p:spPr>
        <p:txBody>
          <a:bodyPr spcFirstLastPara="1" vert="horz" wrap="square" lIns="91425" tIns="45700" rIns="91425" bIns="45700" rtlCol="0" anchor="t" anchorCtr="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spcBef>
                <a:spcPts val="0"/>
              </a:spcBef>
              <a:buClr>
                <a:schemeClr val="dk1"/>
              </a:buClr>
              <a:buSzPts val="2800"/>
            </a:pPr>
            <a:r>
              <a:rPr lang="en-US" sz="2600" dirty="0">
                <a:latin typeface="Calibri" panose="020F0502020204030204" pitchFamily="34" charset="0"/>
                <a:ea typeface="Calibri" panose="020F0502020204030204" pitchFamily="34" charset="0"/>
                <a:cs typeface="Calibri" panose="020F0502020204030204" pitchFamily="34" charset="0"/>
              </a:rPr>
              <a:t>Micro Loan Committee</a:t>
            </a:r>
          </a:p>
          <a:p>
            <a:pPr algn="l">
              <a:spcBef>
                <a:spcPts val="0"/>
              </a:spcBef>
              <a:buClr>
                <a:schemeClr val="dk1"/>
              </a:buClr>
              <a:buSzPts val="2800"/>
            </a:pPr>
            <a:endParaRPr lang="en-US" sz="2600" dirty="0">
              <a:latin typeface="Calibri" panose="020F0502020204030204" pitchFamily="34" charset="0"/>
              <a:ea typeface="Calibri" panose="020F0502020204030204" pitchFamily="34" charset="0"/>
              <a:cs typeface="Calibri" panose="020F0502020204030204" pitchFamily="34" charset="0"/>
            </a:endParaRPr>
          </a:p>
          <a:p>
            <a:pPr marL="342900" indent="-342900" algn="l">
              <a:spcBef>
                <a:spcPts val="0"/>
              </a:spcBef>
              <a:buClr>
                <a:schemeClr val="dk1"/>
              </a:buClr>
              <a:buSzPts val="2800"/>
              <a:buFont typeface="Arial" panose="020B0604020202020204" pitchFamily="34" charset="0"/>
              <a:buChar char="•"/>
            </a:pPr>
            <a:r>
              <a:rPr lang="en-US" sz="2600" dirty="0">
                <a:latin typeface="Calibri" panose="020F0502020204030204" pitchFamily="34" charset="0"/>
                <a:ea typeface="Calibri" panose="020F0502020204030204" pitchFamily="34" charset="0"/>
                <a:cs typeface="Calibri" panose="020F0502020204030204" pitchFamily="34" charset="0"/>
              </a:rPr>
              <a:t>Anne Crisp: </a:t>
            </a:r>
            <a:r>
              <a:rPr lang="en-US" sz="2600" u="sng" dirty="0">
                <a:solidFill>
                  <a:srgbClr val="0070C0"/>
                </a:solidFill>
                <a:latin typeface="Calibri" panose="020F0502020204030204" pitchFamily="34" charset="0"/>
                <a:ea typeface="Calibri" panose="020F0502020204030204" pitchFamily="34" charset="0"/>
                <a:cs typeface="Calibri" panose="020F0502020204030204" pitchFamily="34" charset="0"/>
              </a:rPr>
              <a:t>Annecrisp@yahoo.com </a:t>
            </a:r>
            <a:r>
              <a:rPr lang="en-US" sz="2600" dirty="0">
                <a:latin typeface="Calibri" panose="020F0502020204030204" pitchFamily="34" charset="0"/>
                <a:ea typeface="Calibri" panose="020F0502020204030204" pitchFamily="34" charset="0"/>
                <a:cs typeface="Calibri" panose="020F0502020204030204" pitchFamily="34" charset="0"/>
              </a:rPr>
              <a:t>(925)787-0857 </a:t>
            </a:r>
          </a:p>
          <a:p>
            <a:pPr marL="342900" indent="-342900" algn="l">
              <a:spcBef>
                <a:spcPts val="0"/>
              </a:spcBef>
              <a:buClr>
                <a:schemeClr val="dk1"/>
              </a:buClr>
              <a:buSzPts val="2800"/>
              <a:buFont typeface="Arial" panose="020B0604020202020204" pitchFamily="34" charset="0"/>
              <a:buChar char="•"/>
            </a:pPr>
            <a:endParaRPr lang="en-US" sz="2600" dirty="0">
              <a:latin typeface="Calibri" panose="020F0502020204030204" pitchFamily="34" charset="0"/>
              <a:ea typeface="Calibri" panose="020F0502020204030204" pitchFamily="34" charset="0"/>
              <a:cs typeface="Calibri" panose="020F0502020204030204" pitchFamily="34" charset="0"/>
            </a:endParaRPr>
          </a:p>
          <a:p>
            <a:pPr marL="342900" indent="-342900" algn="l">
              <a:spcBef>
                <a:spcPts val="0"/>
              </a:spcBef>
              <a:buClr>
                <a:schemeClr val="dk1"/>
              </a:buClr>
              <a:buSzPts val="2800"/>
              <a:buFont typeface="Arial" panose="020B0604020202020204" pitchFamily="34" charset="0"/>
              <a:buChar char="•"/>
            </a:pPr>
            <a:r>
              <a:rPr lang="en-US" sz="2600" dirty="0">
                <a:latin typeface="Calibri" panose="020F0502020204030204" pitchFamily="34" charset="0"/>
                <a:ea typeface="Calibri" panose="020F0502020204030204" pitchFamily="34" charset="0"/>
                <a:cs typeface="Calibri" panose="020F0502020204030204" pitchFamily="34" charset="0"/>
              </a:rPr>
              <a:t>Ron Costanzo: </a:t>
            </a:r>
            <a:r>
              <a:rPr lang="en-US" sz="2600" u="sng" dirty="0">
                <a:solidFill>
                  <a:srgbClr val="0070C0"/>
                </a:solidFill>
                <a:latin typeface="Calibri" panose="020F0502020204030204" pitchFamily="34" charset="0"/>
                <a:ea typeface="Calibri" panose="020F0502020204030204" pitchFamily="34" charset="0"/>
                <a:cs typeface="Calibri" panose="020F0502020204030204" pitchFamily="34" charset="0"/>
              </a:rPr>
              <a:t>Rcostanzo@astound.net </a:t>
            </a:r>
            <a:r>
              <a:rPr lang="en-US" sz="2600" dirty="0">
                <a:latin typeface="Calibri" panose="020F0502020204030204" pitchFamily="34" charset="0"/>
                <a:ea typeface="Calibri" panose="020F0502020204030204" pitchFamily="34" charset="0"/>
                <a:cs typeface="Calibri" panose="020F0502020204030204" pitchFamily="34" charset="0"/>
              </a:rPr>
              <a:t>(925)487-4986 </a:t>
            </a:r>
          </a:p>
          <a:p>
            <a:pPr marL="342900" indent="-342900" algn="l">
              <a:spcBef>
                <a:spcPts val="0"/>
              </a:spcBef>
              <a:buClr>
                <a:schemeClr val="dk1"/>
              </a:buClr>
              <a:buSzPts val="2800"/>
              <a:buFont typeface="Arial" panose="020B0604020202020204" pitchFamily="34" charset="0"/>
              <a:buChar char="•"/>
            </a:pPr>
            <a:endParaRPr lang="en-US" sz="2600" dirty="0">
              <a:latin typeface="Calibri" panose="020F0502020204030204" pitchFamily="34" charset="0"/>
              <a:ea typeface="Calibri" panose="020F0502020204030204" pitchFamily="34" charset="0"/>
              <a:cs typeface="Calibri" panose="020F0502020204030204" pitchFamily="34" charset="0"/>
            </a:endParaRPr>
          </a:p>
          <a:p>
            <a:pPr marL="342900" indent="-342900" algn="l">
              <a:spcBef>
                <a:spcPts val="0"/>
              </a:spcBef>
              <a:buClr>
                <a:schemeClr val="dk1"/>
              </a:buClr>
              <a:buSzPts val="2800"/>
              <a:buFont typeface="Arial" panose="020B0604020202020204" pitchFamily="34" charset="0"/>
              <a:buChar char="•"/>
            </a:pPr>
            <a:r>
              <a:rPr lang="en-US" sz="2600" dirty="0">
                <a:latin typeface="Calibri" panose="020F0502020204030204" pitchFamily="34" charset="0"/>
                <a:ea typeface="Calibri" panose="020F0502020204030204" pitchFamily="34" charset="0"/>
                <a:cs typeface="Calibri" panose="020F0502020204030204" pitchFamily="34" charset="0"/>
              </a:rPr>
              <a:t>Joyce Ohanesian: </a:t>
            </a:r>
            <a:r>
              <a:rPr lang="en-US" sz="2600" u="sng" dirty="0">
                <a:solidFill>
                  <a:srgbClr val="0070C0"/>
                </a:solidFill>
                <a:latin typeface="Calibri" panose="020F0502020204030204" pitchFamily="34" charset="0"/>
                <a:ea typeface="Calibri" panose="020F0502020204030204" pitchFamily="34" charset="0"/>
                <a:cs typeface="Calibri" panose="020F0502020204030204" pitchFamily="34" charset="0"/>
              </a:rPr>
              <a:t>Joy1936@comcast.net </a:t>
            </a:r>
            <a:r>
              <a:rPr lang="en-US" sz="2600" dirty="0">
                <a:latin typeface="Calibri" panose="020F0502020204030204" pitchFamily="34" charset="0"/>
                <a:ea typeface="Calibri" panose="020F0502020204030204" pitchFamily="34" charset="0"/>
                <a:cs typeface="Calibri" panose="020F0502020204030204" pitchFamily="34" charset="0"/>
              </a:rPr>
              <a:t>(925)513-7124 </a:t>
            </a:r>
          </a:p>
          <a:p>
            <a:pPr marL="342900" indent="-342900" algn="l">
              <a:spcBef>
                <a:spcPts val="0"/>
              </a:spcBef>
              <a:buClr>
                <a:schemeClr val="dk1"/>
              </a:buClr>
              <a:buSzPts val="2800"/>
              <a:buFont typeface="Arial" panose="020B0604020202020204" pitchFamily="34" charset="0"/>
              <a:buChar char="•"/>
            </a:pPr>
            <a:endParaRPr lang="en-US" sz="2600" dirty="0">
              <a:latin typeface="Calibri" panose="020F0502020204030204" pitchFamily="34" charset="0"/>
              <a:ea typeface="Calibri" panose="020F0502020204030204" pitchFamily="34" charset="0"/>
              <a:cs typeface="Calibri" panose="020F0502020204030204" pitchFamily="34" charset="0"/>
            </a:endParaRPr>
          </a:p>
          <a:p>
            <a:pPr marL="342900" indent="-342900" algn="l">
              <a:spcBef>
                <a:spcPts val="0"/>
              </a:spcBef>
              <a:buClr>
                <a:schemeClr val="dk1"/>
              </a:buClr>
              <a:buSzPts val="2800"/>
              <a:buFont typeface="Arial" panose="020B0604020202020204" pitchFamily="34" charset="0"/>
              <a:buChar char="•"/>
            </a:pPr>
            <a:r>
              <a:rPr lang="en-US" sz="2600" dirty="0">
                <a:latin typeface="Calibri" panose="020F0502020204030204" pitchFamily="34" charset="0"/>
                <a:ea typeface="Calibri" panose="020F0502020204030204" pitchFamily="34" charset="0"/>
                <a:cs typeface="Calibri" panose="020F0502020204030204" pitchFamily="34" charset="0"/>
              </a:rPr>
              <a:t>Shawnna Costanzo: </a:t>
            </a:r>
            <a:r>
              <a:rPr lang="en-US" sz="2600" dirty="0">
                <a:solidFill>
                  <a:srgbClr val="0070C0"/>
                </a:solidFill>
                <a:latin typeface="Calibri" panose="020F0502020204030204" pitchFamily="34" charset="0"/>
                <a:ea typeface="Calibri" panose="020F0502020204030204" pitchFamily="34" charset="0"/>
                <a:cs typeface="Calibri" panose="020F0502020204030204" pitchFamily="34" charset="0"/>
                <a:hlinkClick r:id="rId3">
                  <a:extLst>
                    <a:ext uri="{A12FA001-AC4F-418D-AE19-62706E023703}">
                      <ahyp:hlinkClr xmlns:ahyp="http://schemas.microsoft.com/office/drawing/2018/hyperlinkcolor" val="tx"/>
                    </a:ext>
                  </a:extLst>
                </a:hlinkClick>
              </a:rPr>
              <a:t>Shawnna57@gmail.com</a:t>
            </a:r>
            <a:r>
              <a:rPr lang="en-US" sz="2600" dirty="0">
                <a:solidFill>
                  <a:srgbClr val="0070C0"/>
                </a:solidFill>
                <a:latin typeface="Calibri" panose="020F0502020204030204" pitchFamily="34" charset="0"/>
                <a:ea typeface="Calibri" panose="020F0502020204030204" pitchFamily="34" charset="0"/>
                <a:cs typeface="Calibri" panose="020F0502020204030204" pitchFamily="34" charset="0"/>
              </a:rPr>
              <a:t> </a:t>
            </a:r>
            <a:r>
              <a:rPr lang="en-US" sz="2600" dirty="0">
                <a:latin typeface="Calibri" panose="020F0502020204030204" pitchFamily="34" charset="0"/>
                <a:ea typeface="Calibri" panose="020F0502020204030204" pitchFamily="34" charset="0"/>
                <a:cs typeface="Calibri" panose="020F0502020204030204" pitchFamily="34" charset="0"/>
              </a:rPr>
              <a:t>(925)200-5952</a:t>
            </a:r>
          </a:p>
        </p:txBody>
      </p:sp>
      <p:pic>
        <p:nvPicPr>
          <p:cNvPr id="8" name="Picture 7">
            <a:extLst>
              <a:ext uri="{FF2B5EF4-FFF2-40B4-BE49-F238E27FC236}">
                <a16:creationId xmlns:a16="http://schemas.microsoft.com/office/drawing/2014/main" id="{ADB6D4F2-2B00-FFE1-8FBF-24D4074D1EDF}"/>
              </a:ext>
            </a:extLst>
          </p:cNvPr>
          <p:cNvPicPr>
            <a:picLocks noChangeAspect="1"/>
          </p:cNvPicPr>
          <p:nvPr/>
        </p:nvPicPr>
        <p:blipFill>
          <a:blip r:embed="rId4"/>
          <a:stretch>
            <a:fillRect/>
          </a:stretch>
        </p:blipFill>
        <p:spPr>
          <a:xfrm>
            <a:off x="2501470" y="392841"/>
            <a:ext cx="2474879" cy="662939"/>
          </a:xfrm>
          <a:prstGeom prst="rect">
            <a:avLst/>
          </a:prstGeom>
        </p:spPr>
      </p:pic>
      <p:pic>
        <p:nvPicPr>
          <p:cNvPr id="4" name="Picture 3" descr="A person holding a sign next to a group of icons&#10;&#10;AI-generated content may be incorrect.">
            <a:extLst>
              <a:ext uri="{FF2B5EF4-FFF2-40B4-BE49-F238E27FC236}">
                <a16:creationId xmlns:a16="http://schemas.microsoft.com/office/drawing/2014/main" id="{B34E3FCD-1041-FE0A-73BD-1BA61A0E46FF}"/>
              </a:ext>
            </a:extLst>
          </p:cNvPr>
          <p:cNvPicPr>
            <a:picLocks noChangeAspect="1"/>
          </p:cNvPicPr>
          <p:nvPr/>
        </p:nvPicPr>
        <p:blipFill>
          <a:blip r:embed="rId5">
            <a:extLst>
              <a:ext uri="{28A0092B-C50C-407E-A947-70E740481C1C}">
                <a14:useLocalDpi xmlns:a14="http://schemas.microsoft.com/office/drawing/2010/main" val="0"/>
              </a:ext>
              <a:ext uri="{837473B0-CC2E-450A-ABE3-18F120FF3D39}">
                <a1611:picAttrSrcUrl xmlns:a1611="http://schemas.microsoft.com/office/drawing/2016/11/main" r:id="rId6"/>
              </a:ext>
            </a:extLst>
          </a:blip>
          <a:stretch>
            <a:fillRect/>
          </a:stretch>
        </p:blipFill>
        <p:spPr>
          <a:xfrm>
            <a:off x="3118862" y="2425283"/>
            <a:ext cx="2447544" cy="1936242"/>
          </a:xfrm>
          <a:prstGeom prst="rect">
            <a:avLst/>
          </a:prstGeom>
        </p:spPr>
      </p:pic>
    </p:spTree>
    <p:extLst>
      <p:ext uri="{BB962C8B-B14F-4D97-AF65-F5344CB8AC3E}">
        <p14:creationId xmlns:p14="http://schemas.microsoft.com/office/powerpoint/2010/main" val="276025108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62D0E94D-AFC8-C891-953F-D32624867E4D}"/>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55329589-1B5E-CB5A-4CC1-132865B7A4FE}"/>
              </a:ext>
            </a:extLst>
          </p:cNvPr>
          <p:cNvSpPr/>
          <p:nvPr/>
        </p:nvSpPr>
        <p:spPr>
          <a:xfrm>
            <a:off x="3702258" y="1180995"/>
            <a:ext cx="6063065" cy="2168769"/>
          </a:xfrm>
          <a:prstGeom prst="rect">
            <a:avLst/>
          </a:prstGeom>
        </p:spPr>
        <p:txBody>
          <a:bodyPr vert="horz" lIns="91440" tIns="45720" rIns="91440" bIns="45720" rtlCol="0" anchor="b">
            <a:normAutofit/>
            <a:scene3d>
              <a:camera prst="orthographicFront"/>
              <a:lightRig rig="soft" dir="t">
                <a:rot lat="0" lon="0" rev="15600000"/>
              </a:lightRig>
            </a:scene3d>
            <a:sp3d extrusionH="57150" prstMaterial="softEdge">
              <a:bevelT w="25400" h="38100"/>
            </a:sp3d>
          </a:bodyPr>
          <a:lstStyle/>
          <a:p>
            <a:pPr algn="ctr">
              <a:lnSpc>
                <a:spcPct val="90000"/>
              </a:lnSpc>
              <a:spcBef>
                <a:spcPct val="0"/>
              </a:spcBef>
              <a:spcAft>
                <a:spcPts val="600"/>
              </a:spcAft>
            </a:pPr>
            <a:r>
              <a:rPr lang="en-US" sz="6600" b="1" i="1" dirty="0">
                <a:ln w="9525">
                  <a:solidFill>
                    <a:schemeClr val="bg1"/>
                  </a:solidFill>
                  <a:prstDash val="solid"/>
                </a:ln>
                <a:solidFill>
                  <a:schemeClr val="tx2"/>
                </a:solidFill>
                <a:effectLst>
                  <a:outerShdw blurRad="12700" dist="38100" dir="2700000" algn="tl" rotWithShape="0">
                    <a:schemeClr val="bg1">
                      <a:lumMod val="50000"/>
                    </a:schemeClr>
                  </a:outerShdw>
                </a:effectLst>
                <a:latin typeface="+mj-lt"/>
                <a:ea typeface="+mj-ea"/>
                <a:cs typeface="+mj-cs"/>
              </a:rPr>
              <a:t>Developing Local Resources</a:t>
            </a:r>
          </a:p>
        </p:txBody>
      </p:sp>
      <p:pic>
        <p:nvPicPr>
          <p:cNvPr id="4" name="Picture 3">
            <a:extLst>
              <a:ext uri="{FF2B5EF4-FFF2-40B4-BE49-F238E27FC236}">
                <a16:creationId xmlns:a16="http://schemas.microsoft.com/office/drawing/2014/main" id="{FE3281C7-0777-507D-175F-C53329CF2411}"/>
              </a:ext>
            </a:extLst>
          </p:cNvPr>
          <p:cNvPicPr>
            <a:picLocks noChangeAspect="1"/>
          </p:cNvPicPr>
          <p:nvPr/>
        </p:nvPicPr>
        <p:blipFill>
          <a:blip r:embed="rId3"/>
          <a:stretch>
            <a:fillRect/>
          </a:stretch>
        </p:blipFill>
        <p:spPr>
          <a:xfrm>
            <a:off x="4420200" y="273765"/>
            <a:ext cx="4043330" cy="1083075"/>
          </a:xfrm>
          <a:prstGeom prst="rect">
            <a:avLst/>
          </a:prstGeom>
        </p:spPr>
      </p:pic>
      <p:pic>
        <p:nvPicPr>
          <p:cNvPr id="7" name="Picture 6" descr="A sign post with different colored signs&#10;&#10;AI-generated content may be incorrect.">
            <a:extLst>
              <a:ext uri="{FF2B5EF4-FFF2-40B4-BE49-F238E27FC236}">
                <a16:creationId xmlns:a16="http://schemas.microsoft.com/office/drawing/2014/main" id="{9C7EEC3C-1322-7B79-7D17-DFA5FAD55F1A}"/>
              </a:ext>
            </a:extLst>
          </p:cNvPr>
          <p:cNvPicPr>
            <a:picLocks noChangeAspect="1"/>
          </p:cNvPicPr>
          <p:nvPr/>
        </p:nvPicPr>
        <p:blipFill>
          <a:blip r:embed="rId4">
            <a:extLst>
              <a:ext uri="{28A0092B-C50C-407E-A947-70E740481C1C}">
                <a14:useLocalDpi xmlns:a14="http://schemas.microsoft.com/office/drawing/2010/main" val="0"/>
              </a:ext>
              <a:ext uri="{837473B0-CC2E-450A-ABE3-18F120FF3D39}">
                <a1611:picAttrSrcUrl xmlns:a1611="http://schemas.microsoft.com/office/drawing/2016/11/main" r:id="rId5"/>
              </a:ext>
            </a:extLst>
          </a:blip>
          <a:stretch>
            <a:fillRect/>
          </a:stretch>
        </p:blipFill>
        <p:spPr>
          <a:xfrm>
            <a:off x="8463530" y="4709751"/>
            <a:ext cx="3238065" cy="1359987"/>
          </a:xfrm>
          <a:prstGeom prst="rect">
            <a:avLst/>
          </a:prstGeom>
        </p:spPr>
      </p:pic>
      <p:sp>
        <p:nvSpPr>
          <p:cNvPr id="3" name="TextBox 2">
            <a:extLst>
              <a:ext uri="{FF2B5EF4-FFF2-40B4-BE49-F238E27FC236}">
                <a16:creationId xmlns:a16="http://schemas.microsoft.com/office/drawing/2014/main" id="{029A7980-B6AB-E5C3-8015-357926C3E3FF}"/>
              </a:ext>
            </a:extLst>
          </p:cNvPr>
          <p:cNvSpPr txBox="1"/>
          <p:nvPr/>
        </p:nvSpPr>
        <p:spPr>
          <a:xfrm>
            <a:off x="4201159" y="3447867"/>
            <a:ext cx="5435210" cy="2523768"/>
          </a:xfrm>
          <a:prstGeom prst="rect">
            <a:avLst/>
          </a:prstGeom>
          <a:noFill/>
        </p:spPr>
        <p:txBody>
          <a:bodyPr wrap="square" rtlCol="0">
            <a:spAutoFit/>
          </a:bodyPr>
          <a:lstStyle/>
          <a:p>
            <a:pPr marL="285750" indent="-285750">
              <a:buFont typeface="Arial" panose="020B0604020202020204" pitchFamily="34" charset="0"/>
              <a:buChar char="•"/>
            </a:pPr>
            <a:r>
              <a:rPr lang="en-US" sz="2800" dirty="0">
                <a:latin typeface="Calibri" panose="020F0502020204030204" pitchFamily="34" charset="0"/>
                <a:ea typeface="Calibri" panose="020F0502020204030204" pitchFamily="34" charset="0"/>
                <a:cs typeface="Calibri" panose="020F0502020204030204" pitchFamily="34" charset="0"/>
              </a:rPr>
              <a:t>Intake Screening Evaluation Form</a:t>
            </a:r>
          </a:p>
          <a:p>
            <a:pPr marL="285750" indent="-285750">
              <a:buFont typeface="Arial" panose="020B0604020202020204" pitchFamily="34" charset="0"/>
              <a:buChar char="•"/>
            </a:pPr>
            <a:r>
              <a:rPr lang="en-US" sz="2800" dirty="0">
                <a:latin typeface="Calibri" panose="020F0502020204030204" pitchFamily="34" charset="0"/>
                <a:ea typeface="Calibri" panose="020F0502020204030204" pitchFamily="34" charset="0"/>
                <a:cs typeface="Calibri" panose="020F0502020204030204" pitchFamily="34" charset="0"/>
              </a:rPr>
              <a:t>Resource Guidelines Matrix</a:t>
            </a:r>
          </a:p>
          <a:p>
            <a:pPr marL="285750" indent="-285750">
              <a:buFont typeface="Arial" panose="020B0604020202020204" pitchFamily="34" charset="0"/>
              <a:buChar char="•"/>
            </a:pPr>
            <a:r>
              <a:rPr lang="en-US" sz="2800" dirty="0">
                <a:latin typeface="Calibri" panose="020F0502020204030204" pitchFamily="34" charset="0"/>
                <a:ea typeface="Calibri" panose="020F0502020204030204" pitchFamily="34" charset="0"/>
                <a:cs typeface="Calibri" panose="020F0502020204030204" pitchFamily="34" charset="0"/>
              </a:rPr>
              <a:t>Apply to SOS and CCEB</a:t>
            </a:r>
          </a:p>
          <a:p>
            <a:pPr marL="285750" indent="-285750">
              <a:buFont typeface="Arial" panose="020B0604020202020204" pitchFamily="34" charset="0"/>
              <a:buChar char="•"/>
            </a:pPr>
            <a:r>
              <a:rPr lang="en-US" sz="2800" dirty="0">
                <a:latin typeface="Calibri" panose="020F0502020204030204" pitchFamily="34" charset="0"/>
                <a:ea typeface="Calibri" panose="020F0502020204030204" pitchFamily="34" charset="0"/>
                <a:cs typeface="Calibri" panose="020F0502020204030204" pitchFamily="34" charset="0"/>
              </a:rPr>
              <a:t>Referral Service List</a:t>
            </a:r>
          </a:p>
          <a:p>
            <a:pPr marL="285750" indent="-285750">
              <a:buFont typeface="Arial" panose="020B0604020202020204" pitchFamily="34" charset="0"/>
              <a:buChar char="•"/>
            </a:pPr>
            <a:endParaRPr lang="en-US" sz="2800" dirty="0"/>
          </a:p>
          <a:p>
            <a:pPr marL="285750" indent="-285750">
              <a:buFont typeface="Arial" panose="020B0604020202020204" pitchFamily="34" charset="0"/>
              <a:buChar char="•"/>
            </a:pPr>
            <a:endParaRPr lang="en-US" dirty="0"/>
          </a:p>
        </p:txBody>
      </p:sp>
    </p:spTree>
    <p:extLst>
      <p:ext uri="{BB962C8B-B14F-4D97-AF65-F5344CB8AC3E}">
        <p14:creationId xmlns:p14="http://schemas.microsoft.com/office/powerpoint/2010/main" val="10685800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988A507C-F8C3-DB52-1990-A926FA742703}"/>
            </a:ext>
          </a:extLst>
        </p:cNvPr>
        <p:cNvGrpSpPr/>
        <p:nvPr/>
      </p:nvGrpSpPr>
      <p:grpSpPr>
        <a:xfrm>
          <a:off x="0" y="0"/>
          <a:ext cx="0" cy="0"/>
          <a:chOff x="0" y="0"/>
          <a:chExt cx="0" cy="0"/>
        </a:xfrm>
      </p:grpSpPr>
      <p:sp>
        <p:nvSpPr>
          <p:cNvPr id="11" name="Rectangle 10">
            <a:extLst>
              <a:ext uri="{FF2B5EF4-FFF2-40B4-BE49-F238E27FC236}">
                <a16:creationId xmlns:a16="http://schemas.microsoft.com/office/drawing/2014/main" id="{41B15167-005F-54F6-066D-3EBC6EF6E1A4}"/>
              </a:ext>
            </a:extLst>
          </p:cNvPr>
          <p:cNvSpPr/>
          <p:nvPr/>
        </p:nvSpPr>
        <p:spPr>
          <a:xfrm>
            <a:off x="1638076" y="626534"/>
            <a:ext cx="3793895" cy="2453553"/>
          </a:xfrm>
          <a:prstGeom prst="rect">
            <a:avLst/>
          </a:prstGeom>
        </p:spPr>
        <p:txBody>
          <a:bodyPr vert="horz" lIns="91440" tIns="45720" rIns="91440" bIns="45720" rtlCol="0" anchor="ctr">
            <a:normAutofit/>
          </a:bodyPr>
          <a:lstStyle/>
          <a:p>
            <a:pPr algn="ctr">
              <a:lnSpc>
                <a:spcPct val="90000"/>
              </a:lnSpc>
              <a:spcBef>
                <a:spcPct val="0"/>
              </a:spcBef>
              <a:spcAft>
                <a:spcPts val="600"/>
              </a:spcAft>
            </a:pPr>
            <a:r>
              <a:rPr lang="en-US" sz="4300" b="1" i="1" dirty="0">
                <a:ln w="9525">
                  <a:solidFill>
                    <a:schemeClr val="bg1"/>
                  </a:solidFill>
                  <a:prstDash val="solid"/>
                </a:ln>
                <a:solidFill>
                  <a:schemeClr val="tx2"/>
                </a:solidFill>
                <a:effectLst>
                  <a:outerShdw blurRad="12700" dist="38100" dir="2700000" algn="tl" rotWithShape="0">
                    <a:schemeClr val="accent5">
                      <a:lumMod val="60000"/>
                      <a:lumOff val="40000"/>
                    </a:schemeClr>
                  </a:outerShdw>
                </a:effectLst>
                <a:latin typeface="+mj-lt"/>
                <a:ea typeface="+mj-ea"/>
                <a:cs typeface="+mj-cs"/>
              </a:rPr>
              <a:t>Intake Screening Evaluation</a:t>
            </a:r>
            <a:endParaRPr lang="en-US" sz="4300" b="1" i="1" kern="1200" dirty="0">
              <a:ln w="9525">
                <a:solidFill>
                  <a:schemeClr val="bg1"/>
                </a:solidFill>
                <a:prstDash val="solid"/>
              </a:ln>
              <a:solidFill>
                <a:schemeClr val="tx2"/>
              </a:solidFill>
              <a:effectLst>
                <a:outerShdw blurRad="12700" dist="38100" dir="2700000" algn="tl" rotWithShape="0">
                  <a:schemeClr val="accent5">
                    <a:lumMod val="60000"/>
                    <a:lumOff val="40000"/>
                  </a:schemeClr>
                </a:outerShdw>
              </a:effectLst>
              <a:latin typeface="+mj-lt"/>
              <a:ea typeface="+mj-ea"/>
              <a:cs typeface="+mj-cs"/>
            </a:endParaRPr>
          </a:p>
        </p:txBody>
      </p:sp>
      <p:pic>
        <p:nvPicPr>
          <p:cNvPr id="13" name="Picture 12">
            <a:extLst>
              <a:ext uri="{FF2B5EF4-FFF2-40B4-BE49-F238E27FC236}">
                <a16:creationId xmlns:a16="http://schemas.microsoft.com/office/drawing/2014/main" id="{672AFC17-2602-2874-6754-B96C09C0C51C}"/>
              </a:ext>
            </a:extLst>
          </p:cNvPr>
          <p:cNvPicPr>
            <a:picLocks noChangeAspect="1"/>
          </p:cNvPicPr>
          <p:nvPr/>
        </p:nvPicPr>
        <p:blipFill>
          <a:blip r:embed="rId3"/>
          <a:stretch>
            <a:fillRect/>
          </a:stretch>
        </p:blipFill>
        <p:spPr>
          <a:xfrm>
            <a:off x="5431972" y="195526"/>
            <a:ext cx="6137592" cy="6466947"/>
          </a:xfrm>
          <a:prstGeom prst="rect">
            <a:avLst/>
          </a:prstGeom>
          <a:ln>
            <a:solidFill>
              <a:schemeClr val="tx1"/>
            </a:solidFill>
          </a:ln>
        </p:spPr>
      </p:pic>
    </p:spTree>
    <p:extLst>
      <p:ext uri="{BB962C8B-B14F-4D97-AF65-F5344CB8AC3E}">
        <p14:creationId xmlns:p14="http://schemas.microsoft.com/office/powerpoint/2010/main" val="213809409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02A870AD-D6FD-251F-9D92-37AC23EF9864}"/>
            </a:ext>
          </a:extLst>
        </p:cNvPr>
        <p:cNvGrpSpPr/>
        <p:nvPr/>
      </p:nvGrpSpPr>
      <p:grpSpPr>
        <a:xfrm>
          <a:off x="0" y="0"/>
          <a:ext cx="0" cy="0"/>
          <a:chOff x="0" y="0"/>
          <a:chExt cx="0" cy="0"/>
        </a:xfrm>
      </p:grpSpPr>
      <p:graphicFrame>
        <p:nvGraphicFramePr>
          <p:cNvPr id="10" name="Object 9">
            <a:extLst>
              <a:ext uri="{FF2B5EF4-FFF2-40B4-BE49-F238E27FC236}">
                <a16:creationId xmlns:a16="http://schemas.microsoft.com/office/drawing/2014/main" id="{C1D09E99-E66B-9ADC-FB03-8A3B787676B5}"/>
              </a:ext>
            </a:extLst>
          </p:cNvPr>
          <p:cNvGraphicFramePr>
            <a:graphicFrameLocks noChangeAspect="1"/>
          </p:cNvGraphicFramePr>
          <p:nvPr/>
        </p:nvGraphicFramePr>
        <p:xfrm>
          <a:off x="5015715" y="256293"/>
          <a:ext cx="6830034" cy="5930018"/>
        </p:xfrm>
        <a:graphic>
          <a:graphicData uri="http://schemas.openxmlformats.org/presentationml/2006/ole">
            <mc:AlternateContent xmlns:mc="http://schemas.openxmlformats.org/markup-compatibility/2006">
              <mc:Choice xmlns:v="urn:schemas-microsoft-com:vml" Requires="v">
                <p:oleObj name="Worksheet" r:id="rId3" imgW="10690825" imgH="9281207" progId="Excel.Sheet.12">
                  <p:embed/>
                </p:oleObj>
              </mc:Choice>
              <mc:Fallback>
                <p:oleObj name="Worksheet" r:id="rId3" imgW="10690825" imgH="9281207" progId="Excel.Sheet.12">
                  <p:embed/>
                  <p:pic>
                    <p:nvPicPr>
                      <p:cNvPr id="10" name="Object 9">
                        <a:extLst>
                          <a:ext uri="{FF2B5EF4-FFF2-40B4-BE49-F238E27FC236}">
                            <a16:creationId xmlns:a16="http://schemas.microsoft.com/office/drawing/2014/main" id="{C1D09E99-E66B-9ADC-FB03-8A3B787676B5}"/>
                          </a:ext>
                        </a:extLst>
                      </p:cNvPr>
                      <p:cNvPicPr/>
                      <p:nvPr/>
                    </p:nvPicPr>
                    <p:blipFill>
                      <a:blip r:embed="rId4"/>
                      <a:stretch>
                        <a:fillRect/>
                      </a:stretch>
                    </p:blipFill>
                    <p:spPr>
                      <a:xfrm>
                        <a:off x="5015715" y="256293"/>
                        <a:ext cx="6830034" cy="5930018"/>
                      </a:xfrm>
                      <a:prstGeom prst="rect">
                        <a:avLst/>
                      </a:prstGeom>
                    </p:spPr>
                  </p:pic>
                </p:oleObj>
              </mc:Fallback>
            </mc:AlternateContent>
          </a:graphicData>
        </a:graphic>
      </p:graphicFrame>
      <p:sp>
        <p:nvSpPr>
          <p:cNvPr id="11" name="Rectangle 10">
            <a:extLst>
              <a:ext uri="{FF2B5EF4-FFF2-40B4-BE49-F238E27FC236}">
                <a16:creationId xmlns:a16="http://schemas.microsoft.com/office/drawing/2014/main" id="{015B220F-FAC2-7317-975F-442F6CD312F6}"/>
              </a:ext>
            </a:extLst>
          </p:cNvPr>
          <p:cNvSpPr/>
          <p:nvPr/>
        </p:nvSpPr>
        <p:spPr>
          <a:xfrm>
            <a:off x="1355854" y="671689"/>
            <a:ext cx="3793895" cy="2453553"/>
          </a:xfrm>
          <a:prstGeom prst="rect">
            <a:avLst/>
          </a:prstGeom>
        </p:spPr>
        <p:txBody>
          <a:bodyPr vert="horz" lIns="91440" tIns="45720" rIns="91440" bIns="45720" rtlCol="0" anchor="ctr">
            <a:normAutofit/>
          </a:bodyPr>
          <a:lstStyle/>
          <a:p>
            <a:pPr algn="ctr">
              <a:lnSpc>
                <a:spcPct val="90000"/>
              </a:lnSpc>
              <a:spcBef>
                <a:spcPct val="0"/>
              </a:spcBef>
              <a:spcAft>
                <a:spcPts val="600"/>
              </a:spcAft>
            </a:pPr>
            <a:r>
              <a:rPr lang="en-US" sz="4300" b="1" i="1" dirty="0">
                <a:ln w="9525">
                  <a:solidFill>
                    <a:schemeClr val="bg1"/>
                  </a:solidFill>
                  <a:prstDash val="solid"/>
                </a:ln>
                <a:solidFill>
                  <a:schemeClr val="tx2"/>
                </a:solidFill>
                <a:effectLst>
                  <a:outerShdw blurRad="12700" dist="38100" dir="2700000" algn="tl" rotWithShape="0">
                    <a:schemeClr val="accent5">
                      <a:lumMod val="60000"/>
                      <a:lumOff val="40000"/>
                    </a:schemeClr>
                  </a:outerShdw>
                </a:effectLst>
                <a:latin typeface="+mj-lt"/>
                <a:ea typeface="+mj-ea"/>
                <a:cs typeface="+mj-cs"/>
              </a:rPr>
              <a:t>Resources Guidelines</a:t>
            </a:r>
            <a:endParaRPr lang="en-US" sz="4300" b="1" i="1" kern="1200" dirty="0">
              <a:ln w="9525">
                <a:solidFill>
                  <a:schemeClr val="bg1"/>
                </a:solidFill>
                <a:prstDash val="solid"/>
              </a:ln>
              <a:solidFill>
                <a:schemeClr val="tx2"/>
              </a:solidFill>
              <a:effectLst>
                <a:outerShdw blurRad="12700" dist="38100" dir="2700000" algn="tl" rotWithShape="0">
                  <a:schemeClr val="accent5">
                    <a:lumMod val="60000"/>
                    <a:lumOff val="40000"/>
                  </a:schemeClr>
                </a:outerShdw>
              </a:effectLst>
              <a:latin typeface="+mj-lt"/>
              <a:ea typeface="+mj-ea"/>
              <a:cs typeface="+mj-cs"/>
            </a:endParaRPr>
          </a:p>
        </p:txBody>
      </p:sp>
    </p:spTree>
    <p:extLst>
      <p:ext uri="{BB962C8B-B14F-4D97-AF65-F5344CB8AC3E}">
        <p14:creationId xmlns:p14="http://schemas.microsoft.com/office/powerpoint/2010/main" val="21864897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31DF0083-CA50-4472-EE32-47DA47A9DF53}"/>
            </a:ext>
          </a:extLst>
        </p:cNvPr>
        <p:cNvGrpSpPr/>
        <p:nvPr/>
      </p:nvGrpSpPr>
      <p:grpSpPr>
        <a:xfrm>
          <a:off x="0" y="0"/>
          <a:ext cx="0" cy="0"/>
          <a:chOff x="0" y="0"/>
          <a:chExt cx="0" cy="0"/>
        </a:xfrm>
      </p:grpSpPr>
      <p:pic>
        <p:nvPicPr>
          <p:cNvPr id="4" name="Picture 3">
            <a:extLst>
              <a:ext uri="{FF2B5EF4-FFF2-40B4-BE49-F238E27FC236}">
                <a16:creationId xmlns:a16="http://schemas.microsoft.com/office/drawing/2014/main" id="{E74D6E9F-A057-3438-149C-6040D60B979E}"/>
              </a:ext>
            </a:extLst>
          </p:cNvPr>
          <p:cNvPicPr>
            <a:picLocks noChangeAspect="1"/>
          </p:cNvPicPr>
          <p:nvPr/>
        </p:nvPicPr>
        <p:blipFill>
          <a:blip r:embed="rId3"/>
          <a:stretch>
            <a:fillRect/>
          </a:stretch>
        </p:blipFill>
        <p:spPr>
          <a:xfrm>
            <a:off x="2178620" y="139056"/>
            <a:ext cx="3332160" cy="892576"/>
          </a:xfrm>
          <a:prstGeom prst="rect">
            <a:avLst/>
          </a:prstGeom>
        </p:spPr>
      </p:pic>
      <p:pic>
        <p:nvPicPr>
          <p:cNvPr id="1026" name="Picture 2">
            <a:extLst>
              <a:ext uri="{FF2B5EF4-FFF2-40B4-BE49-F238E27FC236}">
                <a16:creationId xmlns:a16="http://schemas.microsoft.com/office/drawing/2014/main" id="{2492F67A-D484-FC2A-2F34-E55896F110B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53143" y="1554901"/>
            <a:ext cx="2556859" cy="892576"/>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pic>
        <p:nvPicPr>
          <p:cNvPr id="1028" name="Picture 4">
            <a:extLst>
              <a:ext uri="{FF2B5EF4-FFF2-40B4-BE49-F238E27FC236}">
                <a16:creationId xmlns:a16="http://schemas.microsoft.com/office/drawing/2014/main" id="{1202F72F-C541-8FB4-7E8A-3CBE674D859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035125" y="2820271"/>
            <a:ext cx="1619149" cy="1159987"/>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154954A7-F228-BF26-16F3-01C7CEDCB553}"/>
              </a:ext>
            </a:extLst>
          </p:cNvPr>
          <p:cNvSpPr txBox="1"/>
          <p:nvPr/>
        </p:nvSpPr>
        <p:spPr>
          <a:xfrm>
            <a:off x="5638105" y="634808"/>
            <a:ext cx="6094070" cy="5856732"/>
          </a:xfrm>
          <a:prstGeom prst="rect">
            <a:avLst/>
          </a:prstGeom>
          <a:noFill/>
        </p:spPr>
        <p:txBody>
          <a:bodyPr wrap="square">
            <a:spAutoFit/>
          </a:bodyPr>
          <a:lstStyle/>
          <a:p>
            <a:pPr marL="0" marR="0" algn="ctr">
              <a:lnSpc>
                <a:spcPct val="115000"/>
              </a:lnSpc>
              <a:spcAft>
                <a:spcPts val="800"/>
              </a:spcAft>
              <a:buNone/>
            </a:pPr>
            <a:r>
              <a:rPr lang="en-US" sz="2000" b="1" kern="100" dirty="0">
                <a:effectLst/>
                <a:latin typeface="Calibri" panose="020F0502020204030204" pitchFamily="34" charset="0"/>
                <a:ea typeface="Calibri" panose="020F0502020204030204" pitchFamily="34" charset="0"/>
                <a:cs typeface="Calibri" panose="020F0502020204030204" pitchFamily="34" charset="0"/>
              </a:rPr>
              <a:t>Applying to Season of Sharing (SOS) and </a:t>
            </a:r>
            <a:endParaRPr lang="en-US" sz="1200" kern="100" dirty="0">
              <a:effectLst/>
              <a:latin typeface="Calibri" panose="020F0502020204030204" pitchFamily="34" charset="0"/>
              <a:ea typeface="Calibri" panose="020F0502020204030204" pitchFamily="34" charset="0"/>
              <a:cs typeface="Calibri" panose="020F0502020204030204" pitchFamily="34" charset="0"/>
            </a:endParaRPr>
          </a:p>
          <a:p>
            <a:pPr marL="0" marR="0" algn="ctr">
              <a:lnSpc>
                <a:spcPct val="115000"/>
              </a:lnSpc>
              <a:spcAft>
                <a:spcPts val="800"/>
              </a:spcAft>
              <a:buNone/>
            </a:pPr>
            <a:r>
              <a:rPr lang="en-US" sz="2000" b="1" kern="100" dirty="0">
                <a:effectLst/>
                <a:latin typeface="Calibri" panose="020F0502020204030204" pitchFamily="34" charset="0"/>
                <a:ea typeface="Calibri" panose="020F0502020204030204" pitchFamily="34" charset="0"/>
                <a:cs typeface="Calibri" panose="020F0502020204030204" pitchFamily="34" charset="0"/>
              </a:rPr>
              <a:t>Catholic Charities (CCEB)</a:t>
            </a:r>
            <a:endParaRPr lang="en-US" sz="1200" kern="100" dirty="0">
              <a:effectLst/>
              <a:latin typeface="Calibri" panose="020F0502020204030204" pitchFamily="34" charset="0"/>
              <a:ea typeface="Calibri" panose="020F0502020204030204" pitchFamily="34" charset="0"/>
              <a:cs typeface="Calibri" panose="020F0502020204030204" pitchFamily="34" charset="0"/>
            </a:endParaRPr>
          </a:p>
          <a:p>
            <a:pPr marL="0" marR="0">
              <a:lnSpc>
                <a:spcPct val="115000"/>
              </a:lnSpc>
              <a:spcAft>
                <a:spcPts val="800"/>
              </a:spcAft>
              <a:buNone/>
            </a:pPr>
            <a:r>
              <a:rPr lang="en-US" sz="1200" kern="100" dirty="0">
                <a:effectLst/>
                <a:latin typeface="Calibri" panose="020F0502020204030204" pitchFamily="34" charset="0"/>
                <a:ea typeface="Calibri" panose="020F0502020204030204" pitchFamily="34" charset="0"/>
                <a:cs typeface="Calibri" panose="020F0502020204030204" pitchFamily="34" charset="0"/>
              </a:rPr>
              <a:t> </a:t>
            </a:r>
            <a:r>
              <a:rPr lang="en-US" kern="100" dirty="0">
                <a:effectLst/>
                <a:latin typeface="Calibri" panose="020F0502020204030204" pitchFamily="34" charset="0"/>
                <a:ea typeface="Calibri" panose="020F0502020204030204" pitchFamily="34" charset="0"/>
                <a:cs typeface="Calibri" panose="020F0502020204030204" pitchFamily="34" charset="0"/>
              </a:rPr>
              <a:t>Prior to applying to the Hope Conference, follow these steps:</a:t>
            </a:r>
          </a:p>
          <a:p>
            <a:pPr marL="228600" marR="0">
              <a:lnSpc>
                <a:spcPct val="115000"/>
              </a:lnSpc>
              <a:spcAft>
                <a:spcPts val="800"/>
              </a:spcAft>
              <a:buNone/>
            </a:pPr>
            <a:r>
              <a:rPr lang="en-US" kern="100" dirty="0">
                <a:effectLst/>
                <a:latin typeface="Calibri" panose="020F0502020204030204" pitchFamily="34" charset="0"/>
                <a:ea typeface="Calibri" panose="020F0502020204030204" pitchFamily="34" charset="0"/>
                <a:cs typeface="Calibri" panose="020F0502020204030204" pitchFamily="34" charset="0"/>
              </a:rPr>
              <a:t>Step One – </a:t>
            </a:r>
          </a:p>
          <a:p>
            <a:pPr marL="342900" marR="0" lvl="0" indent="-342900">
              <a:lnSpc>
                <a:spcPct val="115000"/>
              </a:lnSpc>
              <a:buFont typeface="Symbol" panose="05050102010706020507" pitchFamily="18" charset="2"/>
              <a:buChar char=""/>
            </a:pPr>
            <a:r>
              <a:rPr lang="en-US" kern="100" dirty="0">
                <a:effectLst/>
                <a:latin typeface="Calibri" panose="020F0502020204030204" pitchFamily="34" charset="0"/>
                <a:ea typeface="Calibri" panose="020F0502020204030204" pitchFamily="34" charset="0"/>
                <a:cs typeface="Calibri" panose="020F0502020204030204" pitchFamily="34" charset="0"/>
              </a:rPr>
              <a:t>Send separate emails to SOS and CCEB with the name(s), birthday, and Social Security Number for everyone over 18 years of age to verify if they are eligible for assistance </a:t>
            </a:r>
            <a:r>
              <a:rPr lang="en-US" b="1" i="1" u="sng" kern="100" dirty="0">
                <a:effectLst/>
                <a:latin typeface="Calibri" panose="020F0502020204030204" pitchFamily="34" charset="0"/>
                <a:ea typeface="Calibri" panose="020F0502020204030204" pitchFamily="34" charset="0"/>
                <a:cs typeface="Calibri" panose="020F0502020204030204" pitchFamily="34" charset="0"/>
              </a:rPr>
              <a:t>i.e., have they been helped within the last five years</a:t>
            </a:r>
            <a:r>
              <a:rPr lang="en-US" b="1" kern="100" dirty="0">
                <a:effectLst/>
                <a:latin typeface="Calibri" panose="020F0502020204030204" pitchFamily="34" charset="0"/>
                <a:ea typeface="Calibri" panose="020F0502020204030204" pitchFamily="34" charset="0"/>
                <a:cs typeface="Calibri" panose="020F0502020204030204" pitchFamily="34" charset="0"/>
              </a:rPr>
              <a:t>.</a:t>
            </a:r>
            <a:r>
              <a:rPr lang="en-US" kern="100" dirty="0">
                <a:effectLst/>
                <a:latin typeface="Calibri" panose="020F0502020204030204" pitchFamily="34" charset="0"/>
                <a:ea typeface="Calibri" panose="020F0502020204030204" pitchFamily="34" charset="0"/>
                <a:cs typeface="Calibri" panose="020F0502020204030204" pitchFamily="34" charset="0"/>
              </a:rPr>
              <a:t> For emails to CCEB you may also ask if they have funds for the assistance you are requesting. </a:t>
            </a:r>
          </a:p>
          <a:p>
            <a:pPr marL="685800" marR="0">
              <a:lnSpc>
                <a:spcPct val="115000"/>
              </a:lnSpc>
              <a:spcAft>
                <a:spcPts val="800"/>
              </a:spcAft>
              <a:buNone/>
            </a:pPr>
            <a:r>
              <a:rPr lang="en-US" kern="100" dirty="0">
                <a:effectLst/>
                <a:latin typeface="Calibri" panose="020F0502020204030204" pitchFamily="34" charset="0"/>
                <a:ea typeface="Calibri" panose="020F0502020204030204" pitchFamily="34" charset="0"/>
                <a:cs typeface="Calibri" panose="020F0502020204030204" pitchFamily="34" charset="0"/>
              </a:rPr>
              <a:t> </a:t>
            </a:r>
          </a:p>
          <a:p>
            <a:pPr marL="228600" marR="0">
              <a:lnSpc>
                <a:spcPct val="115000"/>
              </a:lnSpc>
              <a:spcAft>
                <a:spcPts val="800"/>
              </a:spcAft>
              <a:buNone/>
            </a:pPr>
            <a:r>
              <a:rPr lang="en-US" kern="100" dirty="0">
                <a:effectLst/>
                <a:latin typeface="Calibri" panose="020F0502020204030204" pitchFamily="34" charset="0"/>
                <a:ea typeface="Calibri" panose="020F0502020204030204" pitchFamily="34" charset="0"/>
                <a:cs typeface="Calibri" panose="020F0502020204030204" pitchFamily="34" charset="0"/>
              </a:rPr>
              <a:t>Step Two – </a:t>
            </a:r>
          </a:p>
          <a:p>
            <a:pPr marL="342900" marR="0" lvl="0" indent="-342900">
              <a:lnSpc>
                <a:spcPct val="115000"/>
              </a:lnSpc>
              <a:buFont typeface="Symbol" panose="05050102010706020507" pitchFamily="18" charset="2"/>
              <a:buChar char=""/>
            </a:pPr>
            <a:r>
              <a:rPr lang="en-US" kern="100" dirty="0">
                <a:effectLst/>
                <a:latin typeface="Calibri" panose="020F0502020204030204" pitchFamily="34" charset="0"/>
                <a:ea typeface="Calibri" panose="020F0502020204030204" pitchFamily="34" charset="0"/>
                <a:cs typeface="Calibri" panose="020F0502020204030204" pitchFamily="34" charset="0"/>
              </a:rPr>
              <a:t>If any member of the household has received assistance within the last five years by both SOS and CCEB, they are </a:t>
            </a:r>
            <a:r>
              <a:rPr lang="en-US" b="1" i="1" u="sng" kern="100" dirty="0">
                <a:effectLst/>
                <a:latin typeface="Calibri" panose="020F0502020204030204" pitchFamily="34" charset="0"/>
                <a:ea typeface="Calibri" panose="020F0502020204030204" pitchFamily="34" charset="0"/>
                <a:cs typeface="Calibri" panose="020F0502020204030204" pitchFamily="34" charset="0"/>
              </a:rPr>
              <a:t>ineligible</a:t>
            </a:r>
            <a:r>
              <a:rPr lang="en-US" b="1" kern="100" dirty="0">
                <a:effectLst/>
                <a:latin typeface="Calibri" panose="020F0502020204030204" pitchFamily="34" charset="0"/>
                <a:ea typeface="Calibri" panose="020F0502020204030204" pitchFamily="34" charset="0"/>
                <a:cs typeface="Calibri" panose="020F0502020204030204" pitchFamily="34" charset="0"/>
              </a:rPr>
              <a:t> </a:t>
            </a:r>
            <a:r>
              <a:rPr lang="en-US" kern="100" dirty="0">
                <a:effectLst/>
                <a:latin typeface="Calibri" panose="020F0502020204030204" pitchFamily="34" charset="0"/>
                <a:ea typeface="Calibri" panose="020F0502020204030204" pitchFamily="34" charset="0"/>
                <a:cs typeface="Calibri" panose="020F0502020204030204" pitchFamily="34" charset="0"/>
              </a:rPr>
              <a:t>to apply for assistance. You can apply to the Hope Conference.</a:t>
            </a:r>
          </a:p>
        </p:txBody>
      </p:sp>
    </p:spTree>
    <p:extLst>
      <p:ext uri="{BB962C8B-B14F-4D97-AF65-F5344CB8AC3E}">
        <p14:creationId xmlns:p14="http://schemas.microsoft.com/office/powerpoint/2010/main" val="38083494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00BA2E9F-DB58-1357-E5A1-058039178CCB}"/>
            </a:ext>
          </a:extLst>
        </p:cNvPr>
        <p:cNvGrpSpPr/>
        <p:nvPr/>
      </p:nvGrpSpPr>
      <p:grpSpPr>
        <a:xfrm>
          <a:off x="0" y="0"/>
          <a:ext cx="0" cy="0"/>
          <a:chOff x="0" y="0"/>
          <a:chExt cx="0" cy="0"/>
        </a:xfrm>
      </p:grpSpPr>
      <p:pic>
        <p:nvPicPr>
          <p:cNvPr id="4" name="Picture 3">
            <a:extLst>
              <a:ext uri="{FF2B5EF4-FFF2-40B4-BE49-F238E27FC236}">
                <a16:creationId xmlns:a16="http://schemas.microsoft.com/office/drawing/2014/main" id="{CB00D956-68E4-4F2B-5AA8-84C1D0672514}"/>
              </a:ext>
            </a:extLst>
          </p:cNvPr>
          <p:cNvPicPr>
            <a:picLocks noChangeAspect="1"/>
          </p:cNvPicPr>
          <p:nvPr/>
        </p:nvPicPr>
        <p:blipFill>
          <a:blip r:embed="rId3"/>
          <a:stretch>
            <a:fillRect/>
          </a:stretch>
        </p:blipFill>
        <p:spPr>
          <a:xfrm>
            <a:off x="2178620" y="139056"/>
            <a:ext cx="3332160" cy="892576"/>
          </a:xfrm>
          <a:prstGeom prst="rect">
            <a:avLst/>
          </a:prstGeom>
        </p:spPr>
      </p:pic>
      <p:pic>
        <p:nvPicPr>
          <p:cNvPr id="1026" name="Picture 2">
            <a:extLst>
              <a:ext uri="{FF2B5EF4-FFF2-40B4-BE49-F238E27FC236}">
                <a16:creationId xmlns:a16="http://schemas.microsoft.com/office/drawing/2014/main" id="{3436B361-120D-664A-3CE7-89E0649045E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53143" y="1554901"/>
            <a:ext cx="2556859" cy="892576"/>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pic>
        <p:nvPicPr>
          <p:cNvPr id="1028" name="Picture 4">
            <a:extLst>
              <a:ext uri="{FF2B5EF4-FFF2-40B4-BE49-F238E27FC236}">
                <a16:creationId xmlns:a16="http://schemas.microsoft.com/office/drawing/2014/main" id="{5E5DC123-5D86-3F48-D757-DE13BFD4B3C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035125" y="2820271"/>
            <a:ext cx="1619149" cy="1159987"/>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AD805F5C-B647-F9B1-A7E5-B29043BF34A7}"/>
              </a:ext>
            </a:extLst>
          </p:cNvPr>
          <p:cNvSpPr txBox="1"/>
          <p:nvPr/>
        </p:nvSpPr>
        <p:spPr>
          <a:xfrm>
            <a:off x="5591807" y="762501"/>
            <a:ext cx="6094070" cy="5754139"/>
          </a:xfrm>
          <a:prstGeom prst="rect">
            <a:avLst/>
          </a:prstGeom>
          <a:noFill/>
        </p:spPr>
        <p:txBody>
          <a:bodyPr wrap="square">
            <a:spAutoFit/>
          </a:bodyPr>
          <a:lstStyle/>
          <a:p>
            <a:pPr marL="0" marR="0" algn="ctr">
              <a:lnSpc>
                <a:spcPct val="115000"/>
              </a:lnSpc>
              <a:spcAft>
                <a:spcPts val="800"/>
              </a:spcAft>
              <a:buNone/>
            </a:pPr>
            <a:r>
              <a:rPr lang="en-US" sz="2000" b="1" kern="100" dirty="0">
                <a:effectLst/>
                <a:latin typeface="Calibri" panose="020F0502020204030204" pitchFamily="34" charset="0"/>
                <a:ea typeface="Calibri" panose="020F0502020204030204" pitchFamily="34" charset="0"/>
                <a:cs typeface="Calibri" panose="020F0502020204030204" pitchFamily="34" charset="0"/>
              </a:rPr>
              <a:t>Applying to Season of Sharing (SOS) and </a:t>
            </a:r>
            <a:endParaRPr lang="en-US" sz="1200" kern="100" dirty="0">
              <a:effectLst/>
              <a:latin typeface="Calibri" panose="020F0502020204030204" pitchFamily="34" charset="0"/>
              <a:ea typeface="Calibri" panose="020F0502020204030204" pitchFamily="34" charset="0"/>
              <a:cs typeface="Calibri" panose="020F0502020204030204" pitchFamily="34" charset="0"/>
            </a:endParaRPr>
          </a:p>
          <a:p>
            <a:pPr marL="0" marR="0" algn="ctr">
              <a:lnSpc>
                <a:spcPct val="115000"/>
              </a:lnSpc>
              <a:spcAft>
                <a:spcPts val="800"/>
              </a:spcAft>
              <a:buNone/>
            </a:pPr>
            <a:r>
              <a:rPr lang="en-US" sz="2000" b="1" kern="100" dirty="0">
                <a:effectLst/>
                <a:latin typeface="Calibri" panose="020F0502020204030204" pitchFamily="34" charset="0"/>
                <a:ea typeface="Calibri" panose="020F0502020204030204" pitchFamily="34" charset="0"/>
                <a:cs typeface="Calibri" panose="020F0502020204030204" pitchFamily="34" charset="0"/>
              </a:rPr>
              <a:t>Catholic Charities (CCEB)</a:t>
            </a:r>
            <a:endParaRPr lang="en-US" sz="1200" kern="100" dirty="0">
              <a:effectLst/>
              <a:latin typeface="Calibri" panose="020F0502020204030204" pitchFamily="34" charset="0"/>
              <a:ea typeface="Calibri" panose="020F0502020204030204" pitchFamily="34" charset="0"/>
              <a:cs typeface="Calibri" panose="020F0502020204030204" pitchFamily="34" charset="0"/>
            </a:endParaRPr>
          </a:p>
          <a:p>
            <a:pPr marL="0" marR="0">
              <a:lnSpc>
                <a:spcPct val="115000"/>
              </a:lnSpc>
              <a:spcAft>
                <a:spcPts val="800"/>
              </a:spcAft>
              <a:buNone/>
            </a:pPr>
            <a:r>
              <a:rPr lang="en-US" sz="1200" kern="100" dirty="0">
                <a:effectLst/>
                <a:latin typeface="Calibri" panose="020F0502020204030204" pitchFamily="34" charset="0"/>
                <a:ea typeface="Calibri" panose="020F0502020204030204" pitchFamily="34" charset="0"/>
                <a:cs typeface="Calibri" panose="020F0502020204030204" pitchFamily="34" charset="0"/>
              </a:rPr>
              <a:t> </a:t>
            </a:r>
            <a:r>
              <a:rPr lang="en-US" kern="100" dirty="0">
                <a:effectLst/>
                <a:latin typeface="Calibri" panose="020F0502020204030204" pitchFamily="34" charset="0"/>
                <a:ea typeface="Calibri" panose="020F0502020204030204" pitchFamily="34" charset="0"/>
                <a:cs typeface="Calibri" panose="020F0502020204030204" pitchFamily="34" charset="0"/>
              </a:rPr>
              <a:t>Prior to applying to the Hope Conference, follow these steps: (continued)</a:t>
            </a:r>
          </a:p>
          <a:p>
            <a:pPr marL="228600" marR="0">
              <a:lnSpc>
                <a:spcPct val="115000"/>
              </a:lnSpc>
              <a:spcAft>
                <a:spcPts val="800"/>
              </a:spcAft>
              <a:buNone/>
            </a:pPr>
            <a:r>
              <a:rPr lang="en-US" kern="100" dirty="0">
                <a:effectLst/>
                <a:latin typeface="Calibri" panose="020F0502020204030204" pitchFamily="34" charset="0"/>
                <a:ea typeface="Calibri" panose="020F0502020204030204" pitchFamily="34" charset="0"/>
                <a:cs typeface="Calibri" panose="020F0502020204030204" pitchFamily="34" charset="0"/>
              </a:rPr>
              <a:t>Step Three – </a:t>
            </a:r>
          </a:p>
          <a:p>
            <a:pPr marL="342900" marR="0" lvl="0" indent="-342900">
              <a:lnSpc>
                <a:spcPct val="115000"/>
              </a:lnSpc>
              <a:buFont typeface="Symbol" panose="05050102010706020507" pitchFamily="18" charset="2"/>
              <a:buChar char=""/>
            </a:pPr>
            <a:r>
              <a:rPr lang="en-US" kern="100" dirty="0">
                <a:effectLst/>
                <a:latin typeface="Calibri" panose="020F0502020204030204" pitchFamily="34" charset="0"/>
                <a:ea typeface="Calibri" panose="020F0502020204030204" pitchFamily="34" charset="0"/>
                <a:cs typeface="Calibri" panose="020F0502020204030204" pitchFamily="34" charset="0"/>
              </a:rPr>
              <a:t>If the neighbor is </a:t>
            </a:r>
            <a:r>
              <a:rPr lang="en-US" b="1" i="1" u="sng" kern="100" dirty="0">
                <a:effectLst/>
                <a:latin typeface="Calibri" panose="020F0502020204030204" pitchFamily="34" charset="0"/>
                <a:ea typeface="Calibri" panose="020F0502020204030204" pitchFamily="34" charset="0"/>
                <a:cs typeface="Calibri" panose="020F0502020204030204" pitchFamily="34" charset="0"/>
              </a:rPr>
              <a:t>eligible</a:t>
            </a:r>
            <a:r>
              <a:rPr lang="en-US" kern="100" dirty="0">
                <a:effectLst/>
                <a:latin typeface="Calibri" panose="020F0502020204030204" pitchFamily="34" charset="0"/>
                <a:ea typeface="Calibri" panose="020F0502020204030204" pitchFamily="34" charset="0"/>
                <a:cs typeface="Calibri" panose="020F0502020204030204" pitchFamily="34" charset="0"/>
              </a:rPr>
              <a:t> for assistance:</a:t>
            </a:r>
          </a:p>
          <a:p>
            <a:pPr marL="742950" marR="0" lvl="1" indent="-285750">
              <a:lnSpc>
                <a:spcPct val="115000"/>
              </a:lnSpc>
              <a:buFont typeface="Wingdings" panose="05000000000000000000" pitchFamily="2" charset="2"/>
              <a:buChar char="Ø"/>
            </a:pPr>
            <a:r>
              <a:rPr lang="en-US" kern="100" dirty="0">
                <a:effectLst/>
                <a:latin typeface="Calibri" panose="020F0502020204030204" pitchFamily="34" charset="0"/>
                <a:ea typeface="Calibri" panose="020F0502020204030204" pitchFamily="34" charset="0"/>
                <a:cs typeface="Calibri" panose="020F0502020204030204" pitchFamily="34" charset="0"/>
              </a:rPr>
              <a:t>First, apply to SOS. </a:t>
            </a:r>
          </a:p>
          <a:p>
            <a:pPr marL="742950" marR="0" lvl="1" indent="-285750">
              <a:lnSpc>
                <a:spcPct val="115000"/>
              </a:lnSpc>
              <a:buFont typeface="Wingdings" panose="05000000000000000000" pitchFamily="2" charset="2"/>
              <a:buChar char="Ø"/>
            </a:pPr>
            <a:r>
              <a:rPr lang="en-US" kern="100" dirty="0">
                <a:effectLst/>
                <a:latin typeface="Calibri" panose="020F0502020204030204" pitchFamily="34" charset="0"/>
                <a:ea typeface="Calibri" panose="020F0502020204030204" pitchFamily="34" charset="0"/>
                <a:cs typeface="Calibri" panose="020F0502020204030204" pitchFamily="34" charset="0"/>
              </a:rPr>
              <a:t>If funded the full amount requested, there is no need to apply to CCEB or the Hope Conference.</a:t>
            </a:r>
          </a:p>
          <a:p>
            <a:pPr marL="742950" marR="0" lvl="1" indent="-285750">
              <a:lnSpc>
                <a:spcPct val="115000"/>
              </a:lnSpc>
              <a:buFont typeface="Wingdings" panose="05000000000000000000" pitchFamily="2" charset="2"/>
              <a:buChar char="Ø"/>
            </a:pPr>
            <a:r>
              <a:rPr lang="en-US" kern="100" dirty="0">
                <a:effectLst/>
                <a:latin typeface="Calibri" panose="020F0502020204030204" pitchFamily="34" charset="0"/>
                <a:ea typeface="Calibri" panose="020F0502020204030204" pitchFamily="34" charset="0"/>
                <a:cs typeface="Calibri" panose="020F0502020204030204" pitchFamily="34" charset="0"/>
              </a:rPr>
              <a:t>Second, apply to CCEB </a:t>
            </a:r>
            <a:r>
              <a:rPr lang="en-US" b="1" i="1" u="sng" kern="100" dirty="0">
                <a:effectLst/>
                <a:latin typeface="Calibri" panose="020F0502020204030204" pitchFamily="34" charset="0"/>
                <a:ea typeface="Calibri" panose="020F0502020204030204" pitchFamily="34" charset="0"/>
                <a:cs typeface="Calibri" panose="020F0502020204030204" pitchFamily="34" charset="0"/>
              </a:rPr>
              <a:t>only</a:t>
            </a:r>
            <a:r>
              <a:rPr lang="en-US" kern="100" dirty="0">
                <a:effectLst/>
                <a:latin typeface="Calibri" panose="020F0502020204030204" pitchFamily="34" charset="0"/>
                <a:ea typeface="Calibri" panose="020F0502020204030204" pitchFamily="34" charset="0"/>
                <a:cs typeface="Calibri" panose="020F0502020204030204" pitchFamily="34" charset="0"/>
              </a:rPr>
              <a:t> if SOS has provided no, or partial funding. </a:t>
            </a:r>
            <a:r>
              <a:rPr lang="en-US" b="1" i="1" kern="100" dirty="0">
                <a:effectLst/>
                <a:latin typeface="Calibri" panose="020F0502020204030204" pitchFamily="34" charset="0"/>
                <a:ea typeface="Calibri" panose="020F0502020204030204" pitchFamily="34" charset="0"/>
                <a:cs typeface="Calibri" panose="020F0502020204030204" pitchFamily="34" charset="0"/>
              </a:rPr>
              <a:t>(Note: use the Hope Conference application and Release of Information form)</a:t>
            </a:r>
            <a:endParaRPr lang="en-US" kern="100" dirty="0">
              <a:effectLst/>
              <a:latin typeface="Calibri" panose="020F0502020204030204" pitchFamily="34" charset="0"/>
              <a:ea typeface="Calibri" panose="020F0502020204030204" pitchFamily="34" charset="0"/>
              <a:cs typeface="Calibri" panose="020F0502020204030204" pitchFamily="34" charset="0"/>
            </a:endParaRPr>
          </a:p>
          <a:p>
            <a:pPr marL="742950" marR="0" lvl="1" indent="-285750">
              <a:lnSpc>
                <a:spcPct val="115000"/>
              </a:lnSpc>
              <a:spcAft>
                <a:spcPts val="800"/>
              </a:spcAft>
              <a:buFont typeface="Wingdings" panose="05000000000000000000" pitchFamily="2" charset="2"/>
              <a:buChar char="Ø"/>
            </a:pPr>
            <a:r>
              <a:rPr lang="en-US" kern="100" dirty="0">
                <a:effectLst/>
                <a:latin typeface="Calibri" panose="020F0502020204030204" pitchFamily="34" charset="0"/>
                <a:ea typeface="Calibri" panose="020F0502020204030204" pitchFamily="34" charset="0"/>
                <a:cs typeface="Calibri" panose="020F0502020204030204" pitchFamily="34" charset="0"/>
              </a:rPr>
              <a:t>Third, apply to the Hope Conference </a:t>
            </a:r>
            <a:r>
              <a:rPr lang="en-US" b="1" i="1" u="sng" kern="100" dirty="0">
                <a:effectLst/>
                <a:latin typeface="Calibri" panose="020F0502020204030204" pitchFamily="34" charset="0"/>
                <a:ea typeface="Calibri" panose="020F0502020204030204" pitchFamily="34" charset="0"/>
                <a:cs typeface="Calibri" panose="020F0502020204030204" pitchFamily="34" charset="0"/>
              </a:rPr>
              <a:t>only</a:t>
            </a:r>
            <a:r>
              <a:rPr lang="en-US" kern="100" dirty="0">
                <a:effectLst/>
                <a:latin typeface="Calibri" panose="020F0502020204030204" pitchFamily="34" charset="0"/>
                <a:ea typeface="Calibri" panose="020F0502020204030204" pitchFamily="34" charset="0"/>
                <a:cs typeface="Calibri" panose="020F0502020204030204" pitchFamily="34" charset="0"/>
              </a:rPr>
              <a:t> when the total amount of funds needed was not funded by SOS and/or CCEB.</a:t>
            </a:r>
          </a:p>
          <a:p>
            <a:pPr marL="742950" marR="0" lvl="1" indent="-285750">
              <a:lnSpc>
                <a:spcPct val="115000"/>
              </a:lnSpc>
              <a:spcAft>
                <a:spcPts val="800"/>
              </a:spcAft>
              <a:buFont typeface="Wingdings" panose="05000000000000000000" pitchFamily="2" charset="2"/>
              <a:buChar char="Ø"/>
            </a:pPr>
            <a:r>
              <a:rPr lang="en-US" kern="100" dirty="0">
                <a:latin typeface="Calibri" panose="020F0502020204030204" pitchFamily="34" charset="0"/>
                <a:ea typeface="Calibri" panose="020F0502020204030204" pitchFamily="34" charset="0"/>
                <a:cs typeface="Calibri" panose="020F0502020204030204" pitchFamily="34" charset="0"/>
              </a:rPr>
              <a:t>Fourth, applying for a Micro Loan is also an option.</a:t>
            </a:r>
            <a:endParaRPr lang="en-US" kern="100" dirty="0">
              <a:effectLst/>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36192458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565AEE8D-49A7-2E1A-5D31-57025AFF12F2}"/>
            </a:ext>
          </a:extLst>
        </p:cNvPr>
        <p:cNvGrpSpPr/>
        <p:nvPr/>
      </p:nvGrpSpPr>
      <p:grpSpPr>
        <a:xfrm>
          <a:off x="0" y="0"/>
          <a:ext cx="0" cy="0"/>
          <a:chOff x="0" y="0"/>
          <a:chExt cx="0" cy="0"/>
        </a:xfrm>
      </p:grpSpPr>
      <p:graphicFrame>
        <p:nvGraphicFramePr>
          <p:cNvPr id="2" name="Object 1">
            <a:extLst>
              <a:ext uri="{FF2B5EF4-FFF2-40B4-BE49-F238E27FC236}">
                <a16:creationId xmlns:a16="http://schemas.microsoft.com/office/drawing/2014/main" id="{09D35517-CFD3-6500-7263-8AA712D8E5C2}"/>
              </a:ext>
            </a:extLst>
          </p:cNvPr>
          <p:cNvGraphicFramePr>
            <a:graphicFrameLocks noChangeAspect="1"/>
          </p:cNvGraphicFramePr>
          <p:nvPr>
            <p:extLst>
              <p:ext uri="{D42A27DB-BD31-4B8C-83A1-F6EECF244321}">
                <p14:modId xmlns:p14="http://schemas.microsoft.com/office/powerpoint/2010/main" val="442536084"/>
              </p:ext>
            </p:extLst>
          </p:nvPr>
        </p:nvGraphicFramePr>
        <p:xfrm>
          <a:off x="277793" y="186306"/>
          <a:ext cx="11771454" cy="6554408"/>
        </p:xfrm>
        <a:graphic>
          <a:graphicData uri="http://schemas.openxmlformats.org/presentationml/2006/ole">
            <mc:AlternateContent xmlns:mc="http://schemas.openxmlformats.org/markup-compatibility/2006">
              <mc:Choice xmlns:v="urn:schemas-microsoft-com:vml" Requires="v">
                <p:oleObj name="Worksheet" r:id="rId3" imgW="9266062" imgH="8328864" progId="Excel.Sheet.12">
                  <p:embed/>
                </p:oleObj>
              </mc:Choice>
              <mc:Fallback>
                <p:oleObj name="Worksheet" r:id="rId3" imgW="9266062" imgH="8328864" progId="Excel.Sheet.12">
                  <p:embed/>
                  <p:pic>
                    <p:nvPicPr>
                      <p:cNvPr id="0" name=""/>
                      <p:cNvPicPr/>
                      <p:nvPr/>
                    </p:nvPicPr>
                    <p:blipFill>
                      <a:blip r:embed="rId4"/>
                      <a:stretch>
                        <a:fillRect/>
                      </a:stretch>
                    </p:blipFill>
                    <p:spPr>
                      <a:xfrm>
                        <a:off x="277793" y="186306"/>
                        <a:ext cx="11771454" cy="6554408"/>
                      </a:xfrm>
                      <a:prstGeom prst="rect">
                        <a:avLst/>
                      </a:prstGeom>
                    </p:spPr>
                  </p:pic>
                </p:oleObj>
              </mc:Fallback>
            </mc:AlternateContent>
          </a:graphicData>
        </a:graphic>
      </p:graphicFrame>
    </p:spTree>
    <p:extLst>
      <p:ext uri="{BB962C8B-B14F-4D97-AF65-F5344CB8AC3E}">
        <p14:creationId xmlns:p14="http://schemas.microsoft.com/office/powerpoint/2010/main" val="203618665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F34A4A1F-7D8E-6D91-6574-4A3C347A69BC}"/>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882FFF19-8AD3-FF32-4E9A-96FB2C0CEAFB}"/>
              </a:ext>
            </a:extLst>
          </p:cNvPr>
          <p:cNvSpPr/>
          <p:nvPr/>
        </p:nvSpPr>
        <p:spPr>
          <a:xfrm>
            <a:off x="3219829" y="1468315"/>
            <a:ext cx="6105194" cy="2831123"/>
          </a:xfrm>
          <a:prstGeom prst="rect">
            <a:avLst/>
          </a:prstGeom>
        </p:spPr>
        <p:txBody>
          <a:bodyPr vert="horz" lIns="91440" tIns="45720" rIns="91440" bIns="45720" rtlCol="0" anchor="b">
            <a:normAutofit/>
            <a:scene3d>
              <a:camera prst="orthographicFront"/>
              <a:lightRig rig="soft" dir="t">
                <a:rot lat="0" lon="0" rev="15600000"/>
              </a:lightRig>
            </a:scene3d>
            <a:sp3d extrusionH="57150" prstMaterial="softEdge">
              <a:bevelT w="25400" h="38100"/>
            </a:sp3d>
          </a:bodyPr>
          <a:lstStyle/>
          <a:p>
            <a:pPr algn="ctr">
              <a:lnSpc>
                <a:spcPct val="90000"/>
              </a:lnSpc>
              <a:spcBef>
                <a:spcPct val="0"/>
              </a:spcBef>
              <a:spcAft>
                <a:spcPts val="600"/>
              </a:spcAft>
            </a:pPr>
            <a:r>
              <a:rPr lang="en-US" sz="6600" b="1" i="1" dirty="0">
                <a:ln w="9525">
                  <a:solidFill>
                    <a:schemeClr val="bg1"/>
                  </a:solidFill>
                  <a:prstDash val="solid"/>
                </a:ln>
                <a:effectLst>
                  <a:outerShdw blurRad="12700" dist="38100" dir="2700000" algn="tl" rotWithShape="0">
                    <a:schemeClr val="bg1">
                      <a:lumMod val="50000"/>
                    </a:schemeClr>
                  </a:outerShdw>
                </a:effectLst>
                <a:latin typeface="+mj-lt"/>
                <a:ea typeface="+mj-ea"/>
                <a:cs typeface="+mj-cs"/>
              </a:rPr>
              <a:t>SVdP Contra Costa Website</a:t>
            </a:r>
          </a:p>
          <a:p>
            <a:pPr algn="ctr">
              <a:lnSpc>
                <a:spcPct val="90000"/>
              </a:lnSpc>
              <a:spcBef>
                <a:spcPct val="0"/>
              </a:spcBef>
              <a:spcAft>
                <a:spcPts val="600"/>
              </a:spcAft>
            </a:pPr>
            <a:r>
              <a:rPr lang="en-US" sz="4000" b="1" i="1" dirty="0">
                <a:ln w="9525">
                  <a:solidFill>
                    <a:schemeClr val="bg1"/>
                  </a:solidFill>
                  <a:prstDash val="solid"/>
                </a:ln>
                <a:effectLst>
                  <a:outerShdw blurRad="12700" dist="38100" dir="2700000" algn="tl" rotWithShape="0">
                    <a:schemeClr val="bg1">
                      <a:lumMod val="50000"/>
                    </a:schemeClr>
                  </a:outerShdw>
                </a:effectLst>
                <a:latin typeface="+mj-lt"/>
                <a:ea typeface="+mj-ea"/>
                <a:cs typeface="+mj-cs"/>
              </a:rPr>
              <a:t>(Member Section)</a:t>
            </a:r>
          </a:p>
        </p:txBody>
      </p:sp>
      <p:pic>
        <p:nvPicPr>
          <p:cNvPr id="4" name="Picture 3">
            <a:extLst>
              <a:ext uri="{FF2B5EF4-FFF2-40B4-BE49-F238E27FC236}">
                <a16:creationId xmlns:a16="http://schemas.microsoft.com/office/drawing/2014/main" id="{2C0ABCBB-1ACD-1F71-6F43-12BE4B920059}"/>
              </a:ext>
            </a:extLst>
          </p:cNvPr>
          <p:cNvPicPr>
            <a:picLocks noChangeAspect="1"/>
          </p:cNvPicPr>
          <p:nvPr/>
        </p:nvPicPr>
        <p:blipFill>
          <a:blip r:embed="rId3"/>
          <a:stretch>
            <a:fillRect/>
          </a:stretch>
        </p:blipFill>
        <p:spPr>
          <a:xfrm>
            <a:off x="4347389" y="385240"/>
            <a:ext cx="4043330" cy="1083075"/>
          </a:xfrm>
          <a:prstGeom prst="rect">
            <a:avLst/>
          </a:prstGeom>
        </p:spPr>
      </p:pic>
      <p:pic>
        <p:nvPicPr>
          <p:cNvPr id="3" name="Picture 2" descr="A black background with a black square&#10;&#10;AI-generated content may be incorrect.">
            <a:extLst>
              <a:ext uri="{FF2B5EF4-FFF2-40B4-BE49-F238E27FC236}">
                <a16:creationId xmlns:a16="http://schemas.microsoft.com/office/drawing/2014/main" id="{8BFDAD0D-48AD-E2DA-C43A-DDED8B3E52D4}"/>
              </a:ext>
            </a:extLst>
          </p:cNvPr>
          <p:cNvPicPr>
            <a:picLocks noChangeAspect="1"/>
          </p:cNvPicPr>
          <p:nvPr/>
        </p:nvPicPr>
        <p:blipFill>
          <a:blip r:embed="rId4">
            <a:extLst>
              <a:ext uri="{28A0092B-C50C-407E-A947-70E740481C1C}">
                <a14:useLocalDpi xmlns:a14="http://schemas.microsoft.com/office/drawing/2010/main" val="0"/>
              </a:ext>
              <a:ext uri="{837473B0-CC2E-450A-ABE3-18F120FF3D39}">
                <a1611:picAttrSrcUrl xmlns:a1611="http://schemas.microsoft.com/office/drawing/2016/11/main" r:id="rId5"/>
              </a:ext>
            </a:extLst>
          </a:blip>
          <a:stretch>
            <a:fillRect/>
          </a:stretch>
        </p:blipFill>
        <p:spPr>
          <a:xfrm>
            <a:off x="8116998" y="3341077"/>
            <a:ext cx="3382746" cy="3131683"/>
          </a:xfrm>
          <a:prstGeom prst="rect">
            <a:avLst/>
          </a:prstGeom>
        </p:spPr>
      </p:pic>
      <p:pic>
        <p:nvPicPr>
          <p:cNvPr id="9" name="Picture 8" descr="A cartoon of a person holding a magnifying glass&#10;&#10;AI-generated content may be incorrect.">
            <a:extLst>
              <a:ext uri="{FF2B5EF4-FFF2-40B4-BE49-F238E27FC236}">
                <a16:creationId xmlns:a16="http://schemas.microsoft.com/office/drawing/2014/main" id="{D47A0D87-5A2B-03F5-5F9C-5742750E04F4}"/>
              </a:ext>
            </a:extLst>
          </p:cNvPr>
          <p:cNvPicPr>
            <a:picLocks noChangeAspect="1"/>
          </p:cNvPicPr>
          <p:nvPr/>
        </p:nvPicPr>
        <p:blipFill>
          <a:blip r:embed="rId6">
            <a:extLst>
              <a:ext uri="{28A0092B-C50C-407E-A947-70E740481C1C}">
                <a14:useLocalDpi xmlns:a14="http://schemas.microsoft.com/office/drawing/2010/main" val="0"/>
              </a:ext>
              <a:ext uri="{837473B0-CC2E-450A-ABE3-18F120FF3D39}">
                <a1611:picAttrSrcUrl xmlns:a1611="http://schemas.microsoft.com/office/drawing/2016/11/main" r:id="rId7"/>
              </a:ext>
            </a:extLst>
          </a:blip>
          <a:stretch>
            <a:fillRect/>
          </a:stretch>
        </p:blipFill>
        <p:spPr>
          <a:xfrm flipH="1">
            <a:off x="9227146" y="4299438"/>
            <a:ext cx="1331238" cy="1158869"/>
          </a:xfrm>
          <a:prstGeom prst="rect">
            <a:avLst/>
          </a:prstGeom>
        </p:spPr>
      </p:pic>
    </p:spTree>
    <p:extLst>
      <p:ext uri="{BB962C8B-B14F-4D97-AF65-F5344CB8AC3E}">
        <p14:creationId xmlns:p14="http://schemas.microsoft.com/office/powerpoint/2010/main" val="118790312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B2B8CDF2-8814-30A9-A196-F48429B6F949}"/>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CF9F0FF4-D517-06F5-B13B-76F8119C58BD}"/>
              </a:ext>
            </a:extLst>
          </p:cNvPr>
          <p:cNvSpPr/>
          <p:nvPr/>
        </p:nvSpPr>
        <p:spPr>
          <a:xfrm>
            <a:off x="3668554" y="2414277"/>
            <a:ext cx="6105194" cy="1190841"/>
          </a:xfrm>
          <a:prstGeom prst="rect">
            <a:avLst/>
          </a:prstGeom>
        </p:spPr>
        <p:txBody>
          <a:bodyPr vert="horz" lIns="91440" tIns="45720" rIns="91440" bIns="45720" rtlCol="0" anchor="b">
            <a:normAutofit/>
            <a:scene3d>
              <a:camera prst="orthographicFront"/>
              <a:lightRig rig="soft" dir="t">
                <a:rot lat="0" lon="0" rev="15600000"/>
              </a:lightRig>
            </a:scene3d>
            <a:sp3d extrusionH="57150" prstMaterial="softEdge">
              <a:bevelT w="25400" h="38100"/>
            </a:sp3d>
          </a:bodyPr>
          <a:lstStyle/>
          <a:p>
            <a:pPr algn="ctr">
              <a:lnSpc>
                <a:spcPct val="90000"/>
              </a:lnSpc>
              <a:spcBef>
                <a:spcPct val="0"/>
              </a:spcBef>
              <a:spcAft>
                <a:spcPts val="600"/>
              </a:spcAft>
            </a:pPr>
            <a:r>
              <a:rPr lang="en-US" sz="6600" b="1" i="1" kern="1200" dirty="0">
                <a:ln w="9525">
                  <a:solidFill>
                    <a:schemeClr val="bg1"/>
                  </a:solidFill>
                  <a:prstDash val="solid"/>
                </a:ln>
                <a:solidFill>
                  <a:schemeClr val="tx2"/>
                </a:solidFill>
                <a:effectLst>
                  <a:outerShdw blurRad="12700" dist="38100" dir="2700000" algn="tl" rotWithShape="0">
                    <a:schemeClr val="bg1">
                      <a:lumMod val="50000"/>
                    </a:schemeClr>
                  </a:outerShdw>
                </a:effectLst>
                <a:latin typeface="+mj-lt"/>
                <a:ea typeface="+mj-ea"/>
                <a:cs typeface="+mj-cs"/>
              </a:rPr>
              <a:t>Introduction</a:t>
            </a:r>
            <a:endParaRPr lang="en-US" sz="6600" b="1" kern="1200" dirty="0">
              <a:ln w="9525">
                <a:solidFill>
                  <a:schemeClr val="bg1"/>
                </a:solidFill>
                <a:prstDash val="solid"/>
              </a:ln>
              <a:solidFill>
                <a:schemeClr val="tx2"/>
              </a:solidFill>
              <a:effectLst>
                <a:outerShdw blurRad="12700" dist="38100" dir="2700000" algn="tl" rotWithShape="0">
                  <a:schemeClr val="bg1">
                    <a:lumMod val="50000"/>
                  </a:schemeClr>
                </a:outerShdw>
              </a:effectLst>
              <a:latin typeface="+mj-lt"/>
              <a:ea typeface="+mj-ea"/>
              <a:cs typeface="+mj-cs"/>
            </a:endParaRPr>
          </a:p>
        </p:txBody>
      </p:sp>
      <p:pic>
        <p:nvPicPr>
          <p:cNvPr id="3" name="Picture 2">
            <a:extLst>
              <a:ext uri="{FF2B5EF4-FFF2-40B4-BE49-F238E27FC236}">
                <a16:creationId xmlns:a16="http://schemas.microsoft.com/office/drawing/2014/main" id="{C7884748-CED2-CFB8-501F-5559B2DD1F2B}"/>
              </a:ext>
            </a:extLst>
          </p:cNvPr>
          <p:cNvPicPr>
            <a:picLocks noChangeAspect="1"/>
          </p:cNvPicPr>
          <p:nvPr/>
        </p:nvPicPr>
        <p:blipFill>
          <a:blip r:embed="rId3"/>
          <a:stretch>
            <a:fillRect/>
          </a:stretch>
        </p:blipFill>
        <p:spPr>
          <a:xfrm>
            <a:off x="4467790" y="649635"/>
            <a:ext cx="4043330" cy="1083075"/>
          </a:xfrm>
          <a:prstGeom prst="rect">
            <a:avLst/>
          </a:prstGeom>
        </p:spPr>
      </p:pic>
      <p:pic>
        <p:nvPicPr>
          <p:cNvPr id="5" name="Graphic 4">
            <a:extLst>
              <a:ext uri="{FF2B5EF4-FFF2-40B4-BE49-F238E27FC236}">
                <a16:creationId xmlns:a16="http://schemas.microsoft.com/office/drawing/2014/main" id="{B3EA2E5D-641A-332E-4B61-48EAAE0B528B}"/>
              </a:ext>
            </a:extLst>
          </p:cNvPr>
          <p:cNvPicPr>
            <a:picLocks noChangeAspect="1"/>
          </p:cNvPicPr>
          <p:nvPr/>
        </p:nvPicPr>
        <p:blipFill>
          <a:blip r:embed="rId4">
            <a:extLst>
              <a:ext uri="{96DAC541-7B7A-43D3-8B79-37D633B846F1}">
                <asvg:svgBlip xmlns:asvg="http://schemas.microsoft.com/office/drawing/2016/SVG/main" r:embed="rId5"/>
              </a:ext>
              <a:ext uri="{837473B0-CC2E-450A-ABE3-18F120FF3D39}">
                <a1611:picAttrSrcUrl xmlns:a1611="http://schemas.microsoft.com/office/drawing/2016/11/main" r:id="rId6"/>
              </a:ext>
            </a:extLst>
          </a:blip>
          <a:stretch>
            <a:fillRect/>
          </a:stretch>
        </p:blipFill>
        <p:spPr>
          <a:xfrm>
            <a:off x="9022653" y="4466491"/>
            <a:ext cx="2333816" cy="1832053"/>
          </a:xfrm>
          <a:prstGeom prst="rect">
            <a:avLst/>
          </a:prstGeom>
        </p:spPr>
      </p:pic>
    </p:spTree>
    <p:extLst>
      <p:ext uri="{BB962C8B-B14F-4D97-AF65-F5344CB8AC3E}">
        <p14:creationId xmlns:p14="http://schemas.microsoft.com/office/powerpoint/2010/main" val="220965911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07D35E42-A567-59E4-8189-4164F375FE32}"/>
            </a:ext>
          </a:extLst>
        </p:cNvPr>
        <p:cNvGrpSpPr/>
        <p:nvPr/>
      </p:nvGrpSpPr>
      <p:grpSpPr>
        <a:xfrm>
          <a:off x="0" y="0"/>
          <a:ext cx="0" cy="0"/>
          <a:chOff x="0" y="0"/>
          <a:chExt cx="0" cy="0"/>
        </a:xfrm>
      </p:grpSpPr>
      <p:sp>
        <p:nvSpPr>
          <p:cNvPr id="7" name="Rectangle 6">
            <a:extLst>
              <a:ext uri="{FF2B5EF4-FFF2-40B4-BE49-F238E27FC236}">
                <a16:creationId xmlns:a16="http://schemas.microsoft.com/office/drawing/2014/main" id="{9502A93B-7CAF-CBF1-B8CB-3F0C13502E05}"/>
              </a:ext>
            </a:extLst>
          </p:cNvPr>
          <p:cNvSpPr/>
          <p:nvPr/>
        </p:nvSpPr>
        <p:spPr>
          <a:xfrm>
            <a:off x="1916759" y="1409465"/>
            <a:ext cx="3793895" cy="1322739"/>
          </a:xfrm>
          <a:prstGeom prst="rect">
            <a:avLst/>
          </a:prstGeom>
        </p:spPr>
        <p:txBody>
          <a:bodyPr vert="horz" lIns="91440" tIns="45720" rIns="91440" bIns="45720" rtlCol="0" anchor="ctr">
            <a:noAutofit/>
          </a:bodyPr>
          <a:lstStyle/>
          <a:p>
            <a:pPr algn="ctr">
              <a:lnSpc>
                <a:spcPct val="90000"/>
              </a:lnSpc>
              <a:spcBef>
                <a:spcPct val="0"/>
              </a:spcBef>
              <a:spcAft>
                <a:spcPts val="600"/>
              </a:spcAft>
            </a:pPr>
            <a:r>
              <a:rPr lang="en-US" sz="4300" b="1" i="1" kern="1200" dirty="0">
                <a:ln w="9525">
                  <a:solidFill>
                    <a:schemeClr val="bg1"/>
                  </a:solidFill>
                  <a:prstDash val="solid"/>
                </a:ln>
                <a:solidFill>
                  <a:schemeClr val="tx2"/>
                </a:solidFill>
                <a:effectLst>
                  <a:outerShdw blurRad="12700" dist="38100" dir="2700000" algn="tl" rotWithShape="0">
                    <a:schemeClr val="accent5">
                      <a:lumMod val="60000"/>
                      <a:lumOff val="40000"/>
                    </a:schemeClr>
                  </a:outerShdw>
                </a:effectLst>
                <a:latin typeface="+mj-lt"/>
                <a:ea typeface="+mj-ea"/>
                <a:cs typeface="+mj-cs"/>
              </a:rPr>
              <a:t>SVdP Contra Costa Website</a:t>
            </a:r>
          </a:p>
        </p:txBody>
      </p:sp>
      <p:sp>
        <p:nvSpPr>
          <p:cNvPr id="2" name="TextBox 1">
            <a:extLst>
              <a:ext uri="{FF2B5EF4-FFF2-40B4-BE49-F238E27FC236}">
                <a16:creationId xmlns:a16="http://schemas.microsoft.com/office/drawing/2014/main" id="{57DAF2A7-05E4-021C-AC4E-2D04359DD85C}"/>
              </a:ext>
            </a:extLst>
          </p:cNvPr>
          <p:cNvSpPr txBox="1"/>
          <p:nvPr/>
        </p:nvSpPr>
        <p:spPr>
          <a:xfrm>
            <a:off x="6195350" y="985442"/>
            <a:ext cx="4700954" cy="4832092"/>
          </a:xfrm>
          <a:prstGeom prst="rect">
            <a:avLst/>
          </a:prstGeom>
          <a:noFill/>
        </p:spPr>
        <p:txBody>
          <a:bodyPr wrap="square">
            <a:spAutoFit/>
          </a:bodyPr>
          <a:lstStyle/>
          <a:p>
            <a:pPr algn="l">
              <a:buFont typeface="Arial" panose="020B0604020202020204" pitchFamily="34" charset="0"/>
              <a:buChar char="•"/>
            </a:pPr>
            <a:r>
              <a:rPr lang="en-US" sz="2800" i="0" u="none" strike="noStrike" dirty="0">
                <a:effectLst/>
                <a:latin typeface="Calibri" panose="020F0502020204030204" pitchFamily="34" charset="0"/>
                <a:ea typeface="Calibri" panose="020F0502020204030204" pitchFamily="34" charset="0"/>
                <a:cs typeface="Calibri" panose="020F0502020204030204" pitchFamily="34" charset="0"/>
                <a:hlinkClick r:id="rId3">
                  <a:extLst>
                    <a:ext uri="{A12FA001-AC4F-418D-AE19-62706E023703}">
                      <ahyp:hlinkClr xmlns:ahyp="http://schemas.microsoft.com/office/drawing/2018/hyperlinkcolor" val="tx"/>
                    </a:ext>
                  </a:extLst>
                </a:hlinkClick>
              </a:rPr>
              <a:t>Members</a:t>
            </a:r>
            <a:endParaRPr lang="en-US" sz="2800" i="0" dirty="0">
              <a:effectLst/>
              <a:latin typeface="Calibri" panose="020F0502020204030204" pitchFamily="34" charset="0"/>
              <a:ea typeface="Calibri" panose="020F0502020204030204" pitchFamily="34" charset="0"/>
              <a:cs typeface="Calibri" panose="020F0502020204030204" pitchFamily="34" charset="0"/>
            </a:endParaRPr>
          </a:p>
          <a:p>
            <a:pPr marL="742950" lvl="1" indent="-285750" algn="l">
              <a:buFont typeface="Arial" panose="020B0604020202020204" pitchFamily="34" charset="0"/>
              <a:buChar char="•"/>
            </a:pPr>
            <a:r>
              <a:rPr lang="en-US" sz="2800" i="0" u="none" strike="noStrike" dirty="0">
                <a:effectLst/>
                <a:latin typeface="Calibri" panose="020F0502020204030204" pitchFamily="34" charset="0"/>
                <a:ea typeface="Calibri" panose="020F0502020204030204" pitchFamily="34" charset="0"/>
                <a:cs typeface="Calibri" panose="020F0502020204030204" pitchFamily="34" charset="0"/>
                <a:hlinkClick r:id="rId4">
                  <a:extLst>
                    <a:ext uri="{A12FA001-AC4F-418D-AE19-62706E023703}">
                      <ahyp:hlinkClr xmlns:ahyp="http://schemas.microsoft.com/office/drawing/2018/hyperlinkcolor" val="tx"/>
                    </a:ext>
                  </a:extLst>
                </a:hlinkClick>
              </a:rPr>
              <a:t>Assistance </a:t>
            </a:r>
            <a:r>
              <a:rPr lang="en-US" sz="2800" b="0" i="0" u="none" strike="noStrike" dirty="0">
                <a:effectLst/>
                <a:latin typeface="Calibri" panose="020F0502020204030204" pitchFamily="34" charset="0"/>
                <a:ea typeface="Calibri" panose="020F0502020204030204" pitchFamily="34" charset="0"/>
                <a:cs typeface="Calibri" panose="020F0502020204030204" pitchFamily="34" charset="0"/>
                <a:hlinkClick r:id="rId4">
                  <a:extLst>
                    <a:ext uri="{A12FA001-AC4F-418D-AE19-62706E023703}">
                      <ahyp:hlinkClr xmlns:ahyp="http://schemas.microsoft.com/office/drawing/2018/hyperlinkcolor" val="tx"/>
                    </a:ext>
                  </a:extLst>
                </a:hlinkClick>
              </a:rPr>
              <a:t>Applications</a:t>
            </a:r>
            <a:endParaRPr lang="en-US" sz="2800" b="0" i="0" dirty="0">
              <a:effectLst/>
              <a:latin typeface="Calibri" panose="020F0502020204030204" pitchFamily="34" charset="0"/>
              <a:ea typeface="Calibri" panose="020F0502020204030204" pitchFamily="34" charset="0"/>
              <a:cs typeface="Calibri" panose="020F0502020204030204" pitchFamily="34" charset="0"/>
            </a:endParaRPr>
          </a:p>
          <a:p>
            <a:pPr marL="742950" lvl="1" indent="-285750" algn="l">
              <a:buFont typeface="Arial" panose="020B0604020202020204" pitchFamily="34" charset="0"/>
              <a:buChar char="•"/>
            </a:pPr>
            <a:r>
              <a:rPr lang="en-US" sz="2800" b="0" i="0" u="none" strike="noStrike" dirty="0">
                <a:effectLst/>
                <a:latin typeface="Calibri" panose="020F0502020204030204" pitchFamily="34" charset="0"/>
                <a:ea typeface="Calibri" panose="020F0502020204030204" pitchFamily="34" charset="0"/>
                <a:cs typeface="Calibri" panose="020F0502020204030204" pitchFamily="34" charset="0"/>
                <a:hlinkClick r:id="rId5">
                  <a:extLst>
                    <a:ext uri="{A12FA001-AC4F-418D-AE19-62706E023703}">
                      <ahyp:hlinkClr xmlns:ahyp="http://schemas.microsoft.com/office/drawing/2018/hyperlinkcolor" val="tx"/>
                    </a:ext>
                  </a:extLst>
                </a:hlinkClick>
              </a:rPr>
              <a:t>PG&amp;E</a:t>
            </a:r>
            <a:endParaRPr lang="en-US" sz="2800" b="0" i="0" dirty="0">
              <a:effectLst/>
              <a:latin typeface="Calibri" panose="020F0502020204030204" pitchFamily="34" charset="0"/>
              <a:ea typeface="Calibri" panose="020F0502020204030204" pitchFamily="34" charset="0"/>
              <a:cs typeface="Calibri" panose="020F0502020204030204" pitchFamily="34" charset="0"/>
            </a:endParaRPr>
          </a:p>
          <a:p>
            <a:pPr marL="742950" lvl="1" indent="-285750" algn="l">
              <a:buFont typeface="Arial" panose="020B0604020202020204" pitchFamily="34" charset="0"/>
              <a:buChar char="•"/>
            </a:pPr>
            <a:r>
              <a:rPr lang="en-US" sz="2800" b="0" i="0" u="none" strike="noStrike" dirty="0">
                <a:effectLst/>
                <a:latin typeface="Calibri" panose="020F0502020204030204" pitchFamily="34" charset="0"/>
                <a:ea typeface="Calibri" panose="020F0502020204030204" pitchFamily="34" charset="0"/>
                <a:cs typeface="Calibri" panose="020F0502020204030204" pitchFamily="34" charset="0"/>
                <a:hlinkClick r:id="rId6">
                  <a:extLst>
                    <a:ext uri="{A12FA001-AC4F-418D-AE19-62706E023703}">
                      <ahyp:hlinkClr xmlns:ahyp="http://schemas.microsoft.com/office/drawing/2018/hyperlinkcolor" val="tx"/>
                    </a:ext>
                  </a:extLst>
                </a:hlinkClick>
              </a:rPr>
              <a:t>Conference Operation</a:t>
            </a:r>
            <a:endParaRPr lang="en-US" sz="2800" b="0" i="0" dirty="0">
              <a:effectLst/>
              <a:latin typeface="Calibri" panose="020F0502020204030204" pitchFamily="34" charset="0"/>
              <a:ea typeface="Calibri" panose="020F0502020204030204" pitchFamily="34" charset="0"/>
              <a:cs typeface="Calibri" panose="020F0502020204030204" pitchFamily="34" charset="0"/>
            </a:endParaRPr>
          </a:p>
          <a:p>
            <a:pPr marL="742950" lvl="1" indent="-285750" algn="l">
              <a:buFont typeface="Arial" panose="020B0604020202020204" pitchFamily="34" charset="0"/>
              <a:buChar char="•"/>
            </a:pPr>
            <a:r>
              <a:rPr lang="en-US" sz="2800" b="0" i="0" u="none" strike="noStrike" dirty="0">
                <a:effectLst/>
                <a:latin typeface="Calibri" panose="020F0502020204030204" pitchFamily="34" charset="0"/>
                <a:ea typeface="Calibri" panose="020F0502020204030204" pitchFamily="34" charset="0"/>
                <a:cs typeface="Calibri" panose="020F0502020204030204" pitchFamily="34" charset="0"/>
                <a:hlinkClick r:id="rId7">
                  <a:extLst>
                    <a:ext uri="{A12FA001-AC4F-418D-AE19-62706E023703}">
                      <ahyp:hlinkClr xmlns:ahyp="http://schemas.microsoft.com/office/drawing/2018/hyperlinkcolor" val="tx"/>
                    </a:ext>
                  </a:extLst>
                </a:hlinkClick>
              </a:rPr>
              <a:t>Home Visits</a:t>
            </a:r>
            <a:endParaRPr lang="en-US" sz="2800" b="0" i="0" dirty="0">
              <a:effectLst/>
              <a:latin typeface="Calibri" panose="020F0502020204030204" pitchFamily="34" charset="0"/>
              <a:ea typeface="Calibri" panose="020F0502020204030204" pitchFamily="34" charset="0"/>
              <a:cs typeface="Calibri" panose="020F0502020204030204" pitchFamily="34" charset="0"/>
            </a:endParaRPr>
          </a:p>
          <a:p>
            <a:pPr marL="742950" lvl="1" indent="-285750" algn="l">
              <a:buFont typeface="Arial" panose="020B0604020202020204" pitchFamily="34" charset="0"/>
              <a:buChar char="•"/>
            </a:pPr>
            <a:r>
              <a:rPr lang="en-US" sz="2800" b="0" i="0" u="none" strike="noStrike" dirty="0">
                <a:effectLst/>
                <a:latin typeface="Calibri" panose="020F0502020204030204" pitchFamily="34" charset="0"/>
                <a:ea typeface="Calibri" panose="020F0502020204030204" pitchFamily="34" charset="0"/>
                <a:cs typeface="Calibri" panose="020F0502020204030204" pitchFamily="34" charset="0"/>
                <a:hlinkClick r:id="rId8">
                  <a:extLst>
                    <a:ext uri="{A12FA001-AC4F-418D-AE19-62706E023703}">
                      <ahyp:hlinkClr xmlns:ahyp="http://schemas.microsoft.com/office/drawing/2018/hyperlinkcolor" val="tx"/>
                    </a:ext>
                  </a:extLst>
                </a:hlinkClick>
              </a:rPr>
              <a:t>Food Pantry</a:t>
            </a:r>
            <a:endParaRPr lang="en-US" sz="2800" b="0" i="0" dirty="0">
              <a:effectLst/>
              <a:latin typeface="Calibri" panose="020F0502020204030204" pitchFamily="34" charset="0"/>
              <a:ea typeface="Calibri" panose="020F0502020204030204" pitchFamily="34" charset="0"/>
              <a:cs typeface="Calibri" panose="020F0502020204030204" pitchFamily="34" charset="0"/>
            </a:endParaRPr>
          </a:p>
          <a:p>
            <a:pPr marL="742950" lvl="1" indent="-285750" algn="l">
              <a:buFont typeface="Arial" panose="020B0604020202020204" pitchFamily="34" charset="0"/>
              <a:buChar char="•"/>
            </a:pPr>
            <a:r>
              <a:rPr lang="en-US" sz="2800" b="0" i="0" u="none" strike="noStrike" dirty="0">
                <a:effectLst/>
                <a:latin typeface="Calibri" panose="020F0502020204030204" pitchFamily="34" charset="0"/>
                <a:ea typeface="Calibri" panose="020F0502020204030204" pitchFamily="34" charset="0"/>
                <a:cs typeface="Calibri" panose="020F0502020204030204" pitchFamily="34" charset="0"/>
                <a:hlinkClick r:id="rId9">
                  <a:extLst>
                    <a:ext uri="{A12FA001-AC4F-418D-AE19-62706E023703}">
                      <ahyp:hlinkClr xmlns:ahyp="http://schemas.microsoft.com/office/drawing/2018/hyperlinkcolor" val="tx"/>
                    </a:ext>
                  </a:extLst>
                </a:hlinkClick>
              </a:rPr>
              <a:t>Help Offered by Other Organizations</a:t>
            </a:r>
            <a:endParaRPr lang="en-US" sz="2800" b="0" i="0" dirty="0">
              <a:effectLst/>
              <a:latin typeface="Calibri" panose="020F0502020204030204" pitchFamily="34" charset="0"/>
              <a:ea typeface="Calibri" panose="020F0502020204030204" pitchFamily="34" charset="0"/>
              <a:cs typeface="Calibri" panose="020F0502020204030204" pitchFamily="34" charset="0"/>
            </a:endParaRPr>
          </a:p>
          <a:p>
            <a:pPr marL="742950" lvl="1" indent="-285750" algn="l">
              <a:buFont typeface="Arial" panose="020B0604020202020204" pitchFamily="34" charset="0"/>
              <a:buChar char="•"/>
            </a:pPr>
            <a:r>
              <a:rPr lang="en-US" sz="2800" b="0" i="0" u="none" strike="noStrike" dirty="0">
                <a:effectLst/>
                <a:latin typeface="Calibri" panose="020F0502020204030204" pitchFamily="34" charset="0"/>
                <a:ea typeface="Calibri" panose="020F0502020204030204" pitchFamily="34" charset="0"/>
                <a:cs typeface="Calibri" panose="020F0502020204030204" pitchFamily="34" charset="0"/>
                <a:hlinkClick r:id="rId10">
                  <a:extLst>
                    <a:ext uri="{A12FA001-AC4F-418D-AE19-62706E023703}">
                      <ahyp:hlinkClr xmlns:ahyp="http://schemas.microsoft.com/office/drawing/2018/hyperlinkcolor" val="tx"/>
                    </a:ext>
                  </a:extLst>
                </a:hlinkClick>
              </a:rPr>
              <a:t>Misc Videos</a:t>
            </a:r>
            <a:endParaRPr lang="en-US" sz="2800" b="0" i="0" dirty="0">
              <a:effectLst/>
              <a:latin typeface="Calibri" panose="020F0502020204030204" pitchFamily="34" charset="0"/>
              <a:ea typeface="Calibri" panose="020F0502020204030204" pitchFamily="34" charset="0"/>
              <a:cs typeface="Calibri" panose="020F0502020204030204" pitchFamily="34" charset="0"/>
            </a:endParaRPr>
          </a:p>
          <a:p>
            <a:pPr marL="742950" lvl="1" indent="-285750" algn="l">
              <a:buFont typeface="Arial" panose="020B0604020202020204" pitchFamily="34" charset="0"/>
              <a:buChar char="•"/>
            </a:pPr>
            <a:r>
              <a:rPr lang="en-US" sz="2800" b="0" i="0" u="none" strike="noStrike" dirty="0">
                <a:effectLst/>
                <a:latin typeface="Calibri" panose="020F0502020204030204" pitchFamily="34" charset="0"/>
                <a:ea typeface="Calibri" panose="020F0502020204030204" pitchFamily="34" charset="0"/>
                <a:cs typeface="Calibri" panose="020F0502020204030204" pitchFamily="34" charset="0"/>
                <a:hlinkClick r:id="rId11">
                  <a:extLst>
                    <a:ext uri="{A12FA001-AC4F-418D-AE19-62706E023703}">
                      <ahyp:hlinkClr xmlns:ahyp="http://schemas.microsoft.com/office/drawing/2018/hyperlinkcolor" val="tx"/>
                    </a:ext>
                  </a:extLst>
                </a:hlinkClick>
              </a:rPr>
              <a:t>Tuesdays with Vincent</a:t>
            </a:r>
            <a:endParaRPr lang="en-US" sz="2800" b="0" i="0" dirty="0">
              <a:effectLst/>
              <a:latin typeface="Calibri" panose="020F0502020204030204" pitchFamily="34" charset="0"/>
              <a:ea typeface="Calibri" panose="020F0502020204030204" pitchFamily="34" charset="0"/>
              <a:cs typeface="Calibri" panose="020F0502020204030204" pitchFamily="34" charset="0"/>
            </a:endParaRPr>
          </a:p>
          <a:p>
            <a:pPr marL="742950" lvl="1" indent="-285750" algn="l">
              <a:buFont typeface="Arial" panose="020B0604020202020204" pitchFamily="34" charset="0"/>
              <a:buChar char="•"/>
            </a:pPr>
            <a:r>
              <a:rPr lang="en-US" sz="2800" b="0" i="0" u="none" strike="noStrike" dirty="0">
                <a:effectLst/>
                <a:latin typeface="Calibri" panose="020F0502020204030204" pitchFamily="34" charset="0"/>
                <a:ea typeface="Calibri" panose="020F0502020204030204" pitchFamily="34" charset="0"/>
                <a:cs typeface="Calibri" panose="020F0502020204030204" pitchFamily="34" charset="0"/>
                <a:hlinkClick r:id="rId12">
                  <a:extLst>
                    <a:ext uri="{A12FA001-AC4F-418D-AE19-62706E023703}">
                      <ahyp:hlinkClr xmlns:ahyp="http://schemas.microsoft.com/office/drawing/2018/hyperlinkcolor" val="tx"/>
                    </a:ext>
                  </a:extLst>
                </a:hlinkClick>
              </a:rPr>
              <a:t>Vetera Monimenta</a:t>
            </a:r>
            <a:endParaRPr lang="en-US" sz="2800" b="0" i="0" dirty="0">
              <a:effectLst/>
              <a:latin typeface="Calibri" panose="020F0502020204030204" pitchFamily="34" charset="0"/>
              <a:ea typeface="Calibri" panose="020F0502020204030204" pitchFamily="34" charset="0"/>
              <a:cs typeface="Calibri" panose="020F0502020204030204" pitchFamily="34" charset="0"/>
            </a:endParaRPr>
          </a:p>
        </p:txBody>
      </p:sp>
      <p:sp>
        <p:nvSpPr>
          <p:cNvPr id="9" name="TextBox 8">
            <a:extLst>
              <a:ext uri="{FF2B5EF4-FFF2-40B4-BE49-F238E27FC236}">
                <a16:creationId xmlns:a16="http://schemas.microsoft.com/office/drawing/2014/main" id="{4E53AACA-D239-FB19-206F-E3027D512EEB}"/>
              </a:ext>
            </a:extLst>
          </p:cNvPr>
          <p:cNvSpPr txBox="1"/>
          <p:nvPr/>
        </p:nvSpPr>
        <p:spPr>
          <a:xfrm>
            <a:off x="2510255" y="2786895"/>
            <a:ext cx="3130061" cy="369332"/>
          </a:xfrm>
          <a:prstGeom prst="rect">
            <a:avLst/>
          </a:prstGeom>
          <a:noFill/>
        </p:spPr>
        <p:txBody>
          <a:bodyPr wrap="square">
            <a:spAutoFit/>
          </a:bodyPr>
          <a:lstStyle/>
          <a:p>
            <a:r>
              <a:rPr lang="en-US" b="1" dirty="0">
                <a:solidFill>
                  <a:srgbClr val="002060"/>
                </a:solidFill>
                <a:hlinkClick r:id="rId13">
                  <a:extLst>
                    <a:ext uri="{A12FA001-AC4F-418D-AE19-62706E023703}">
                      <ahyp:hlinkClr xmlns:ahyp="http://schemas.microsoft.com/office/drawing/2018/hyperlinkcolor" val="tx"/>
                    </a:ext>
                  </a:extLst>
                </a:hlinkClick>
              </a:rPr>
              <a:t>https://www.svdp-cc.org/</a:t>
            </a:r>
            <a:endParaRPr lang="en-US" b="1" dirty="0">
              <a:solidFill>
                <a:srgbClr val="002060"/>
              </a:solidFill>
            </a:endParaRPr>
          </a:p>
        </p:txBody>
      </p:sp>
      <p:pic>
        <p:nvPicPr>
          <p:cNvPr id="3" name="Picture 2">
            <a:extLst>
              <a:ext uri="{FF2B5EF4-FFF2-40B4-BE49-F238E27FC236}">
                <a16:creationId xmlns:a16="http://schemas.microsoft.com/office/drawing/2014/main" id="{F47C75F5-040C-FA4E-0EDC-D0A62B28EB1A}"/>
              </a:ext>
            </a:extLst>
          </p:cNvPr>
          <p:cNvPicPr>
            <a:picLocks noChangeAspect="1"/>
          </p:cNvPicPr>
          <p:nvPr/>
        </p:nvPicPr>
        <p:blipFill>
          <a:blip r:embed="rId14"/>
          <a:stretch>
            <a:fillRect/>
          </a:stretch>
        </p:blipFill>
        <p:spPr>
          <a:xfrm>
            <a:off x="2639949" y="322503"/>
            <a:ext cx="2474879" cy="662939"/>
          </a:xfrm>
          <a:prstGeom prst="rect">
            <a:avLst/>
          </a:prstGeom>
        </p:spPr>
      </p:pic>
    </p:spTree>
    <p:extLst>
      <p:ext uri="{BB962C8B-B14F-4D97-AF65-F5344CB8AC3E}">
        <p14:creationId xmlns:p14="http://schemas.microsoft.com/office/powerpoint/2010/main" val="7105031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64A751D8-1E01-4D3F-CF42-E41380F01E63}"/>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2DB70A2D-732D-98F8-A809-74B4681F1117}"/>
              </a:ext>
            </a:extLst>
          </p:cNvPr>
          <p:cNvSpPr/>
          <p:nvPr/>
        </p:nvSpPr>
        <p:spPr>
          <a:xfrm>
            <a:off x="1845616" y="1759457"/>
            <a:ext cx="6105194" cy="1817077"/>
          </a:xfrm>
          <a:prstGeom prst="rect">
            <a:avLst/>
          </a:prstGeom>
        </p:spPr>
        <p:txBody>
          <a:bodyPr vert="horz" lIns="91440" tIns="45720" rIns="91440" bIns="45720" rtlCol="0" anchor="b">
            <a:normAutofit lnSpcReduction="10000"/>
            <a:scene3d>
              <a:camera prst="orthographicFront"/>
              <a:lightRig rig="soft" dir="t">
                <a:rot lat="0" lon="0" rev="15600000"/>
              </a:lightRig>
            </a:scene3d>
            <a:sp3d extrusionH="57150" prstMaterial="softEdge">
              <a:bevelT w="25400" h="38100"/>
            </a:sp3d>
          </a:bodyPr>
          <a:lstStyle/>
          <a:p>
            <a:pPr algn="ctr">
              <a:lnSpc>
                <a:spcPct val="90000"/>
              </a:lnSpc>
              <a:spcBef>
                <a:spcPct val="0"/>
              </a:spcBef>
              <a:spcAft>
                <a:spcPts val="600"/>
              </a:spcAft>
            </a:pPr>
            <a:r>
              <a:rPr lang="en-US" sz="6600" b="1" i="1" dirty="0">
                <a:ln w="9525">
                  <a:solidFill>
                    <a:schemeClr val="bg1"/>
                  </a:solidFill>
                  <a:prstDash val="solid"/>
                </a:ln>
                <a:solidFill>
                  <a:schemeClr val="tx2"/>
                </a:solidFill>
                <a:effectLst>
                  <a:outerShdw blurRad="12700" dist="38100" dir="2700000" algn="tl" rotWithShape="0">
                    <a:schemeClr val="bg1">
                      <a:lumMod val="50000"/>
                    </a:schemeClr>
                  </a:outerShdw>
                </a:effectLst>
                <a:latin typeface="+mj-lt"/>
                <a:ea typeface="+mj-ea"/>
                <a:cs typeface="+mj-cs"/>
              </a:rPr>
              <a:t>Hope Application</a:t>
            </a:r>
          </a:p>
        </p:txBody>
      </p:sp>
      <p:pic>
        <p:nvPicPr>
          <p:cNvPr id="4" name="Picture 3">
            <a:extLst>
              <a:ext uri="{FF2B5EF4-FFF2-40B4-BE49-F238E27FC236}">
                <a16:creationId xmlns:a16="http://schemas.microsoft.com/office/drawing/2014/main" id="{A2D6F81F-7D31-5703-FBE7-4D50E2FED766}"/>
              </a:ext>
            </a:extLst>
          </p:cNvPr>
          <p:cNvPicPr>
            <a:picLocks noChangeAspect="1"/>
          </p:cNvPicPr>
          <p:nvPr/>
        </p:nvPicPr>
        <p:blipFill>
          <a:blip r:embed="rId3"/>
          <a:stretch>
            <a:fillRect/>
          </a:stretch>
        </p:blipFill>
        <p:spPr>
          <a:xfrm>
            <a:off x="4775687" y="356558"/>
            <a:ext cx="4043330" cy="1083075"/>
          </a:xfrm>
          <a:prstGeom prst="rect">
            <a:avLst/>
          </a:prstGeom>
        </p:spPr>
      </p:pic>
      <p:pic>
        <p:nvPicPr>
          <p:cNvPr id="5" name="Picture 4">
            <a:extLst>
              <a:ext uri="{FF2B5EF4-FFF2-40B4-BE49-F238E27FC236}">
                <a16:creationId xmlns:a16="http://schemas.microsoft.com/office/drawing/2014/main" id="{2A83F83A-F82D-5706-E85A-0CCD199EE761}"/>
              </a:ext>
            </a:extLst>
          </p:cNvPr>
          <p:cNvPicPr>
            <a:picLocks noChangeAspect="1"/>
          </p:cNvPicPr>
          <p:nvPr/>
        </p:nvPicPr>
        <p:blipFill>
          <a:blip r:embed="rId4"/>
          <a:stretch>
            <a:fillRect/>
          </a:stretch>
        </p:blipFill>
        <p:spPr>
          <a:xfrm>
            <a:off x="7323221" y="1444806"/>
            <a:ext cx="4122271" cy="4977261"/>
          </a:xfrm>
          <a:prstGeom prst="rect">
            <a:avLst/>
          </a:prstGeom>
        </p:spPr>
      </p:pic>
    </p:spTree>
    <p:extLst>
      <p:ext uri="{BB962C8B-B14F-4D97-AF65-F5344CB8AC3E}">
        <p14:creationId xmlns:p14="http://schemas.microsoft.com/office/powerpoint/2010/main" val="234534449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F6592CBC-F526-5CBF-1A49-6B2371C8CEE1}"/>
            </a:ext>
          </a:extLst>
        </p:cNvPr>
        <p:cNvGrpSpPr/>
        <p:nvPr/>
      </p:nvGrpSpPr>
      <p:grpSpPr>
        <a:xfrm>
          <a:off x="0" y="0"/>
          <a:ext cx="0" cy="0"/>
          <a:chOff x="0" y="0"/>
          <a:chExt cx="0" cy="0"/>
        </a:xfrm>
      </p:grpSpPr>
      <p:sp>
        <p:nvSpPr>
          <p:cNvPr id="7" name="Rectangle 6">
            <a:extLst>
              <a:ext uri="{FF2B5EF4-FFF2-40B4-BE49-F238E27FC236}">
                <a16:creationId xmlns:a16="http://schemas.microsoft.com/office/drawing/2014/main" id="{887E6DCF-DE4F-F183-59A5-F8219D9DA607}"/>
              </a:ext>
            </a:extLst>
          </p:cNvPr>
          <p:cNvSpPr/>
          <p:nvPr/>
        </p:nvSpPr>
        <p:spPr>
          <a:xfrm>
            <a:off x="2128339" y="1011709"/>
            <a:ext cx="3793895" cy="2476999"/>
          </a:xfrm>
          <a:prstGeom prst="rect">
            <a:avLst/>
          </a:prstGeom>
        </p:spPr>
        <p:txBody>
          <a:bodyPr vert="horz" lIns="91440" tIns="45720" rIns="91440" bIns="45720" rtlCol="0" anchor="ctr">
            <a:normAutofit/>
          </a:bodyPr>
          <a:lstStyle/>
          <a:p>
            <a:pPr algn="ctr">
              <a:lnSpc>
                <a:spcPct val="90000"/>
              </a:lnSpc>
              <a:spcBef>
                <a:spcPct val="0"/>
              </a:spcBef>
              <a:spcAft>
                <a:spcPts val="600"/>
              </a:spcAft>
            </a:pPr>
            <a:r>
              <a:rPr lang="en-US" sz="4300" b="1" i="1" dirty="0">
                <a:ln w="9525">
                  <a:solidFill>
                    <a:schemeClr val="bg1"/>
                  </a:solidFill>
                  <a:prstDash val="solid"/>
                </a:ln>
                <a:solidFill>
                  <a:schemeClr val="tx2"/>
                </a:solidFill>
                <a:effectLst>
                  <a:outerShdw blurRad="12700" dist="38100" dir="2700000" algn="tl" rotWithShape="0">
                    <a:schemeClr val="accent5">
                      <a:lumMod val="60000"/>
                      <a:lumOff val="40000"/>
                    </a:schemeClr>
                  </a:outerShdw>
                </a:effectLst>
                <a:latin typeface="+mj-lt"/>
                <a:ea typeface="+mj-ea"/>
                <a:cs typeface="+mj-cs"/>
              </a:rPr>
              <a:t>Application Submission Requirements</a:t>
            </a:r>
            <a:endParaRPr lang="en-US" sz="4300" b="1" i="1" kern="1200" dirty="0">
              <a:ln w="9525">
                <a:solidFill>
                  <a:schemeClr val="bg1"/>
                </a:solidFill>
                <a:prstDash val="solid"/>
              </a:ln>
              <a:solidFill>
                <a:schemeClr val="tx2"/>
              </a:solidFill>
              <a:effectLst>
                <a:outerShdw blurRad="12700" dist="38100" dir="2700000" algn="tl" rotWithShape="0">
                  <a:schemeClr val="accent5">
                    <a:lumMod val="60000"/>
                    <a:lumOff val="40000"/>
                  </a:schemeClr>
                </a:outerShdw>
              </a:effectLst>
              <a:latin typeface="+mj-lt"/>
              <a:ea typeface="+mj-ea"/>
              <a:cs typeface="+mj-cs"/>
            </a:endParaRPr>
          </a:p>
        </p:txBody>
      </p:sp>
      <p:pic>
        <p:nvPicPr>
          <p:cNvPr id="3" name="Picture 2">
            <a:extLst>
              <a:ext uri="{FF2B5EF4-FFF2-40B4-BE49-F238E27FC236}">
                <a16:creationId xmlns:a16="http://schemas.microsoft.com/office/drawing/2014/main" id="{9E3A535A-7BD0-3B16-F561-27C0CF9F6367}"/>
              </a:ext>
            </a:extLst>
          </p:cNvPr>
          <p:cNvPicPr>
            <a:picLocks noChangeAspect="1"/>
          </p:cNvPicPr>
          <p:nvPr/>
        </p:nvPicPr>
        <p:blipFill>
          <a:blip r:embed="rId3"/>
          <a:stretch>
            <a:fillRect/>
          </a:stretch>
        </p:blipFill>
        <p:spPr>
          <a:xfrm>
            <a:off x="2672600" y="348770"/>
            <a:ext cx="2474879" cy="662939"/>
          </a:xfrm>
          <a:prstGeom prst="rect">
            <a:avLst/>
          </a:prstGeom>
        </p:spPr>
      </p:pic>
      <p:pic>
        <p:nvPicPr>
          <p:cNvPr id="6" name="Picture 5" descr="An envelope with an arrow&#10;&#10;AI-generated content may be incorrect.">
            <a:extLst>
              <a:ext uri="{FF2B5EF4-FFF2-40B4-BE49-F238E27FC236}">
                <a16:creationId xmlns:a16="http://schemas.microsoft.com/office/drawing/2014/main" id="{D5EE6984-A16E-2485-3852-CD632AB954EB}"/>
              </a:ext>
            </a:extLst>
          </p:cNvPr>
          <p:cNvPicPr>
            <a:picLocks noChangeAspect="1"/>
          </p:cNvPicPr>
          <p:nvPr/>
        </p:nvPicPr>
        <p:blipFill>
          <a:blip r:embed="rId4">
            <a:extLst>
              <a:ext uri="{28A0092B-C50C-407E-A947-70E740481C1C}">
                <a14:useLocalDpi xmlns:a14="http://schemas.microsoft.com/office/drawing/2010/main" val="0"/>
              </a:ext>
              <a:ext uri="{837473B0-CC2E-450A-ABE3-18F120FF3D39}">
                <a1611:picAttrSrcUrl xmlns:a1611="http://schemas.microsoft.com/office/drawing/2016/11/main" r:id="rId5"/>
              </a:ext>
            </a:extLst>
          </a:blip>
          <a:stretch>
            <a:fillRect/>
          </a:stretch>
        </p:blipFill>
        <p:spPr>
          <a:xfrm>
            <a:off x="3738623" y="3359748"/>
            <a:ext cx="1860744" cy="1583797"/>
          </a:xfrm>
          <a:prstGeom prst="rect">
            <a:avLst/>
          </a:prstGeom>
          <a:ln>
            <a:noFill/>
          </a:ln>
          <a:effectLst>
            <a:outerShdw blurRad="292100" dist="139700" dir="2700000" algn="tl" rotWithShape="0">
              <a:srgbClr val="333333">
                <a:alpha val="65000"/>
              </a:srgbClr>
            </a:outerShdw>
          </a:effectLst>
        </p:spPr>
      </p:pic>
      <p:sp>
        <p:nvSpPr>
          <p:cNvPr id="5" name="TextBox 4">
            <a:extLst>
              <a:ext uri="{FF2B5EF4-FFF2-40B4-BE49-F238E27FC236}">
                <a16:creationId xmlns:a16="http://schemas.microsoft.com/office/drawing/2014/main" id="{D5202812-2E71-C9D2-17B7-52473D0B0742}"/>
              </a:ext>
            </a:extLst>
          </p:cNvPr>
          <p:cNvSpPr txBox="1"/>
          <p:nvPr/>
        </p:nvSpPr>
        <p:spPr>
          <a:xfrm>
            <a:off x="6014975" y="985069"/>
            <a:ext cx="5929797" cy="5324535"/>
          </a:xfrm>
          <a:prstGeom prst="rect">
            <a:avLst/>
          </a:prstGeom>
          <a:noFill/>
        </p:spPr>
        <p:txBody>
          <a:bodyPr wrap="square">
            <a:spAutoFit/>
          </a:bodyPr>
          <a:lstStyle/>
          <a:p>
            <a:pPr rtl="0">
              <a:spcBef>
                <a:spcPts val="2400"/>
              </a:spcBef>
              <a:buNone/>
            </a:pPr>
            <a:endParaRPr lang="en-US" sz="800" b="1" dirty="0">
              <a:effectLst/>
            </a:endParaRPr>
          </a:p>
          <a:p>
            <a:pPr rtl="0" fontAlgn="base">
              <a:buFont typeface="Arial" panose="020B0604020202020204" pitchFamily="34" charset="0"/>
              <a:buChar char="•"/>
            </a:pPr>
            <a:r>
              <a:rPr lang="en-US" sz="2200" b="1"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Deadline: </a:t>
            </a:r>
            <a:r>
              <a:rPr lang="en-US" sz="22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Applications must be submitted by</a:t>
            </a:r>
            <a:r>
              <a:rPr lang="en-US" sz="2200" dirty="0">
                <a:solidFill>
                  <a:srgbClr val="000000"/>
                </a:solidFill>
                <a:latin typeface="Calibri" panose="020F0502020204030204" pitchFamily="34" charset="0"/>
                <a:ea typeface="Calibri" panose="020F0502020204030204" pitchFamily="34" charset="0"/>
                <a:cs typeface="Calibri" panose="020F0502020204030204" pitchFamily="34" charset="0"/>
              </a:rPr>
              <a:t> the</a:t>
            </a:r>
            <a:r>
              <a:rPr lang="en-US" sz="22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Wednesday before the upcoming Hope Conference Meeting. </a:t>
            </a:r>
          </a:p>
          <a:p>
            <a:pPr marL="800100" lvl="1" indent="-342900" fontAlgn="base">
              <a:buFont typeface="Wingdings" panose="05000000000000000000" pitchFamily="2" charset="2"/>
              <a:buChar char="Ø"/>
            </a:pPr>
            <a:r>
              <a:rPr lang="en-US" sz="2200" b="0" i="1"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Late submissions will be reviewed at the following scheduled meeting which can result in delayed payments.</a:t>
            </a:r>
          </a:p>
          <a:p>
            <a:pPr marL="457200" rtl="0">
              <a:buNone/>
            </a:pPr>
            <a:endParaRPr lang="en-US" sz="800" b="0" dirty="0">
              <a:effectLst/>
              <a:latin typeface="Calibri" panose="020F0502020204030204" pitchFamily="34" charset="0"/>
              <a:ea typeface="Calibri" panose="020F0502020204030204" pitchFamily="34" charset="0"/>
              <a:cs typeface="Calibri" panose="020F0502020204030204" pitchFamily="34" charset="0"/>
            </a:endParaRPr>
          </a:p>
          <a:p>
            <a:pPr rtl="0" fontAlgn="base">
              <a:buFont typeface="Arial" panose="020B0604020202020204" pitchFamily="34" charset="0"/>
              <a:buChar char="•"/>
            </a:pPr>
            <a:r>
              <a:rPr lang="en-US" sz="2200" b="1"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Document Format:</a:t>
            </a:r>
            <a:r>
              <a:rPr lang="en-US" sz="22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All documents </a:t>
            </a:r>
            <a:r>
              <a:rPr lang="en-US" sz="2200" b="0" i="1" u="sng"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must be </a:t>
            </a:r>
            <a:r>
              <a:rPr lang="en-US" sz="22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submitted in PDF format. JPEGs or image files will not be accepted.</a:t>
            </a:r>
          </a:p>
          <a:p>
            <a:pPr rtl="0" fontAlgn="base">
              <a:buFont typeface="Arial" panose="020B0604020202020204" pitchFamily="34" charset="0"/>
              <a:buChar char="•"/>
            </a:pPr>
            <a:endParaRPr lang="en-US" sz="8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p>
            <a:pPr rtl="0" fontAlgn="base">
              <a:buFont typeface="Arial" panose="020B0604020202020204" pitchFamily="34" charset="0"/>
              <a:buChar char="•"/>
            </a:pPr>
            <a:r>
              <a:rPr lang="en-US" sz="2200" b="1"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File Consolidation:</a:t>
            </a:r>
            <a:r>
              <a:rPr lang="en-US" sz="22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If possible, combine all documents into a single PDF.</a:t>
            </a:r>
          </a:p>
          <a:p>
            <a:pPr rtl="0" fontAlgn="base">
              <a:buFont typeface="Arial" panose="020B0604020202020204" pitchFamily="34" charset="0"/>
              <a:buChar char="•"/>
            </a:pPr>
            <a:endParaRPr lang="en-US" sz="8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p>
            <a:pPr rtl="0" fontAlgn="base">
              <a:spcAft>
                <a:spcPts val="1000"/>
              </a:spcAft>
              <a:buFont typeface="Arial" panose="020B0604020202020204" pitchFamily="34" charset="0"/>
              <a:buChar char="•"/>
            </a:pPr>
            <a:r>
              <a:rPr lang="en-US" sz="2200" b="1"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Email Limit: </a:t>
            </a:r>
            <a:r>
              <a:rPr lang="en-US" sz="22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Submit no more than two emails per application. Only send multiple emails if necessary</a:t>
            </a:r>
            <a:r>
              <a:rPr lang="en-US" sz="20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a:t>
            </a:r>
          </a:p>
        </p:txBody>
      </p:sp>
    </p:spTree>
    <p:extLst>
      <p:ext uri="{BB962C8B-B14F-4D97-AF65-F5344CB8AC3E}">
        <p14:creationId xmlns:p14="http://schemas.microsoft.com/office/powerpoint/2010/main" val="66696608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D90F9B1D-B545-67BB-6060-C09E922990A4}"/>
            </a:ext>
          </a:extLst>
        </p:cNvPr>
        <p:cNvGrpSpPr/>
        <p:nvPr/>
      </p:nvGrpSpPr>
      <p:grpSpPr>
        <a:xfrm>
          <a:off x="0" y="0"/>
          <a:ext cx="0" cy="0"/>
          <a:chOff x="0" y="0"/>
          <a:chExt cx="0" cy="0"/>
        </a:xfrm>
      </p:grpSpPr>
      <p:sp>
        <p:nvSpPr>
          <p:cNvPr id="7" name="Rectangle 6">
            <a:extLst>
              <a:ext uri="{FF2B5EF4-FFF2-40B4-BE49-F238E27FC236}">
                <a16:creationId xmlns:a16="http://schemas.microsoft.com/office/drawing/2014/main" id="{881233D5-0071-C922-8A0E-74EEDDE9EA25}"/>
              </a:ext>
            </a:extLst>
          </p:cNvPr>
          <p:cNvSpPr/>
          <p:nvPr/>
        </p:nvSpPr>
        <p:spPr>
          <a:xfrm>
            <a:off x="1965456" y="763567"/>
            <a:ext cx="3793895" cy="2453553"/>
          </a:xfrm>
          <a:prstGeom prst="rect">
            <a:avLst/>
          </a:prstGeom>
        </p:spPr>
        <p:txBody>
          <a:bodyPr vert="horz" lIns="91440" tIns="45720" rIns="91440" bIns="45720" rtlCol="0" anchor="ctr">
            <a:normAutofit/>
          </a:bodyPr>
          <a:lstStyle/>
          <a:p>
            <a:pPr algn="ctr">
              <a:lnSpc>
                <a:spcPct val="90000"/>
              </a:lnSpc>
              <a:spcBef>
                <a:spcPct val="0"/>
              </a:spcBef>
              <a:spcAft>
                <a:spcPts val="600"/>
              </a:spcAft>
            </a:pPr>
            <a:r>
              <a:rPr lang="en-US" sz="4300" b="1" i="1" dirty="0">
                <a:ln w="9525">
                  <a:solidFill>
                    <a:schemeClr val="bg1"/>
                  </a:solidFill>
                  <a:prstDash val="solid"/>
                </a:ln>
                <a:solidFill>
                  <a:schemeClr val="tx2"/>
                </a:solidFill>
                <a:effectLst>
                  <a:outerShdw blurRad="12700" dist="38100" dir="2700000" algn="tl" rotWithShape="0">
                    <a:schemeClr val="accent5">
                      <a:lumMod val="60000"/>
                      <a:lumOff val="40000"/>
                    </a:schemeClr>
                  </a:outerShdw>
                </a:effectLst>
                <a:latin typeface="+mj-lt"/>
                <a:ea typeface="+mj-ea"/>
                <a:cs typeface="+mj-cs"/>
              </a:rPr>
              <a:t>Application Intake Process</a:t>
            </a:r>
            <a:endParaRPr lang="en-US" sz="4300" b="1" i="1" kern="1200" dirty="0">
              <a:ln w="9525">
                <a:solidFill>
                  <a:schemeClr val="bg1"/>
                </a:solidFill>
                <a:prstDash val="solid"/>
              </a:ln>
              <a:solidFill>
                <a:schemeClr val="tx2"/>
              </a:solidFill>
              <a:effectLst>
                <a:outerShdw blurRad="12700" dist="38100" dir="2700000" algn="tl" rotWithShape="0">
                  <a:schemeClr val="accent5">
                    <a:lumMod val="60000"/>
                    <a:lumOff val="40000"/>
                  </a:schemeClr>
                </a:outerShdw>
              </a:effectLst>
              <a:latin typeface="+mj-lt"/>
              <a:ea typeface="+mj-ea"/>
              <a:cs typeface="+mj-cs"/>
            </a:endParaRPr>
          </a:p>
        </p:txBody>
      </p:sp>
      <p:pic>
        <p:nvPicPr>
          <p:cNvPr id="3" name="Picture 2">
            <a:extLst>
              <a:ext uri="{FF2B5EF4-FFF2-40B4-BE49-F238E27FC236}">
                <a16:creationId xmlns:a16="http://schemas.microsoft.com/office/drawing/2014/main" id="{B22F3FA1-524F-207F-5262-58D168E499EC}"/>
              </a:ext>
            </a:extLst>
          </p:cNvPr>
          <p:cNvPicPr>
            <a:picLocks noChangeAspect="1"/>
          </p:cNvPicPr>
          <p:nvPr/>
        </p:nvPicPr>
        <p:blipFill>
          <a:blip r:embed="rId3"/>
          <a:stretch>
            <a:fillRect/>
          </a:stretch>
        </p:blipFill>
        <p:spPr>
          <a:xfrm>
            <a:off x="2626219" y="299056"/>
            <a:ext cx="2474879" cy="662939"/>
          </a:xfrm>
          <a:prstGeom prst="rect">
            <a:avLst/>
          </a:prstGeom>
        </p:spPr>
      </p:pic>
      <p:pic>
        <p:nvPicPr>
          <p:cNvPr id="6" name="Picture 5" descr="A person holding a computer with many envelopes flying out&#10;&#10;AI-generated content may be incorrect.">
            <a:extLst>
              <a:ext uri="{FF2B5EF4-FFF2-40B4-BE49-F238E27FC236}">
                <a16:creationId xmlns:a16="http://schemas.microsoft.com/office/drawing/2014/main" id="{68DA260C-1AE5-C17B-4A31-3C4CDAB5EFD5}"/>
              </a:ext>
            </a:extLst>
          </p:cNvPr>
          <p:cNvPicPr>
            <a:picLocks noChangeAspect="1"/>
          </p:cNvPicPr>
          <p:nvPr/>
        </p:nvPicPr>
        <p:blipFill>
          <a:blip r:embed="rId4">
            <a:extLst>
              <a:ext uri="{28A0092B-C50C-407E-A947-70E740481C1C}">
                <a14:useLocalDpi xmlns:a14="http://schemas.microsoft.com/office/drawing/2010/main" val="0"/>
              </a:ext>
              <a:ext uri="{837473B0-CC2E-450A-ABE3-18F120FF3D39}">
                <a1611:picAttrSrcUrl xmlns:a1611="http://schemas.microsoft.com/office/drawing/2016/11/main" r:id="rId5"/>
              </a:ext>
            </a:extLst>
          </a:blip>
          <a:stretch>
            <a:fillRect/>
          </a:stretch>
        </p:blipFill>
        <p:spPr>
          <a:xfrm>
            <a:off x="3356657" y="2768564"/>
            <a:ext cx="2263793" cy="1726467"/>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11" name="TextBox 10">
            <a:extLst>
              <a:ext uri="{FF2B5EF4-FFF2-40B4-BE49-F238E27FC236}">
                <a16:creationId xmlns:a16="http://schemas.microsoft.com/office/drawing/2014/main" id="{2FF1D330-2B94-DAAC-A8DD-B4139B0A5AFB}"/>
              </a:ext>
            </a:extLst>
          </p:cNvPr>
          <p:cNvSpPr txBox="1"/>
          <p:nvPr/>
        </p:nvSpPr>
        <p:spPr>
          <a:xfrm>
            <a:off x="5978769" y="1436556"/>
            <a:ext cx="5901282" cy="4216539"/>
          </a:xfrm>
          <a:prstGeom prst="rect">
            <a:avLst/>
          </a:prstGeom>
          <a:noFill/>
        </p:spPr>
        <p:txBody>
          <a:bodyPr wrap="square">
            <a:spAutoFit/>
          </a:bodyPr>
          <a:lstStyle/>
          <a:p>
            <a:pPr rtl="0" fontAlgn="base">
              <a:buFont typeface="Arial" panose="020B0604020202020204" pitchFamily="34" charset="0"/>
              <a:buChar char="•"/>
            </a:pPr>
            <a:r>
              <a:rPr lang="en-US" sz="28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A designated Hope Conference Case Manager will screen each email.</a:t>
            </a:r>
          </a:p>
          <a:p>
            <a:pPr rtl="0" fontAlgn="base">
              <a:buFont typeface="Arial" panose="020B0604020202020204" pitchFamily="34" charset="0"/>
              <a:buChar char="•"/>
            </a:pPr>
            <a:endParaRPr lang="en-US" sz="8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p>
            <a:pPr rtl="0" fontAlgn="base">
              <a:buFont typeface="Arial" panose="020B0604020202020204" pitchFamily="34" charset="0"/>
              <a:buChar char="•"/>
            </a:pPr>
            <a:r>
              <a:rPr lang="en-US" sz="28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Documents are saved in a case folder and assigned:</a:t>
            </a:r>
          </a:p>
          <a:p>
            <a:pPr marL="742950" lvl="1" indent="-285750" rtl="0" fontAlgn="base">
              <a:buFont typeface="Arial" panose="020B0604020202020204" pitchFamily="34" charset="0"/>
              <a:buChar char="•"/>
            </a:pPr>
            <a:r>
              <a:rPr lang="en-US" sz="28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Case Number</a:t>
            </a:r>
          </a:p>
          <a:p>
            <a:pPr marL="742950" lvl="1" indent="-285750" rtl="0" fontAlgn="base">
              <a:buFont typeface="Arial" panose="020B0604020202020204" pitchFamily="34" charset="0"/>
              <a:buChar char="•"/>
            </a:pPr>
            <a:r>
              <a:rPr lang="en-US" sz="28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Case Manager</a:t>
            </a:r>
          </a:p>
          <a:p>
            <a:pPr marL="742950" lvl="1" indent="-285750" rtl="0" fontAlgn="base">
              <a:buFont typeface="Arial" panose="020B0604020202020204" pitchFamily="34" charset="0"/>
              <a:buChar char="•"/>
            </a:pPr>
            <a:endParaRPr lang="en-US" sz="8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p>
            <a:pPr rtl="0" fontAlgn="base">
              <a:spcAft>
                <a:spcPts val="1000"/>
              </a:spcAft>
              <a:buFont typeface="Arial" panose="020B0604020202020204" pitchFamily="34" charset="0"/>
              <a:buChar char="•"/>
            </a:pPr>
            <a:r>
              <a:rPr lang="en-US" sz="28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A confirmation email is sent to the Vincentian submitting the application and the Case Manager</a:t>
            </a:r>
            <a:r>
              <a:rPr lang="en-US" sz="11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a:t>
            </a:r>
          </a:p>
        </p:txBody>
      </p:sp>
    </p:spTree>
    <p:extLst>
      <p:ext uri="{BB962C8B-B14F-4D97-AF65-F5344CB8AC3E}">
        <p14:creationId xmlns:p14="http://schemas.microsoft.com/office/powerpoint/2010/main" val="314012618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6D3593A8-843B-EAA3-9FB6-09612FD1566B}"/>
            </a:ext>
          </a:extLst>
        </p:cNvPr>
        <p:cNvGrpSpPr/>
        <p:nvPr/>
      </p:nvGrpSpPr>
      <p:grpSpPr>
        <a:xfrm>
          <a:off x="0" y="0"/>
          <a:ext cx="0" cy="0"/>
          <a:chOff x="0" y="0"/>
          <a:chExt cx="0" cy="0"/>
        </a:xfrm>
      </p:grpSpPr>
      <p:sp>
        <p:nvSpPr>
          <p:cNvPr id="7" name="Rectangle 6">
            <a:extLst>
              <a:ext uri="{FF2B5EF4-FFF2-40B4-BE49-F238E27FC236}">
                <a16:creationId xmlns:a16="http://schemas.microsoft.com/office/drawing/2014/main" id="{18C326B0-3D30-F631-3416-6A02622C2771}"/>
              </a:ext>
            </a:extLst>
          </p:cNvPr>
          <p:cNvSpPr/>
          <p:nvPr/>
        </p:nvSpPr>
        <p:spPr>
          <a:xfrm>
            <a:off x="1873198" y="1010439"/>
            <a:ext cx="3793895" cy="2994403"/>
          </a:xfrm>
          <a:prstGeom prst="rect">
            <a:avLst/>
          </a:prstGeom>
        </p:spPr>
        <p:txBody>
          <a:bodyPr vert="horz" lIns="91440" tIns="45720" rIns="91440" bIns="45720" rtlCol="0" anchor="ctr">
            <a:normAutofit/>
          </a:bodyPr>
          <a:lstStyle/>
          <a:p>
            <a:pPr algn="ctr">
              <a:lnSpc>
                <a:spcPct val="90000"/>
              </a:lnSpc>
              <a:spcBef>
                <a:spcPct val="0"/>
              </a:spcBef>
              <a:spcAft>
                <a:spcPts val="600"/>
              </a:spcAft>
            </a:pPr>
            <a:r>
              <a:rPr lang="en-US" sz="4300" b="1" i="1" kern="1200" dirty="0">
                <a:ln w="9525">
                  <a:solidFill>
                    <a:schemeClr val="bg1"/>
                  </a:solidFill>
                  <a:prstDash val="solid"/>
                </a:ln>
                <a:solidFill>
                  <a:schemeClr val="tx2"/>
                </a:solidFill>
                <a:effectLst>
                  <a:outerShdw blurRad="12700" dist="38100" dir="2700000" algn="tl" rotWithShape="0">
                    <a:schemeClr val="accent5">
                      <a:lumMod val="60000"/>
                      <a:lumOff val="40000"/>
                    </a:schemeClr>
                  </a:outerShdw>
                </a:effectLst>
                <a:latin typeface="+mj-lt"/>
                <a:ea typeface="+mj-ea"/>
                <a:cs typeface="+mj-cs"/>
              </a:rPr>
              <a:t>Required Documents</a:t>
            </a:r>
          </a:p>
          <a:p>
            <a:pPr algn="ctr">
              <a:lnSpc>
                <a:spcPct val="90000"/>
              </a:lnSpc>
              <a:spcBef>
                <a:spcPct val="0"/>
              </a:spcBef>
              <a:spcAft>
                <a:spcPts val="600"/>
              </a:spcAft>
            </a:pPr>
            <a:r>
              <a:rPr lang="en-US" sz="2800" b="1" i="1" kern="1200" dirty="0">
                <a:ln w="9525">
                  <a:solidFill>
                    <a:schemeClr val="bg1"/>
                  </a:solidFill>
                  <a:prstDash val="solid"/>
                </a:ln>
                <a:solidFill>
                  <a:schemeClr val="tx2"/>
                </a:solidFill>
                <a:effectLst>
                  <a:outerShdw blurRad="12700" dist="38100" dir="2700000" algn="tl" rotWithShape="0">
                    <a:schemeClr val="accent5">
                      <a:lumMod val="60000"/>
                      <a:lumOff val="40000"/>
                    </a:schemeClr>
                  </a:outerShdw>
                </a:effectLst>
                <a:latin typeface="+mj-lt"/>
                <a:ea typeface="+mj-ea"/>
                <a:cs typeface="+mj-cs"/>
              </a:rPr>
              <a:t>These are the funder’s requirements</a:t>
            </a:r>
          </a:p>
        </p:txBody>
      </p:sp>
      <p:pic>
        <p:nvPicPr>
          <p:cNvPr id="3" name="Picture 2">
            <a:extLst>
              <a:ext uri="{FF2B5EF4-FFF2-40B4-BE49-F238E27FC236}">
                <a16:creationId xmlns:a16="http://schemas.microsoft.com/office/drawing/2014/main" id="{DAA52059-D9CF-778C-354B-A82C06D2A33C}"/>
              </a:ext>
            </a:extLst>
          </p:cNvPr>
          <p:cNvPicPr>
            <a:picLocks noChangeAspect="1"/>
          </p:cNvPicPr>
          <p:nvPr/>
        </p:nvPicPr>
        <p:blipFill>
          <a:blip r:embed="rId3"/>
          <a:stretch>
            <a:fillRect/>
          </a:stretch>
        </p:blipFill>
        <p:spPr>
          <a:xfrm>
            <a:off x="2673111" y="299056"/>
            <a:ext cx="2474879" cy="662939"/>
          </a:xfrm>
          <a:prstGeom prst="rect">
            <a:avLst/>
          </a:prstGeom>
        </p:spPr>
      </p:pic>
      <p:sp>
        <p:nvSpPr>
          <p:cNvPr id="5" name="TextBox 4">
            <a:extLst>
              <a:ext uri="{FF2B5EF4-FFF2-40B4-BE49-F238E27FC236}">
                <a16:creationId xmlns:a16="http://schemas.microsoft.com/office/drawing/2014/main" id="{5B7549D4-7274-6E8C-228F-9A8EF839FF0E}"/>
              </a:ext>
            </a:extLst>
          </p:cNvPr>
          <p:cNvSpPr txBox="1"/>
          <p:nvPr/>
        </p:nvSpPr>
        <p:spPr>
          <a:xfrm>
            <a:off x="5866384" y="867594"/>
            <a:ext cx="6096000" cy="4965462"/>
          </a:xfrm>
          <a:prstGeom prst="rect">
            <a:avLst/>
          </a:prstGeom>
          <a:noFill/>
        </p:spPr>
        <p:txBody>
          <a:bodyPr wrap="square">
            <a:spAutoFit/>
          </a:bodyPr>
          <a:lstStyle/>
          <a:p>
            <a:pPr rtl="0">
              <a:spcAft>
                <a:spcPts val="1000"/>
              </a:spcAft>
              <a:buNone/>
            </a:pPr>
            <a:r>
              <a:rPr lang="en-US" sz="2400" b="1"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**Tier One – Non-Housing Assistance**</a:t>
            </a:r>
            <a:endParaRPr lang="en-US" sz="2400" b="0" dirty="0">
              <a:effectLst/>
              <a:latin typeface="Calibri" panose="020F0502020204030204" pitchFamily="34" charset="0"/>
              <a:ea typeface="Calibri" panose="020F0502020204030204" pitchFamily="34" charset="0"/>
              <a:cs typeface="Calibri" panose="020F0502020204030204" pitchFamily="34" charset="0"/>
            </a:endParaRPr>
          </a:p>
          <a:p>
            <a:pPr rtl="0" fontAlgn="base">
              <a:buFont typeface="Arial" panose="020B0604020202020204" pitchFamily="34" charset="0"/>
              <a:buChar char="•"/>
            </a:pPr>
            <a:r>
              <a:rPr lang="en-US" sz="24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Completed Application</a:t>
            </a:r>
          </a:p>
          <a:p>
            <a:pPr rtl="0" fontAlgn="base">
              <a:buFont typeface="Arial" panose="020B0604020202020204" pitchFamily="34" charset="0"/>
              <a:buChar char="•"/>
            </a:pPr>
            <a:r>
              <a:rPr lang="en-US" sz="24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Signed Release of Information</a:t>
            </a:r>
          </a:p>
          <a:p>
            <a:pPr rtl="0" fontAlgn="base">
              <a:buFont typeface="Arial" panose="020B0604020202020204" pitchFamily="34" charset="0"/>
              <a:buChar char="•"/>
            </a:pPr>
            <a:r>
              <a:rPr lang="en-US" sz="24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Photo IDs </a:t>
            </a:r>
            <a:r>
              <a:rPr lang="en-US" sz="2400" b="0" i="1"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(for all household members 18+)</a:t>
            </a:r>
            <a:endParaRPr lang="en-US" sz="24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p>
            <a:pPr rtl="0" fontAlgn="base">
              <a:buFont typeface="Arial" panose="020B0604020202020204" pitchFamily="34" charset="0"/>
              <a:buChar char="•"/>
            </a:pPr>
            <a:r>
              <a:rPr lang="en-US" sz="24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Proof of need or crisis</a:t>
            </a:r>
          </a:p>
          <a:p>
            <a:pPr rtl="0" fontAlgn="base">
              <a:buFont typeface="Arial" panose="020B0604020202020204" pitchFamily="34" charset="0"/>
              <a:buChar char="•"/>
            </a:pPr>
            <a:r>
              <a:rPr lang="en-US" sz="24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Proof of Income </a:t>
            </a:r>
            <a:r>
              <a:rPr lang="en-US" sz="2400" b="0" i="1"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(for all household members 18+)</a:t>
            </a:r>
            <a:endParaRPr lang="en-US" sz="24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p>
            <a:pPr rtl="0" fontAlgn="base">
              <a:buFont typeface="Arial" panose="020B0604020202020204" pitchFamily="34" charset="0"/>
              <a:buChar char="•"/>
            </a:pPr>
            <a:r>
              <a:rPr lang="en-US" sz="24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Utility or Other Bills:</a:t>
            </a:r>
          </a:p>
          <a:p>
            <a:pPr marL="742950" lvl="1" indent="-285750" rtl="0" fontAlgn="base">
              <a:buFont typeface="Arial" panose="020B0604020202020204" pitchFamily="34" charset="0"/>
              <a:buChar char="•"/>
            </a:pPr>
            <a:r>
              <a:rPr lang="en-US" sz="24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Last 3 months of complete utility bills</a:t>
            </a:r>
          </a:p>
          <a:p>
            <a:pPr marL="742950" lvl="1" indent="-285750" rtl="0" fontAlgn="base">
              <a:spcAft>
                <a:spcPts val="1000"/>
              </a:spcAft>
              <a:buFont typeface="Arial" panose="020B0604020202020204" pitchFamily="34" charset="0"/>
              <a:buChar char="•"/>
            </a:pPr>
            <a:r>
              <a:rPr lang="en-US" sz="24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Invoices or receipts for other expenses</a:t>
            </a:r>
          </a:p>
          <a:p>
            <a:pPr rtl="0">
              <a:spcAft>
                <a:spcPts val="1000"/>
              </a:spcAft>
              <a:buNone/>
            </a:pPr>
            <a:r>
              <a:rPr lang="en-US" b="0" i="1"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Important: </a:t>
            </a:r>
            <a:r>
              <a:rPr lang="en-US" b="1" i="1" dirty="0">
                <a:solidFill>
                  <a:srgbClr val="FF0000"/>
                </a:solidFill>
                <a:effectLst/>
                <a:latin typeface="Calibri" panose="020F0502020204030204" pitchFamily="34" charset="0"/>
                <a:ea typeface="Calibri" panose="020F0502020204030204" pitchFamily="34" charset="0"/>
                <a:cs typeface="Calibri" panose="020F0502020204030204" pitchFamily="34" charset="0"/>
              </a:rPr>
              <a:t>Cases will not be reviewed unless all required documents are submitted in full and correctly completed. This will cause a delay of payment.</a:t>
            </a:r>
            <a:endParaRPr lang="en-US" b="0" dirty="0">
              <a:solidFill>
                <a:srgbClr val="FF0000"/>
              </a:solidFill>
              <a:effectLst/>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89363893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89793977-763B-C1EB-1DE0-E19183093561}"/>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CDB7DBDF-CA4C-B22D-4108-5D7839101F2E}"/>
              </a:ext>
            </a:extLst>
          </p:cNvPr>
          <p:cNvPicPr>
            <a:picLocks noChangeAspect="1"/>
          </p:cNvPicPr>
          <p:nvPr/>
        </p:nvPicPr>
        <p:blipFill>
          <a:blip r:embed="rId3"/>
          <a:stretch>
            <a:fillRect/>
          </a:stretch>
        </p:blipFill>
        <p:spPr>
          <a:xfrm>
            <a:off x="2720002" y="369394"/>
            <a:ext cx="2474879" cy="662939"/>
          </a:xfrm>
          <a:prstGeom prst="rect">
            <a:avLst/>
          </a:prstGeom>
        </p:spPr>
      </p:pic>
      <p:sp>
        <p:nvSpPr>
          <p:cNvPr id="6" name="TextBox 5">
            <a:extLst>
              <a:ext uri="{FF2B5EF4-FFF2-40B4-BE49-F238E27FC236}">
                <a16:creationId xmlns:a16="http://schemas.microsoft.com/office/drawing/2014/main" id="{20820EFB-9DBE-23D3-8BDB-A853AE174777}"/>
              </a:ext>
            </a:extLst>
          </p:cNvPr>
          <p:cNvSpPr txBox="1"/>
          <p:nvPr/>
        </p:nvSpPr>
        <p:spPr>
          <a:xfrm>
            <a:off x="5854388" y="1004959"/>
            <a:ext cx="6096000" cy="4939814"/>
          </a:xfrm>
          <a:prstGeom prst="rect">
            <a:avLst/>
          </a:prstGeom>
          <a:noFill/>
        </p:spPr>
        <p:txBody>
          <a:bodyPr wrap="square">
            <a:spAutoFit/>
          </a:bodyPr>
          <a:lstStyle/>
          <a:p>
            <a:pPr rtl="0">
              <a:spcAft>
                <a:spcPts val="1000"/>
              </a:spcAft>
              <a:buNone/>
            </a:pPr>
            <a:r>
              <a:rPr lang="en-US" sz="2300" b="1"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**Tier Two – </a:t>
            </a:r>
            <a:r>
              <a:rPr lang="en-US" sz="2300" b="1" dirty="0">
                <a:solidFill>
                  <a:srgbClr val="000000"/>
                </a:solidFill>
                <a:latin typeface="Calibri" panose="020F0502020204030204" pitchFamily="34" charset="0"/>
                <a:ea typeface="Calibri" panose="020F0502020204030204" pitchFamily="34" charset="0"/>
                <a:cs typeface="Calibri" panose="020F0502020204030204" pitchFamily="34" charset="0"/>
              </a:rPr>
              <a:t>Housing</a:t>
            </a:r>
            <a:r>
              <a:rPr lang="en-US" sz="2300" b="1"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Assistance**</a:t>
            </a:r>
            <a:endParaRPr lang="en-US" sz="2300" b="0" dirty="0">
              <a:effectLst/>
              <a:latin typeface="Calibri" panose="020F0502020204030204" pitchFamily="34" charset="0"/>
              <a:ea typeface="Calibri" panose="020F0502020204030204" pitchFamily="34" charset="0"/>
              <a:cs typeface="Calibri" panose="020F0502020204030204" pitchFamily="34" charset="0"/>
            </a:endParaRPr>
          </a:p>
          <a:p>
            <a:pPr rtl="0">
              <a:spcAft>
                <a:spcPts val="1000"/>
              </a:spcAft>
              <a:buNone/>
            </a:pPr>
            <a:r>
              <a:rPr lang="en-US" sz="2300" b="1" i="0" u="sng"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All Tier One documents</a:t>
            </a:r>
            <a:r>
              <a:rPr lang="en-US" sz="23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2300" b="0" i="1"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(except utility bills or other expenses)</a:t>
            </a:r>
            <a:r>
              <a:rPr lang="en-US" sz="23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2300" b="1" i="0" u="sng"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plus:</a:t>
            </a:r>
            <a:endParaRPr lang="en-US" sz="2300" b="0" dirty="0">
              <a:effectLst/>
              <a:latin typeface="Calibri" panose="020F0502020204030204" pitchFamily="34" charset="0"/>
              <a:ea typeface="Calibri" panose="020F0502020204030204" pitchFamily="34" charset="0"/>
              <a:cs typeface="Calibri" panose="020F0502020204030204" pitchFamily="34" charset="0"/>
            </a:endParaRPr>
          </a:p>
          <a:p>
            <a:pPr rtl="0" fontAlgn="base">
              <a:buFont typeface="Arial" panose="020B0604020202020204" pitchFamily="34" charset="0"/>
              <a:buChar char="•"/>
            </a:pPr>
            <a:r>
              <a:rPr lang="en-US" sz="23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Past Due Rent Notice </a:t>
            </a:r>
            <a:r>
              <a:rPr lang="en-US" sz="2300" b="0" i="1"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(if applicable)</a:t>
            </a:r>
            <a:endParaRPr lang="en-US" sz="23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p>
            <a:pPr rtl="0" fontAlgn="base">
              <a:buFont typeface="Arial" panose="020B0604020202020204" pitchFamily="34" charset="0"/>
              <a:buChar char="•"/>
            </a:pPr>
            <a:r>
              <a:rPr lang="en-US" sz="23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Signed Lease Agreement </a:t>
            </a:r>
            <a:r>
              <a:rPr lang="en-US" sz="2300" b="0" i="1"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(minimum required first and signed pages)</a:t>
            </a:r>
            <a:endParaRPr lang="en-US" sz="23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p>
            <a:pPr rtl="0" fontAlgn="base">
              <a:buFont typeface="Arial" panose="020B0604020202020204" pitchFamily="34" charset="0"/>
              <a:buChar char="•"/>
            </a:pPr>
            <a:r>
              <a:rPr lang="en-US" sz="2300" dirty="0">
                <a:solidFill>
                  <a:srgbClr val="000000"/>
                </a:solidFill>
                <a:latin typeface="Calibri" panose="020F0502020204030204" pitchFamily="34" charset="0"/>
                <a:ea typeface="Calibri" panose="020F0502020204030204" pitchFamily="34" charset="0"/>
                <a:cs typeface="Calibri" panose="020F0502020204030204" pitchFamily="34" charset="0"/>
              </a:rPr>
              <a:t>Rental</a:t>
            </a:r>
            <a:r>
              <a:rPr lang="en-US" sz="23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Ledger </a:t>
            </a:r>
            <a:r>
              <a:rPr lang="en-US" sz="2300" b="0" i="1"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(if available)</a:t>
            </a:r>
          </a:p>
          <a:p>
            <a:pPr rtl="0" fontAlgn="base">
              <a:buFont typeface="Arial" panose="020B0604020202020204" pitchFamily="34" charset="0"/>
              <a:buChar char="•"/>
            </a:pPr>
            <a:r>
              <a:rPr lang="en-US" sz="23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Completed W-9 Form from Landlord</a:t>
            </a:r>
          </a:p>
          <a:p>
            <a:pPr rtl="0" fontAlgn="base">
              <a:buFont typeface="Arial" panose="020B0604020202020204" pitchFamily="34" charset="0"/>
              <a:buChar char="•"/>
            </a:pPr>
            <a:r>
              <a:rPr lang="en-US" sz="23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Tenant/Landlord Information Form</a:t>
            </a:r>
          </a:p>
          <a:p>
            <a:pPr rtl="0" fontAlgn="base">
              <a:spcAft>
                <a:spcPts val="1000"/>
              </a:spcAft>
              <a:buFont typeface="Arial" panose="020B0604020202020204" pitchFamily="34" charset="0"/>
              <a:buChar char="•"/>
            </a:pPr>
            <a:r>
              <a:rPr lang="en-US" sz="23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Section 8 Documentation </a:t>
            </a:r>
            <a:r>
              <a:rPr lang="en-US" sz="2300" b="0" i="1"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(if applicable)</a:t>
            </a:r>
            <a:endParaRPr lang="en-US" sz="23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p>
            <a:pPr rtl="0">
              <a:spcAft>
                <a:spcPts val="1000"/>
              </a:spcAft>
              <a:buNone/>
            </a:pPr>
            <a:r>
              <a:rPr lang="en-US" b="0" i="1"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Important: </a:t>
            </a:r>
            <a:r>
              <a:rPr lang="en-US" b="1" i="1" dirty="0">
                <a:solidFill>
                  <a:srgbClr val="FF0000"/>
                </a:solidFill>
                <a:effectLst/>
                <a:latin typeface="Calibri" panose="020F0502020204030204" pitchFamily="34" charset="0"/>
                <a:ea typeface="Calibri" panose="020F0502020204030204" pitchFamily="34" charset="0"/>
                <a:cs typeface="Calibri" panose="020F0502020204030204" pitchFamily="34" charset="0"/>
              </a:rPr>
              <a:t>As with Tier One, cases will not be reviewed unless all required documents are submitted in full and correctly completed. This will cause a delay in payment.</a:t>
            </a:r>
            <a:endParaRPr lang="en-US" b="0" dirty="0">
              <a:solidFill>
                <a:srgbClr val="FF0000"/>
              </a:solidFill>
              <a:effectLst/>
              <a:latin typeface="Calibri" panose="020F0502020204030204" pitchFamily="34" charset="0"/>
              <a:ea typeface="Calibri" panose="020F0502020204030204" pitchFamily="34" charset="0"/>
              <a:cs typeface="Calibri" panose="020F0502020204030204" pitchFamily="34" charset="0"/>
            </a:endParaRPr>
          </a:p>
        </p:txBody>
      </p:sp>
      <p:sp>
        <p:nvSpPr>
          <p:cNvPr id="2" name="Rectangle 1">
            <a:extLst>
              <a:ext uri="{FF2B5EF4-FFF2-40B4-BE49-F238E27FC236}">
                <a16:creationId xmlns:a16="http://schemas.microsoft.com/office/drawing/2014/main" id="{85921A96-5FE4-78ED-6973-FBF9C7D72F56}"/>
              </a:ext>
            </a:extLst>
          </p:cNvPr>
          <p:cNvSpPr/>
          <p:nvPr/>
        </p:nvSpPr>
        <p:spPr>
          <a:xfrm>
            <a:off x="1873198" y="1010439"/>
            <a:ext cx="3793895" cy="2994403"/>
          </a:xfrm>
          <a:prstGeom prst="rect">
            <a:avLst/>
          </a:prstGeom>
        </p:spPr>
        <p:txBody>
          <a:bodyPr vert="horz" lIns="91440" tIns="45720" rIns="91440" bIns="45720" rtlCol="0" anchor="ctr">
            <a:normAutofit/>
          </a:bodyPr>
          <a:lstStyle/>
          <a:p>
            <a:pPr algn="ctr">
              <a:lnSpc>
                <a:spcPct val="90000"/>
              </a:lnSpc>
              <a:spcBef>
                <a:spcPct val="0"/>
              </a:spcBef>
              <a:spcAft>
                <a:spcPts val="600"/>
              </a:spcAft>
            </a:pPr>
            <a:r>
              <a:rPr lang="en-US" sz="4300" b="1" i="1" kern="1200" dirty="0">
                <a:ln w="9525">
                  <a:solidFill>
                    <a:schemeClr val="bg1"/>
                  </a:solidFill>
                  <a:prstDash val="solid"/>
                </a:ln>
                <a:solidFill>
                  <a:schemeClr val="tx2"/>
                </a:solidFill>
                <a:effectLst>
                  <a:outerShdw blurRad="12700" dist="38100" dir="2700000" algn="tl" rotWithShape="0">
                    <a:schemeClr val="accent5">
                      <a:lumMod val="60000"/>
                      <a:lumOff val="40000"/>
                    </a:schemeClr>
                  </a:outerShdw>
                </a:effectLst>
                <a:latin typeface="+mj-lt"/>
                <a:ea typeface="+mj-ea"/>
                <a:cs typeface="+mj-cs"/>
              </a:rPr>
              <a:t>Required Documents</a:t>
            </a:r>
          </a:p>
          <a:p>
            <a:pPr algn="ctr">
              <a:lnSpc>
                <a:spcPct val="90000"/>
              </a:lnSpc>
              <a:spcBef>
                <a:spcPct val="0"/>
              </a:spcBef>
              <a:spcAft>
                <a:spcPts val="600"/>
              </a:spcAft>
            </a:pPr>
            <a:r>
              <a:rPr lang="en-US" sz="2800" b="1" i="1" kern="1200" dirty="0">
                <a:ln w="9525">
                  <a:solidFill>
                    <a:schemeClr val="bg1"/>
                  </a:solidFill>
                  <a:prstDash val="solid"/>
                </a:ln>
                <a:solidFill>
                  <a:schemeClr val="tx2"/>
                </a:solidFill>
                <a:effectLst>
                  <a:outerShdw blurRad="12700" dist="38100" dir="2700000" algn="tl" rotWithShape="0">
                    <a:schemeClr val="accent5">
                      <a:lumMod val="60000"/>
                      <a:lumOff val="40000"/>
                    </a:schemeClr>
                  </a:outerShdw>
                </a:effectLst>
                <a:latin typeface="+mj-lt"/>
                <a:ea typeface="+mj-ea"/>
                <a:cs typeface="+mj-cs"/>
              </a:rPr>
              <a:t>These are the funder’s requirements</a:t>
            </a:r>
          </a:p>
        </p:txBody>
      </p:sp>
    </p:spTree>
    <p:extLst>
      <p:ext uri="{BB962C8B-B14F-4D97-AF65-F5344CB8AC3E}">
        <p14:creationId xmlns:p14="http://schemas.microsoft.com/office/powerpoint/2010/main" val="380977964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D9B77F6B-C3CB-0C98-48C3-8BA7E52495B5}"/>
            </a:ext>
          </a:extLst>
        </p:cNvPr>
        <p:cNvGrpSpPr/>
        <p:nvPr/>
      </p:nvGrpSpPr>
      <p:grpSpPr>
        <a:xfrm>
          <a:off x="0" y="0"/>
          <a:ext cx="0" cy="0"/>
          <a:chOff x="0" y="0"/>
          <a:chExt cx="0" cy="0"/>
        </a:xfrm>
      </p:grpSpPr>
      <p:sp>
        <p:nvSpPr>
          <p:cNvPr id="7" name="Rectangle 6">
            <a:extLst>
              <a:ext uri="{FF2B5EF4-FFF2-40B4-BE49-F238E27FC236}">
                <a16:creationId xmlns:a16="http://schemas.microsoft.com/office/drawing/2014/main" id="{0139DAF1-41F1-C5BF-534F-240BAA9DF046}"/>
              </a:ext>
            </a:extLst>
          </p:cNvPr>
          <p:cNvSpPr/>
          <p:nvPr/>
        </p:nvSpPr>
        <p:spPr>
          <a:xfrm>
            <a:off x="1847808" y="985441"/>
            <a:ext cx="3827548" cy="2699738"/>
          </a:xfrm>
          <a:prstGeom prst="rect">
            <a:avLst/>
          </a:prstGeom>
        </p:spPr>
        <p:txBody>
          <a:bodyPr vert="horz" lIns="91440" tIns="45720" rIns="91440" bIns="45720" rtlCol="0" anchor="ctr">
            <a:noAutofit/>
          </a:bodyPr>
          <a:lstStyle/>
          <a:p>
            <a:pPr algn="ctr">
              <a:lnSpc>
                <a:spcPct val="90000"/>
              </a:lnSpc>
              <a:spcBef>
                <a:spcPct val="0"/>
              </a:spcBef>
              <a:spcAft>
                <a:spcPts val="600"/>
              </a:spcAft>
            </a:pPr>
            <a:r>
              <a:rPr lang="en-US" sz="4300" b="1" i="1" dirty="0">
                <a:ln w="9525">
                  <a:solidFill>
                    <a:schemeClr val="bg1"/>
                  </a:solidFill>
                  <a:prstDash val="solid"/>
                </a:ln>
                <a:solidFill>
                  <a:schemeClr val="tx2"/>
                </a:solidFill>
                <a:effectLst>
                  <a:outerShdw blurRad="12700" dist="38100" dir="2700000" algn="tl" rotWithShape="0">
                    <a:schemeClr val="accent5">
                      <a:lumMod val="60000"/>
                      <a:lumOff val="40000"/>
                    </a:schemeClr>
                  </a:outerShdw>
                </a:effectLst>
                <a:latin typeface="+mj-lt"/>
                <a:ea typeface="+mj-ea"/>
                <a:cs typeface="+mj-cs"/>
              </a:rPr>
              <a:t>Initial Review – Incomplete Submissions </a:t>
            </a:r>
            <a:endParaRPr lang="en-US" sz="4300" b="1" i="1" kern="1200" dirty="0">
              <a:ln w="9525">
                <a:solidFill>
                  <a:schemeClr val="bg1"/>
                </a:solidFill>
                <a:prstDash val="solid"/>
              </a:ln>
              <a:solidFill>
                <a:schemeClr val="tx2"/>
              </a:solidFill>
              <a:effectLst>
                <a:outerShdw blurRad="12700" dist="38100" dir="2700000" algn="tl" rotWithShape="0">
                  <a:schemeClr val="accent5">
                    <a:lumMod val="60000"/>
                    <a:lumOff val="40000"/>
                  </a:schemeClr>
                </a:outerShdw>
              </a:effectLst>
              <a:latin typeface="+mj-lt"/>
              <a:ea typeface="+mj-ea"/>
              <a:cs typeface="+mj-cs"/>
            </a:endParaRPr>
          </a:p>
        </p:txBody>
      </p:sp>
      <p:pic>
        <p:nvPicPr>
          <p:cNvPr id="3" name="Picture 2">
            <a:extLst>
              <a:ext uri="{FF2B5EF4-FFF2-40B4-BE49-F238E27FC236}">
                <a16:creationId xmlns:a16="http://schemas.microsoft.com/office/drawing/2014/main" id="{BAF4E2B3-4172-2402-23CB-743F54B2A15A}"/>
              </a:ext>
            </a:extLst>
          </p:cNvPr>
          <p:cNvPicPr>
            <a:picLocks noChangeAspect="1"/>
          </p:cNvPicPr>
          <p:nvPr/>
        </p:nvPicPr>
        <p:blipFill>
          <a:blip r:embed="rId3"/>
          <a:stretch>
            <a:fillRect/>
          </a:stretch>
        </p:blipFill>
        <p:spPr>
          <a:xfrm>
            <a:off x="2524143" y="322502"/>
            <a:ext cx="2474879" cy="662939"/>
          </a:xfrm>
          <a:prstGeom prst="rect">
            <a:avLst/>
          </a:prstGeom>
        </p:spPr>
      </p:pic>
      <p:sp>
        <p:nvSpPr>
          <p:cNvPr id="8" name="TextBox 7">
            <a:extLst>
              <a:ext uri="{FF2B5EF4-FFF2-40B4-BE49-F238E27FC236}">
                <a16:creationId xmlns:a16="http://schemas.microsoft.com/office/drawing/2014/main" id="{1FACD90B-6FFC-1B53-AE63-84D94D6F1A5B}"/>
              </a:ext>
            </a:extLst>
          </p:cNvPr>
          <p:cNvSpPr txBox="1"/>
          <p:nvPr/>
        </p:nvSpPr>
        <p:spPr>
          <a:xfrm>
            <a:off x="5832963" y="944472"/>
            <a:ext cx="6096000" cy="4285789"/>
          </a:xfrm>
          <a:prstGeom prst="rect">
            <a:avLst/>
          </a:prstGeom>
          <a:noFill/>
        </p:spPr>
        <p:txBody>
          <a:bodyPr wrap="square">
            <a:spAutoFit/>
          </a:bodyPr>
          <a:lstStyle/>
          <a:p>
            <a:pPr rtl="0" fontAlgn="base">
              <a:buFont typeface="Arial" panose="020B0604020202020204" pitchFamily="34" charset="0"/>
              <a:buChar char="•"/>
            </a:pPr>
            <a:r>
              <a:rPr lang="en-US" sz="185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The Case Manager will review submissions for completeness.</a:t>
            </a:r>
          </a:p>
          <a:p>
            <a:pPr rtl="0" fontAlgn="base">
              <a:buFont typeface="Arial" panose="020B0604020202020204" pitchFamily="34" charset="0"/>
              <a:buChar char="•"/>
            </a:pPr>
            <a:endParaRPr lang="en-US" sz="8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p>
            <a:pPr rtl="0" fontAlgn="base">
              <a:buFont typeface="Arial" panose="020B0604020202020204" pitchFamily="34" charset="0"/>
              <a:buChar char="•"/>
            </a:pPr>
            <a:r>
              <a:rPr lang="en-US" sz="185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The Case Manager will check the Seattle DB for previous assistance provided.</a:t>
            </a:r>
          </a:p>
          <a:p>
            <a:pPr rtl="0" fontAlgn="base">
              <a:buFont typeface="Arial" panose="020B0604020202020204" pitchFamily="34" charset="0"/>
              <a:buChar char="•"/>
            </a:pPr>
            <a:endParaRPr lang="en-US" sz="8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p>
            <a:pPr rtl="0" fontAlgn="base">
              <a:buFont typeface="Arial" panose="020B0604020202020204" pitchFamily="34" charset="0"/>
              <a:buChar char="•"/>
            </a:pPr>
            <a:r>
              <a:rPr lang="en-US" sz="185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If documents are missing and or incomplete:</a:t>
            </a:r>
          </a:p>
          <a:p>
            <a:pPr marL="800100" lvl="1" indent="-342900" rtl="0" fontAlgn="base">
              <a:buFont typeface="Wingdings" panose="05000000000000000000" pitchFamily="2" charset="2"/>
              <a:buChar char="Ø"/>
            </a:pPr>
            <a:r>
              <a:rPr lang="en-US" sz="185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The Case Manager </a:t>
            </a:r>
            <a:r>
              <a:rPr lang="en-US" sz="1850" dirty="0">
                <a:solidFill>
                  <a:srgbClr val="000000"/>
                </a:solidFill>
                <a:latin typeface="Calibri" panose="020F0502020204030204" pitchFamily="34" charset="0"/>
                <a:ea typeface="Calibri" panose="020F0502020204030204" pitchFamily="34" charset="0"/>
                <a:cs typeface="Calibri" panose="020F0502020204030204" pitchFamily="34" charset="0"/>
              </a:rPr>
              <a:t>email</a:t>
            </a:r>
            <a:r>
              <a:rPr lang="en-US" sz="185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the Vincentian submitting the application for documents or information needed</a:t>
            </a:r>
          </a:p>
          <a:p>
            <a:pPr marL="800100" lvl="1" indent="-342900" rtl="0" fontAlgn="base">
              <a:buFont typeface="Wingdings" panose="05000000000000000000" pitchFamily="2" charset="2"/>
              <a:buChar char="Ø"/>
            </a:pPr>
            <a:r>
              <a:rPr lang="en-US" sz="185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The case is placed in “Pending" status.</a:t>
            </a:r>
          </a:p>
          <a:p>
            <a:pPr marL="800100" lvl="1" indent="-342900" rtl="0" fontAlgn="base">
              <a:buFont typeface="Courier New" panose="02070309020205020404" pitchFamily="49" charset="0"/>
              <a:buChar char="o"/>
            </a:pPr>
            <a:endParaRPr lang="en-US" sz="8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p>
            <a:pPr rtl="0" fontAlgn="base">
              <a:buFont typeface="Arial" panose="020B0604020202020204" pitchFamily="34" charset="0"/>
              <a:buChar char="•"/>
            </a:pPr>
            <a:r>
              <a:rPr lang="en-US" sz="185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If missing or incomplete documents are not received by the date requested the case will be deferred to the next Hope Conference Meeting. </a:t>
            </a:r>
          </a:p>
          <a:p>
            <a:pPr rtl="0" fontAlgn="base">
              <a:buFont typeface="Arial" panose="020B0604020202020204" pitchFamily="34" charset="0"/>
              <a:buChar char="•"/>
            </a:pPr>
            <a:endParaRPr lang="en-US" sz="8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p>
            <a:pPr rtl="0" fontAlgn="base">
              <a:spcAft>
                <a:spcPts val="1000"/>
              </a:spcAft>
              <a:buFont typeface="Arial" panose="020B0604020202020204" pitchFamily="34" charset="0"/>
              <a:buChar char="•"/>
            </a:pPr>
            <a:r>
              <a:rPr lang="en-US" sz="185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The case will be “Closed” if missing or incomplete documents are not received by the second meeting. </a:t>
            </a:r>
            <a:r>
              <a:rPr lang="en-US" sz="1850" b="1" i="1"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(A new application must be submitted with updated information.)</a:t>
            </a:r>
          </a:p>
        </p:txBody>
      </p:sp>
    </p:spTree>
    <p:extLst>
      <p:ext uri="{BB962C8B-B14F-4D97-AF65-F5344CB8AC3E}">
        <p14:creationId xmlns:p14="http://schemas.microsoft.com/office/powerpoint/2010/main" val="160886215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7E0BCD65-3A6C-E2B5-8F25-88AD89E6D409}"/>
            </a:ext>
          </a:extLst>
        </p:cNvPr>
        <p:cNvGrpSpPr/>
        <p:nvPr/>
      </p:nvGrpSpPr>
      <p:grpSpPr>
        <a:xfrm>
          <a:off x="0" y="0"/>
          <a:ext cx="0" cy="0"/>
          <a:chOff x="0" y="0"/>
          <a:chExt cx="0" cy="0"/>
        </a:xfrm>
      </p:grpSpPr>
      <p:sp>
        <p:nvSpPr>
          <p:cNvPr id="7" name="Rectangle 6">
            <a:extLst>
              <a:ext uri="{FF2B5EF4-FFF2-40B4-BE49-F238E27FC236}">
                <a16:creationId xmlns:a16="http://schemas.microsoft.com/office/drawing/2014/main" id="{8556DE83-0D3A-7F43-6261-ABD4A18D5917}"/>
              </a:ext>
            </a:extLst>
          </p:cNvPr>
          <p:cNvSpPr/>
          <p:nvPr/>
        </p:nvSpPr>
        <p:spPr>
          <a:xfrm>
            <a:off x="2017138" y="1168878"/>
            <a:ext cx="3793895" cy="2312876"/>
          </a:xfrm>
          <a:prstGeom prst="rect">
            <a:avLst/>
          </a:prstGeom>
        </p:spPr>
        <p:txBody>
          <a:bodyPr vert="horz" lIns="91440" tIns="45720" rIns="91440" bIns="45720" rtlCol="0" anchor="ctr">
            <a:noAutofit/>
          </a:bodyPr>
          <a:lstStyle/>
          <a:p>
            <a:pPr algn="ctr">
              <a:lnSpc>
                <a:spcPct val="90000"/>
              </a:lnSpc>
              <a:spcBef>
                <a:spcPct val="0"/>
              </a:spcBef>
              <a:spcAft>
                <a:spcPts val="600"/>
              </a:spcAft>
            </a:pPr>
            <a:r>
              <a:rPr lang="en-US" sz="4300" b="1" i="1" kern="1200" dirty="0">
                <a:ln w="9525">
                  <a:solidFill>
                    <a:schemeClr val="bg1"/>
                  </a:solidFill>
                  <a:prstDash val="solid"/>
                </a:ln>
                <a:solidFill>
                  <a:schemeClr val="tx2"/>
                </a:solidFill>
                <a:effectLst>
                  <a:outerShdw blurRad="12700" dist="38100" dir="2700000" algn="tl" rotWithShape="0">
                    <a:schemeClr val="accent5">
                      <a:lumMod val="60000"/>
                      <a:lumOff val="40000"/>
                    </a:schemeClr>
                  </a:outerShdw>
                </a:effectLst>
                <a:latin typeface="+mj-lt"/>
                <a:ea typeface="+mj-ea"/>
                <a:cs typeface="+mj-cs"/>
              </a:rPr>
              <a:t>Case Review – Complete Submissions</a:t>
            </a:r>
          </a:p>
        </p:txBody>
      </p:sp>
      <p:pic>
        <p:nvPicPr>
          <p:cNvPr id="3" name="Picture 2">
            <a:extLst>
              <a:ext uri="{FF2B5EF4-FFF2-40B4-BE49-F238E27FC236}">
                <a16:creationId xmlns:a16="http://schemas.microsoft.com/office/drawing/2014/main" id="{53F50DCD-EBE8-2D3D-086A-38F67C442458}"/>
              </a:ext>
            </a:extLst>
          </p:cNvPr>
          <p:cNvPicPr>
            <a:picLocks noChangeAspect="1"/>
          </p:cNvPicPr>
          <p:nvPr/>
        </p:nvPicPr>
        <p:blipFill>
          <a:blip r:embed="rId3"/>
          <a:stretch>
            <a:fillRect/>
          </a:stretch>
        </p:blipFill>
        <p:spPr>
          <a:xfrm>
            <a:off x="2507316" y="365406"/>
            <a:ext cx="2474879" cy="662939"/>
          </a:xfrm>
          <a:prstGeom prst="rect">
            <a:avLst/>
          </a:prstGeom>
        </p:spPr>
      </p:pic>
      <p:sp>
        <p:nvSpPr>
          <p:cNvPr id="5" name="TextBox 4">
            <a:extLst>
              <a:ext uri="{FF2B5EF4-FFF2-40B4-BE49-F238E27FC236}">
                <a16:creationId xmlns:a16="http://schemas.microsoft.com/office/drawing/2014/main" id="{E6E03CD3-9713-2122-6F8C-44973D5AAC6D}"/>
              </a:ext>
            </a:extLst>
          </p:cNvPr>
          <p:cNvSpPr txBox="1"/>
          <p:nvPr/>
        </p:nvSpPr>
        <p:spPr>
          <a:xfrm>
            <a:off x="5882260" y="960451"/>
            <a:ext cx="6096000" cy="4714111"/>
          </a:xfrm>
          <a:prstGeom prst="rect">
            <a:avLst/>
          </a:prstGeom>
          <a:noFill/>
        </p:spPr>
        <p:txBody>
          <a:bodyPr wrap="square">
            <a:spAutoFit/>
          </a:bodyPr>
          <a:lstStyle/>
          <a:p>
            <a:pPr rtl="0">
              <a:spcAft>
                <a:spcPts val="1000"/>
              </a:spcAft>
              <a:buNone/>
            </a:pPr>
            <a:r>
              <a:rPr lang="en-US" sz="26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Once all documents are received:</a:t>
            </a:r>
            <a:endParaRPr lang="en-US" sz="2600" b="0" dirty="0">
              <a:effectLst/>
              <a:latin typeface="Calibri" panose="020F0502020204030204" pitchFamily="34" charset="0"/>
              <a:ea typeface="Calibri" panose="020F0502020204030204" pitchFamily="34" charset="0"/>
              <a:cs typeface="Calibri" panose="020F0502020204030204" pitchFamily="34" charset="0"/>
            </a:endParaRPr>
          </a:p>
          <a:p>
            <a:pPr rtl="0" fontAlgn="base"/>
            <a:r>
              <a:rPr lang="en-US" sz="26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The Case Manager conducts a thorough review focusing on:</a:t>
            </a:r>
          </a:p>
          <a:p>
            <a:pPr marL="914400" lvl="1" indent="-457200" rtl="0" fontAlgn="base">
              <a:buFont typeface="Arial" panose="020B0604020202020204" pitchFamily="34" charset="0"/>
              <a:buChar char="•"/>
            </a:pPr>
            <a:r>
              <a:rPr lang="en-US" sz="26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The need or crisis</a:t>
            </a:r>
          </a:p>
          <a:p>
            <a:pPr marL="914400" lvl="1" indent="-457200" rtl="0" fontAlgn="base">
              <a:buFont typeface="Arial" panose="020B0604020202020204" pitchFamily="34" charset="0"/>
              <a:buChar char="•"/>
            </a:pPr>
            <a:endParaRPr lang="en-US" sz="8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p>
            <a:pPr marL="914400" lvl="1" indent="-457200" rtl="0" fontAlgn="base">
              <a:buFont typeface="Arial" panose="020B0604020202020204" pitchFamily="34" charset="0"/>
              <a:buChar char="•"/>
            </a:pPr>
            <a:r>
              <a:rPr lang="en-US" sz="26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Household income and expenses</a:t>
            </a:r>
          </a:p>
          <a:p>
            <a:pPr marL="914400" lvl="1" indent="-457200" rtl="0" fontAlgn="base">
              <a:buFont typeface="Arial" panose="020B0604020202020204" pitchFamily="34" charset="0"/>
              <a:buChar char="•"/>
            </a:pPr>
            <a:endParaRPr lang="en-US" sz="8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p>
            <a:pPr marL="914400" lvl="1" indent="-457200" rtl="0" fontAlgn="base">
              <a:buFont typeface="Arial" panose="020B0604020202020204" pitchFamily="34" charset="0"/>
              <a:buChar char="•"/>
            </a:pPr>
            <a:r>
              <a:rPr lang="en-US" sz="26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Sustainability plan</a:t>
            </a:r>
          </a:p>
          <a:p>
            <a:pPr marL="914400" lvl="1" indent="-457200" rtl="0" fontAlgn="base">
              <a:buFont typeface="Arial" panose="020B0604020202020204" pitchFamily="34" charset="0"/>
              <a:buChar char="•"/>
            </a:pPr>
            <a:endParaRPr lang="en-US" sz="8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p>
            <a:pPr marL="914400" lvl="1" indent="-457200" rtl="0" fontAlgn="base">
              <a:buFont typeface="Arial" panose="020B0604020202020204" pitchFamily="34" charset="0"/>
              <a:buChar char="•"/>
            </a:pPr>
            <a:r>
              <a:rPr lang="en-US" sz="26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Support or twinning options from the Parish Conference</a:t>
            </a:r>
          </a:p>
          <a:p>
            <a:pPr marL="914400" lvl="1" indent="-457200" rtl="0" fontAlgn="base">
              <a:buFont typeface="Arial" panose="020B0604020202020204" pitchFamily="34" charset="0"/>
              <a:buChar char="•"/>
            </a:pPr>
            <a:endParaRPr lang="en-US" sz="8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p>
            <a:pPr marL="914400" lvl="1" indent="-457200" rtl="0" fontAlgn="base">
              <a:spcAft>
                <a:spcPts val="1000"/>
              </a:spcAft>
              <a:buFont typeface="Arial" panose="020B0604020202020204" pitchFamily="34" charset="0"/>
              <a:buChar char="•"/>
            </a:pPr>
            <a:r>
              <a:rPr lang="en-US" sz="26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Willingness of landlord or utility company to establish payment plans</a:t>
            </a:r>
          </a:p>
        </p:txBody>
      </p:sp>
    </p:spTree>
    <p:extLst>
      <p:ext uri="{BB962C8B-B14F-4D97-AF65-F5344CB8AC3E}">
        <p14:creationId xmlns:p14="http://schemas.microsoft.com/office/powerpoint/2010/main" val="291616330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55F4AAC7-27A4-8352-E2C4-4460F7062A67}"/>
            </a:ext>
          </a:extLst>
        </p:cNvPr>
        <p:cNvGrpSpPr/>
        <p:nvPr/>
      </p:nvGrpSpPr>
      <p:grpSpPr>
        <a:xfrm>
          <a:off x="0" y="0"/>
          <a:ext cx="0" cy="0"/>
          <a:chOff x="0" y="0"/>
          <a:chExt cx="0" cy="0"/>
        </a:xfrm>
      </p:grpSpPr>
      <p:sp>
        <p:nvSpPr>
          <p:cNvPr id="7" name="Rectangle 6">
            <a:extLst>
              <a:ext uri="{FF2B5EF4-FFF2-40B4-BE49-F238E27FC236}">
                <a16:creationId xmlns:a16="http://schemas.microsoft.com/office/drawing/2014/main" id="{6CCF8BF3-4765-2823-33F0-1AB0DB42FF18}"/>
              </a:ext>
            </a:extLst>
          </p:cNvPr>
          <p:cNvSpPr/>
          <p:nvPr/>
        </p:nvSpPr>
        <p:spPr>
          <a:xfrm>
            <a:off x="1896371" y="1392834"/>
            <a:ext cx="3793895" cy="2312876"/>
          </a:xfrm>
          <a:prstGeom prst="rect">
            <a:avLst/>
          </a:prstGeom>
        </p:spPr>
        <p:txBody>
          <a:bodyPr vert="horz" lIns="91440" tIns="45720" rIns="91440" bIns="45720" rtlCol="0" anchor="ctr">
            <a:noAutofit/>
          </a:bodyPr>
          <a:lstStyle/>
          <a:p>
            <a:pPr algn="ctr">
              <a:lnSpc>
                <a:spcPct val="90000"/>
              </a:lnSpc>
              <a:spcBef>
                <a:spcPct val="0"/>
              </a:spcBef>
              <a:spcAft>
                <a:spcPts val="600"/>
              </a:spcAft>
            </a:pPr>
            <a:r>
              <a:rPr lang="en-US" sz="4300" b="1" i="1" kern="1200" dirty="0">
                <a:ln w="9525">
                  <a:solidFill>
                    <a:schemeClr val="bg1"/>
                  </a:solidFill>
                  <a:prstDash val="solid"/>
                </a:ln>
                <a:solidFill>
                  <a:schemeClr val="tx2"/>
                </a:solidFill>
                <a:effectLst>
                  <a:outerShdw blurRad="12700" dist="38100" dir="2700000" algn="tl" rotWithShape="0">
                    <a:schemeClr val="accent5">
                      <a:lumMod val="60000"/>
                      <a:lumOff val="40000"/>
                    </a:schemeClr>
                  </a:outerShdw>
                </a:effectLst>
                <a:latin typeface="+mj-lt"/>
                <a:ea typeface="+mj-ea"/>
                <a:cs typeface="+mj-cs"/>
              </a:rPr>
              <a:t>Final Review – Hope Conference Decision</a:t>
            </a:r>
            <a:endParaRPr lang="en-US" sz="2800" b="1" i="1" kern="1200" dirty="0">
              <a:ln w="9525">
                <a:solidFill>
                  <a:schemeClr val="bg1"/>
                </a:solidFill>
                <a:prstDash val="solid"/>
              </a:ln>
              <a:solidFill>
                <a:schemeClr val="tx2"/>
              </a:solidFill>
              <a:effectLst>
                <a:outerShdw blurRad="12700" dist="38100" dir="2700000" algn="tl" rotWithShape="0">
                  <a:schemeClr val="accent5">
                    <a:lumMod val="60000"/>
                    <a:lumOff val="40000"/>
                  </a:schemeClr>
                </a:outerShdw>
              </a:effectLst>
              <a:latin typeface="+mj-lt"/>
              <a:ea typeface="+mj-ea"/>
              <a:cs typeface="+mj-cs"/>
            </a:endParaRPr>
          </a:p>
        </p:txBody>
      </p:sp>
      <p:pic>
        <p:nvPicPr>
          <p:cNvPr id="3" name="Picture 2">
            <a:extLst>
              <a:ext uri="{FF2B5EF4-FFF2-40B4-BE49-F238E27FC236}">
                <a16:creationId xmlns:a16="http://schemas.microsoft.com/office/drawing/2014/main" id="{A6E4CAC6-F0C2-A849-E0A9-F989FCE4C93A}"/>
              </a:ext>
            </a:extLst>
          </p:cNvPr>
          <p:cNvPicPr>
            <a:picLocks noChangeAspect="1"/>
          </p:cNvPicPr>
          <p:nvPr/>
        </p:nvPicPr>
        <p:blipFill>
          <a:blip r:embed="rId3"/>
          <a:stretch>
            <a:fillRect/>
          </a:stretch>
        </p:blipFill>
        <p:spPr>
          <a:xfrm>
            <a:off x="2555880" y="310778"/>
            <a:ext cx="2474879" cy="662939"/>
          </a:xfrm>
          <a:prstGeom prst="rect">
            <a:avLst/>
          </a:prstGeom>
        </p:spPr>
      </p:pic>
      <p:sp>
        <p:nvSpPr>
          <p:cNvPr id="5" name="TextBox 4">
            <a:extLst>
              <a:ext uri="{FF2B5EF4-FFF2-40B4-BE49-F238E27FC236}">
                <a16:creationId xmlns:a16="http://schemas.microsoft.com/office/drawing/2014/main" id="{7F44F9DB-260D-A127-9D76-2D838F435BD3}"/>
              </a:ext>
            </a:extLst>
          </p:cNvPr>
          <p:cNvSpPr txBox="1"/>
          <p:nvPr/>
        </p:nvSpPr>
        <p:spPr>
          <a:xfrm>
            <a:off x="5957100" y="942261"/>
            <a:ext cx="5791204" cy="5021888"/>
          </a:xfrm>
          <a:prstGeom prst="rect">
            <a:avLst/>
          </a:prstGeom>
          <a:noFill/>
        </p:spPr>
        <p:txBody>
          <a:bodyPr wrap="square">
            <a:spAutoFit/>
          </a:bodyPr>
          <a:lstStyle/>
          <a:p>
            <a:pPr rtl="0">
              <a:spcAft>
                <a:spcPts val="1000"/>
              </a:spcAft>
              <a:buNone/>
            </a:pPr>
            <a:r>
              <a:rPr lang="en-US" sz="24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The Case Manager presents the case to the Hope Conference, including:</a:t>
            </a:r>
            <a:endParaRPr lang="en-US" sz="2400" b="0" dirty="0">
              <a:effectLst/>
              <a:latin typeface="Calibri" panose="020F0502020204030204" pitchFamily="34" charset="0"/>
              <a:ea typeface="Calibri" panose="020F0502020204030204" pitchFamily="34" charset="0"/>
              <a:cs typeface="Calibri" panose="020F0502020204030204" pitchFamily="34" charset="0"/>
            </a:endParaRPr>
          </a:p>
          <a:p>
            <a:pPr rtl="0" fontAlgn="base">
              <a:buFont typeface="Arial" panose="020B0604020202020204" pitchFamily="34" charset="0"/>
              <a:buChar char="•"/>
            </a:pPr>
            <a:r>
              <a:rPr lang="en-US" sz="24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Summary of facts</a:t>
            </a:r>
          </a:p>
          <a:p>
            <a:pPr rtl="0" fontAlgn="base">
              <a:buFont typeface="Arial" panose="020B0604020202020204" pitchFamily="34" charset="0"/>
              <a:buChar char="•"/>
            </a:pPr>
            <a:endParaRPr lang="en-US" sz="8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p>
            <a:pPr rtl="0" fontAlgn="base">
              <a:buFont typeface="Arial" panose="020B0604020202020204" pitchFamily="34" charset="0"/>
              <a:buChar char="•"/>
            </a:pPr>
            <a:r>
              <a:rPr lang="en-US" sz="24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Analysis and recommendation </a:t>
            </a:r>
            <a:r>
              <a:rPr lang="en-US" sz="2400" b="0" i="1"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(approval/denial)</a:t>
            </a:r>
          </a:p>
          <a:p>
            <a:pPr rtl="0" fontAlgn="base">
              <a:buFont typeface="Arial" panose="020B0604020202020204" pitchFamily="34" charset="0"/>
              <a:buChar char="•"/>
            </a:pPr>
            <a:endParaRPr lang="en-US" sz="8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p>
            <a:pPr rtl="0" fontAlgn="base">
              <a:buFont typeface="Arial" panose="020B0604020202020204" pitchFamily="34" charset="0"/>
              <a:buChar char="•"/>
            </a:pPr>
            <a:r>
              <a:rPr lang="en-US" sz="24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The Hope Conference members discuss and vote too:</a:t>
            </a:r>
          </a:p>
          <a:p>
            <a:pPr marL="742950" lvl="1" indent="-285750" rtl="0" fontAlgn="base">
              <a:buFont typeface="Arial" panose="020B0604020202020204" pitchFamily="34" charset="0"/>
              <a:buChar char="•"/>
            </a:pPr>
            <a:r>
              <a:rPr lang="en-US" sz="24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Approve full or partial assistance</a:t>
            </a:r>
          </a:p>
          <a:p>
            <a:pPr marL="742950" lvl="1" indent="-285750" rtl="0" fontAlgn="base">
              <a:buFont typeface="Arial" panose="020B0604020202020204" pitchFamily="34" charset="0"/>
              <a:buChar char="•"/>
            </a:pPr>
            <a:r>
              <a:rPr lang="en-US" sz="24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Deny the request</a:t>
            </a:r>
          </a:p>
          <a:p>
            <a:pPr marL="742950" lvl="1" indent="-285750" rtl="0" fontAlgn="base">
              <a:buFont typeface="Arial" panose="020B0604020202020204" pitchFamily="34" charset="0"/>
              <a:buChar char="•"/>
            </a:pPr>
            <a:endParaRPr lang="en-US" sz="8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p>
            <a:pPr rtl="0" fontAlgn="base">
              <a:spcAft>
                <a:spcPts val="1000"/>
              </a:spcAft>
              <a:buFont typeface="Arial" panose="020B0604020202020204" pitchFamily="34" charset="0"/>
              <a:buChar char="•"/>
            </a:pPr>
            <a:r>
              <a:rPr lang="en-US" sz="24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The Case Manager will notify the Vincentian of the decision and provide reasons if partially funded or denied.</a:t>
            </a:r>
          </a:p>
        </p:txBody>
      </p:sp>
    </p:spTree>
    <p:extLst>
      <p:ext uri="{BB962C8B-B14F-4D97-AF65-F5344CB8AC3E}">
        <p14:creationId xmlns:p14="http://schemas.microsoft.com/office/powerpoint/2010/main" val="275679392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B67FB84E-7026-E8CD-B50C-230667B5E3BA}"/>
            </a:ext>
          </a:extLst>
        </p:cNvPr>
        <p:cNvGrpSpPr/>
        <p:nvPr/>
      </p:nvGrpSpPr>
      <p:grpSpPr>
        <a:xfrm>
          <a:off x="0" y="0"/>
          <a:ext cx="0" cy="0"/>
          <a:chOff x="0" y="0"/>
          <a:chExt cx="0" cy="0"/>
        </a:xfrm>
      </p:grpSpPr>
      <p:sp>
        <p:nvSpPr>
          <p:cNvPr id="7" name="Rectangle 6">
            <a:extLst>
              <a:ext uri="{FF2B5EF4-FFF2-40B4-BE49-F238E27FC236}">
                <a16:creationId xmlns:a16="http://schemas.microsoft.com/office/drawing/2014/main" id="{7EC7ED65-FE94-4DB9-0871-C0EAB6176777}"/>
              </a:ext>
            </a:extLst>
          </p:cNvPr>
          <p:cNvSpPr/>
          <p:nvPr/>
        </p:nvSpPr>
        <p:spPr>
          <a:xfrm>
            <a:off x="1641733" y="1439133"/>
            <a:ext cx="3793895" cy="2312876"/>
          </a:xfrm>
          <a:prstGeom prst="rect">
            <a:avLst/>
          </a:prstGeom>
        </p:spPr>
        <p:txBody>
          <a:bodyPr vert="horz" lIns="91440" tIns="45720" rIns="91440" bIns="45720" rtlCol="0" anchor="ctr">
            <a:noAutofit/>
          </a:bodyPr>
          <a:lstStyle/>
          <a:p>
            <a:pPr algn="ctr">
              <a:lnSpc>
                <a:spcPct val="90000"/>
              </a:lnSpc>
              <a:spcBef>
                <a:spcPct val="0"/>
              </a:spcBef>
              <a:spcAft>
                <a:spcPts val="600"/>
              </a:spcAft>
            </a:pPr>
            <a:r>
              <a:rPr lang="en-US" sz="4300" b="1" i="1" kern="1200" dirty="0">
                <a:ln w="9525">
                  <a:solidFill>
                    <a:schemeClr val="bg1"/>
                  </a:solidFill>
                  <a:prstDash val="solid"/>
                </a:ln>
                <a:solidFill>
                  <a:schemeClr val="tx2"/>
                </a:solidFill>
                <a:effectLst>
                  <a:outerShdw blurRad="12700" dist="38100" dir="2700000" algn="tl" rotWithShape="0">
                    <a:schemeClr val="accent5">
                      <a:lumMod val="60000"/>
                      <a:lumOff val="40000"/>
                    </a:schemeClr>
                  </a:outerShdw>
                </a:effectLst>
                <a:latin typeface="+mj-lt"/>
                <a:ea typeface="+mj-ea"/>
                <a:cs typeface="+mj-cs"/>
              </a:rPr>
              <a:t>Summary of Key Rules &amp; Guidelines</a:t>
            </a:r>
            <a:endParaRPr lang="en-US" sz="2800" b="1" i="1" kern="1200" dirty="0">
              <a:ln w="9525">
                <a:solidFill>
                  <a:schemeClr val="bg1"/>
                </a:solidFill>
                <a:prstDash val="solid"/>
              </a:ln>
              <a:solidFill>
                <a:schemeClr val="tx2"/>
              </a:solidFill>
              <a:effectLst>
                <a:outerShdw blurRad="12700" dist="38100" dir="2700000" algn="tl" rotWithShape="0">
                  <a:schemeClr val="accent5">
                    <a:lumMod val="60000"/>
                    <a:lumOff val="40000"/>
                  </a:schemeClr>
                </a:outerShdw>
              </a:effectLst>
              <a:latin typeface="+mj-lt"/>
              <a:ea typeface="+mj-ea"/>
              <a:cs typeface="+mj-cs"/>
            </a:endParaRPr>
          </a:p>
        </p:txBody>
      </p:sp>
      <p:pic>
        <p:nvPicPr>
          <p:cNvPr id="3" name="Picture 2">
            <a:extLst>
              <a:ext uri="{FF2B5EF4-FFF2-40B4-BE49-F238E27FC236}">
                <a16:creationId xmlns:a16="http://schemas.microsoft.com/office/drawing/2014/main" id="{669553B1-C090-76B3-0829-B0C4DCDFF021}"/>
              </a:ext>
            </a:extLst>
          </p:cNvPr>
          <p:cNvPicPr>
            <a:picLocks noChangeAspect="1"/>
          </p:cNvPicPr>
          <p:nvPr/>
        </p:nvPicPr>
        <p:blipFill>
          <a:blip r:embed="rId3"/>
          <a:stretch>
            <a:fillRect/>
          </a:stretch>
        </p:blipFill>
        <p:spPr>
          <a:xfrm>
            <a:off x="2555880" y="310778"/>
            <a:ext cx="2474879" cy="662939"/>
          </a:xfrm>
          <a:prstGeom prst="rect">
            <a:avLst/>
          </a:prstGeom>
        </p:spPr>
      </p:pic>
      <p:sp>
        <p:nvSpPr>
          <p:cNvPr id="4" name="TextBox 3">
            <a:extLst>
              <a:ext uri="{FF2B5EF4-FFF2-40B4-BE49-F238E27FC236}">
                <a16:creationId xmlns:a16="http://schemas.microsoft.com/office/drawing/2014/main" id="{0AB0022B-874F-2C91-4D59-172CAC82203E}"/>
              </a:ext>
            </a:extLst>
          </p:cNvPr>
          <p:cNvSpPr txBox="1"/>
          <p:nvPr/>
        </p:nvSpPr>
        <p:spPr>
          <a:xfrm>
            <a:off x="5555848" y="781148"/>
            <a:ext cx="6371095" cy="5278368"/>
          </a:xfrm>
          <a:prstGeom prst="rect">
            <a:avLst/>
          </a:prstGeom>
          <a:noFill/>
        </p:spPr>
        <p:txBody>
          <a:bodyPr wrap="square">
            <a:spAutoFit/>
          </a:bodyPr>
          <a:lstStyle/>
          <a:p>
            <a:pPr rtl="0" fontAlgn="base">
              <a:buFont typeface="+mj-lt"/>
              <a:buAutoNum type="arabicPeriod"/>
            </a:pPr>
            <a:r>
              <a:rPr lang="en-US" sz="17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Before submission to the Hope Conference, the Vincentian </a:t>
            </a:r>
            <a:r>
              <a:rPr lang="en-US" sz="1700" b="1" i="1" u="sng"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must</a:t>
            </a:r>
            <a:r>
              <a:rPr lang="en-US" sz="17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vet the neighbor </a:t>
            </a:r>
            <a:r>
              <a:rPr lang="en-US" sz="1700" dirty="0">
                <a:solidFill>
                  <a:srgbClr val="000000"/>
                </a:solidFill>
                <a:latin typeface="Calibri" panose="020F0502020204030204" pitchFamily="34" charset="0"/>
                <a:ea typeface="Calibri" panose="020F0502020204030204" pitchFamily="34" charset="0"/>
                <a:cs typeface="Calibri" panose="020F0502020204030204" pitchFamily="34" charset="0"/>
              </a:rPr>
              <a:t>though</a:t>
            </a:r>
            <a:r>
              <a:rPr lang="en-US" sz="17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Season of Sharing (SOS) and Catholic Charities (CCEB).</a:t>
            </a:r>
          </a:p>
          <a:p>
            <a:pPr rtl="0" fontAlgn="base">
              <a:buFont typeface="+mj-lt"/>
              <a:buAutoNum type="arabicPeriod"/>
            </a:pPr>
            <a:endParaRPr lang="en-US" sz="8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p>
            <a:pPr rtl="0" fontAlgn="base">
              <a:buFont typeface="+mj-lt"/>
              <a:buAutoNum type="arabicPeriod"/>
            </a:pPr>
            <a:r>
              <a:rPr lang="en-US" sz="17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Applications must be submitted by Wednesday before the next scheduled Hope Conference Meeting.</a:t>
            </a:r>
          </a:p>
          <a:p>
            <a:pPr rtl="0" fontAlgn="base">
              <a:buFont typeface="+mj-lt"/>
              <a:buAutoNum type="arabicPeriod"/>
            </a:pPr>
            <a:endParaRPr lang="en-US" sz="8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p>
            <a:pPr rtl="0" fontAlgn="base">
              <a:buFont typeface="+mj-lt"/>
              <a:buAutoNum type="arabicPeriod"/>
            </a:pPr>
            <a:r>
              <a:rPr lang="en-US" sz="17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PDF format only; no JPEGs.</a:t>
            </a:r>
          </a:p>
          <a:p>
            <a:pPr rtl="0" fontAlgn="base">
              <a:buFont typeface="+mj-lt"/>
              <a:buAutoNum type="arabicPeriod"/>
            </a:pPr>
            <a:endParaRPr lang="en-US" sz="8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p>
            <a:pPr rtl="0" fontAlgn="base">
              <a:buFont typeface="+mj-lt"/>
              <a:buAutoNum type="arabicPeriod"/>
            </a:pPr>
            <a:r>
              <a:rPr lang="en-US" sz="17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Combine documents into one PDF when possible.</a:t>
            </a:r>
          </a:p>
          <a:p>
            <a:pPr rtl="0" fontAlgn="base">
              <a:buFont typeface="+mj-lt"/>
              <a:buAutoNum type="arabicPeriod"/>
            </a:pPr>
            <a:endParaRPr lang="en-US" sz="8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p>
            <a:pPr rtl="0" fontAlgn="base">
              <a:buFont typeface="+mj-lt"/>
              <a:buAutoNum type="arabicPeriod"/>
            </a:pPr>
            <a:r>
              <a:rPr lang="en-US" sz="17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Limit to two emails per submission.</a:t>
            </a:r>
          </a:p>
          <a:p>
            <a:pPr rtl="0" fontAlgn="base">
              <a:buFont typeface="+mj-lt"/>
              <a:buAutoNum type="arabicPeriod"/>
            </a:pPr>
            <a:endParaRPr lang="en-US" sz="8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p>
            <a:pPr rtl="0" fontAlgn="base">
              <a:buFont typeface="+mj-lt"/>
              <a:buAutoNum type="arabicPeriod"/>
            </a:pPr>
            <a:r>
              <a:rPr lang="en-US" sz="17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Applications with missing or incorrect documents </a:t>
            </a:r>
            <a:r>
              <a:rPr lang="en-US" sz="1700" b="1" i="1" u="sng"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will not </a:t>
            </a:r>
            <a:r>
              <a:rPr lang="en-US" sz="17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be reviewed and placed on “Pending” status.</a:t>
            </a:r>
          </a:p>
          <a:p>
            <a:pPr rtl="0" fontAlgn="base">
              <a:buFont typeface="+mj-lt"/>
              <a:buAutoNum type="arabicPeriod"/>
            </a:pPr>
            <a:endParaRPr lang="en-US" sz="8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p>
            <a:pPr rtl="0" fontAlgn="base">
              <a:buFont typeface="+mj-lt"/>
              <a:buAutoNum type="arabicPeriod"/>
            </a:pPr>
            <a:r>
              <a:rPr lang="en-US" sz="17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If missing or incomplete documents are not received by the requested date </a:t>
            </a:r>
            <a:r>
              <a:rPr lang="en-US" sz="1700" dirty="0">
                <a:solidFill>
                  <a:srgbClr val="000000"/>
                </a:solidFill>
                <a:latin typeface="Calibri" panose="020F0502020204030204" pitchFamily="34" charset="0"/>
                <a:ea typeface="Calibri" panose="020F0502020204030204" pitchFamily="34" charset="0"/>
                <a:cs typeface="Calibri" panose="020F0502020204030204" pitchFamily="34" charset="0"/>
              </a:rPr>
              <a:t>the case will be deferred to the next Hope Conference Meeting.</a:t>
            </a:r>
            <a:endParaRPr lang="en-US" sz="17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p>
            <a:pPr rtl="0" fontAlgn="base">
              <a:buFont typeface="+mj-lt"/>
              <a:buAutoNum type="arabicPeriod"/>
            </a:pPr>
            <a:endParaRPr lang="en-US" sz="8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p>
            <a:pPr rtl="0" fontAlgn="base">
              <a:buFont typeface="+mj-lt"/>
              <a:buAutoNum type="arabicPeriod"/>
            </a:pPr>
            <a:r>
              <a:rPr lang="en-US" sz="17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If missing or incomplete documents are not received by the second meeting, the case will be “Closed”. A new application with updated information will be required.</a:t>
            </a:r>
          </a:p>
        </p:txBody>
      </p:sp>
    </p:spTree>
    <p:extLst>
      <p:ext uri="{BB962C8B-B14F-4D97-AF65-F5344CB8AC3E}">
        <p14:creationId xmlns:p14="http://schemas.microsoft.com/office/powerpoint/2010/main" val="367008935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2ABD9DE2-AE48-7FAF-681E-B4CB3633F2F1}"/>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9E7108C5-CA0F-4779-1B74-C1FBE6B798DC}"/>
              </a:ext>
            </a:extLst>
          </p:cNvPr>
          <p:cNvSpPr/>
          <p:nvPr/>
        </p:nvSpPr>
        <p:spPr>
          <a:xfrm>
            <a:off x="3665801" y="2352204"/>
            <a:ext cx="6105194" cy="2153591"/>
          </a:xfrm>
          <a:prstGeom prst="rect">
            <a:avLst/>
          </a:prstGeom>
        </p:spPr>
        <p:txBody>
          <a:bodyPr vert="horz" lIns="91440" tIns="45720" rIns="91440" bIns="45720" rtlCol="0" anchor="b">
            <a:noAutofit/>
            <a:scene3d>
              <a:camera prst="orthographicFront"/>
              <a:lightRig rig="soft" dir="t">
                <a:rot lat="0" lon="0" rev="15600000"/>
              </a:lightRig>
            </a:scene3d>
            <a:sp3d extrusionH="57150" prstMaterial="softEdge">
              <a:bevelT w="25400" h="38100"/>
            </a:sp3d>
          </a:bodyPr>
          <a:lstStyle/>
          <a:p>
            <a:pPr algn="ctr">
              <a:lnSpc>
                <a:spcPct val="90000"/>
              </a:lnSpc>
              <a:spcBef>
                <a:spcPct val="0"/>
              </a:spcBef>
              <a:spcAft>
                <a:spcPts val="600"/>
              </a:spcAft>
            </a:pPr>
            <a:endParaRPr lang="en-US" sz="2400" b="0" i="0" dirty="0">
              <a:solidFill>
                <a:srgbClr val="333333"/>
              </a:solidFill>
              <a:effectLst/>
              <a:latin typeface="Helvetica Neue"/>
            </a:endParaRPr>
          </a:p>
          <a:p>
            <a:pPr algn="ctr">
              <a:lnSpc>
                <a:spcPct val="90000"/>
              </a:lnSpc>
              <a:spcBef>
                <a:spcPct val="0"/>
              </a:spcBef>
              <a:spcAft>
                <a:spcPts val="600"/>
              </a:spcAft>
            </a:pPr>
            <a:endParaRPr lang="en-US" sz="2400" dirty="0">
              <a:solidFill>
                <a:srgbClr val="333333"/>
              </a:solidFill>
              <a:latin typeface="Helvetica Neue"/>
            </a:endParaRPr>
          </a:p>
          <a:p>
            <a:pPr algn="ctr">
              <a:lnSpc>
                <a:spcPct val="90000"/>
              </a:lnSpc>
              <a:spcBef>
                <a:spcPct val="0"/>
              </a:spcBef>
              <a:spcAft>
                <a:spcPts val="600"/>
              </a:spcAft>
            </a:pPr>
            <a:endParaRPr lang="en-US" sz="2400" b="0" i="0" dirty="0">
              <a:solidFill>
                <a:srgbClr val="333333"/>
              </a:solidFill>
              <a:effectLst/>
              <a:latin typeface="Helvetica Neue"/>
            </a:endParaRPr>
          </a:p>
          <a:p>
            <a:pPr algn="ctr">
              <a:lnSpc>
                <a:spcPct val="90000"/>
              </a:lnSpc>
              <a:spcBef>
                <a:spcPct val="0"/>
              </a:spcBef>
              <a:spcAft>
                <a:spcPts val="600"/>
              </a:spcAft>
            </a:pPr>
            <a:endParaRPr lang="en-US" sz="2400" dirty="0">
              <a:solidFill>
                <a:srgbClr val="333333"/>
              </a:solidFill>
              <a:latin typeface="Helvetica Neue"/>
            </a:endParaRPr>
          </a:p>
          <a:p>
            <a:pPr algn="ctr">
              <a:lnSpc>
                <a:spcPct val="90000"/>
              </a:lnSpc>
              <a:spcBef>
                <a:spcPct val="0"/>
              </a:spcBef>
              <a:spcAft>
                <a:spcPts val="600"/>
              </a:spcAft>
            </a:pPr>
            <a:endParaRPr lang="en-US" sz="2400" b="0" i="0" dirty="0">
              <a:solidFill>
                <a:srgbClr val="333333"/>
              </a:solidFill>
              <a:effectLst/>
              <a:latin typeface="Helvetica Neue"/>
            </a:endParaRPr>
          </a:p>
          <a:p>
            <a:pPr algn="ctr">
              <a:lnSpc>
                <a:spcPct val="90000"/>
              </a:lnSpc>
              <a:spcBef>
                <a:spcPct val="0"/>
              </a:spcBef>
              <a:spcAft>
                <a:spcPts val="600"/>
              </a:spcAft>
            </a:pPr>
            <a:endParaRPr lang="en-US" sz="2400" dirty="0">
              <a:solidFill>
                <a:srgbClr val="333333"/>
              </a:solidFill>
              <a:latin typeface="Helvetica Neue"/>
            </a:endParaRPr>
          </a:p>
          <a:p>
            <a:pPr algn="ctr">
              <a:lnSpc>
                <a:spcPct val="90000"/>
              </a:lnSpc>
              <a:spcBef>
                <a:spcPct val="0"/>
              </a:spcBef>
              <a:spcAft>
                <a:spcPts val="600"/>
              </a:spcAft>
            </a:pPr>
            <a:endParaRPr lang="en-US" sz="2400" b="0" i="0" dirty="0">
              <a:solidFill>
                <a:srgbClr val="333333"/>
              </a:solidFill>
              <a:effectLst/>
              <a:latin typeface="Helvetica Neue"/>
            </a:endParaRPr>
          </a:p>
        </p:txBody>
      </p:sp>
      <p:pic>
        <p:nvPicPr>
          <p:cNvPr id="5" name="Picture 4">
            <a:extLst>
              <a:ext uri="{FF2B5EF4-FFF2-40B4-BE49-F238E27FC236}">
                <a16:creationId xmlns:a16="http://schemas.microsoft.com/office/drawing/2014/main" id="{A4AB7276-3E55-7770-F3BC-B2BD0F616686}"/>
              </a:ext>
            </a:extLst>
          </p:cNvPr>
          <p:cNvPicPr>
            <a:picLocks noChangeAspect="1"/>
          </p:cNvPicPr>
          <p:nvPr/>
        </p:nvPicPr>
        <p:blipFill>
          <a:blip r:embed="rId3"/>
          <a:stretch>
            <a:fillRect/>
          </a:stretch>
        </p:blipFill>
        <p:spPr>
          <a:xfrm>
            <a:off x="5269935" y="318531"/>
            <a:ext cx="2943226" cy="788394"/>
          </a:xfrm>
          <a:prstGeom prst="rect">
            <a:avLst/>
          </a:prstGeom>
        </p:spPr>
      </p:pic>
      <p:sp>
        <p:nvSpPr>
          <p:cNvPr id="6" name="TextBox 5">
            <a:extLst>
              <a:ext uri="{FF2B5EF4-FFF2-40B4-BE49-F238E27FC236}">
                <a16:creationId xmlns:a16="http://schemas.microsoft.com/office/drawing/2014/main" id="{0575C88B-F4E5-A2A0-A866-890DF3077E1E}"/>
              </a:ext>
            </a:extLst>
          </p:cNvPr>
          <p:cNvSpPr txBox="1"/>
          <p:nvPr/>
        </p:nvSpPr>
        <p:spPr>
          <a:xfrm>
            <a:off x="4224757" y="1151876"/>
            <a:ext cx="5266481" cy="1846659"/>
          </a:xfrm>
          <a:prstGeom prst="rect">
            <a:avLst/>
          </a:prstGeom>
          <a:noFill/>
        </p:spPr>
        <p:txBody>
          <a:bodyPr wrap="square" rtlCol="0">
            <a:spAutoFit/>
          </a:bodyPr>
          <a:lstStyle/>
          <a:p>
            <a:pPr algn="ctr"/>
            <a:r>
              <a:rPr lang="en-US" sz="3200" b="1" i="1" dirty="0">
                <a:ln w="9525">
                  <a:solidFill>
                    <a:schemeClr val="bg1"/>
                  </a:solidFill>
                  <a:prstDash val="solid"/>
                </a:ln>
                <a:effectLst>
                  <a:outerShdw blurRad="12700" dist="38100" dir="2700000" algn="tl" rotWithShape="0">
                    <a:schemeClr val="bg1">
                      <a:lumMod val="50000"/>
                    </a:schemeClr>
                  </a:outerShdw>
                </a:effectLst>
                <a:latin typeface="+mj-lt"/>
                <a:ea typeface="+mj-ea"/>
                <a:cs typeface="+mj-cs"/>
              </a:rPr>
              <a:t>In Dedication</a:t>
            </a:r>
          </a:p>
          <a:p>
            <a:pPr algn="ctr"/>
            <a:r>
              <a:rPr lang="en-US" sz="3200" b="1" i="1" dirty="0">
                <a:ln w="9525">
                  <a:solidFill>
                    <a:schemeClr val="bg1"/>
                  </a:solidFill>
                  <a:prstDash val="solid"/>
                </a:ln>
                <a:effectLst>
                  <a:outerShdw blurRad="12700" dist="38100" dir="2700000" algn="tl" rotWithShape="0">
                    <a:schemeClr val="bg1">
                      <a:lumMod val="50000"/>
                    </a:schemeClr>
                  </a:outerShdw>
                </a:effectLst>
                <a:latin typeface="+mj-lt"/>
                <a:ea typeface="+mj-ea"/>
                <a:cs typeface="+mj-cs"/>
              </a:rPr>
              <a:t>to </a:t>
            </a:r>
          </a:p>
          <a:p>
            <a:pPr algn="ctr"/>
            <a:r>
              <a:rPr lang="en-US" sz="3200" b="1" i="1" dirty="0">
                <a:ln w="9525">
                  <a:solidFill>
                    <a:schemeClr val="bg1"/>
                  </a:solidFill>
                  <a:prstDash val="solid"/>
                </a:ln>
                <a:effectLst>
                  <a:outerShdw blurRad="12700" dist="38100" dir="2700000" algn="tl" rotWithShape="0">
                    <a:schemeClr val="bg1">
                      <a:lumMod val="50000"/>
                    </a:schemeClr>
                  </a:outerShdw>
                </a:effectLst>
                <a:latin typeface="+mj-lt"/>
                <a:ea typeface="+mj-ea"/>
                <a:cs typeface="+mj-cs"/>
              </a:rPr>
              <a:t>Dick Gilpin and Gwen Watson</a:t>
            </a:r>
            <a:endParaRPr lang="en-US" sz="3200" b="1" kern="1200" dirty="0">
              <a:ln w="9525">
                <a:solidFill>
                  <a:schemeClr val="bg1"/>
                </a:solidFill>
                <a:prstDash val="solid"/>
              </a:ln>
              <a:effectLst>
                <a:outerShdw blurRad="12700" dist="38100" dir="2700000" algn="tl" rotWithShape="0">
                  <a:schemeClr val="bg1">
                    <a:lumMod val="50000"/>
                  </a:schemeClr>
                </a:outerShdw>
              </a:effectLst>
              <a:latin typeface="+mj-lt"/>
              <a:ea typeface="+mj-ea"/>
              <a:cs typeface="+mj-cs"/>
            </a:endParaRPr>
          </a:p>
          <a:p>
            <a:pPr algn="ctr"/>
            <a:endParaRPr lang="en-US" dirty="0"/>
          </a:p>
        </p:txBody>
      </p:sp>
      <p:sp>
        <p:nvSpPr>
          <p:cNvPr id="8" name="TextBox 7">
            <a:extLst>
              <a:ext uri="{FF2B5EF4-FFF2-40B4-BE49-F238E27FC236}">
                <a16:creationId xmlns:a16="http://schemas.microsoft.com/office/drawing/2014/main" id="{F34020B9-6A84-7694-DED8-E97A19B084C5}"/>
              </a:ext>
            </a:extLst>
          </p:cNvPr>
          <p:cNvSpPr txBox="1"/>
          <p:nvPr/>
        </p:nvSpPr>
        <p:spPr>
          <a:xfrm>
            <a:off x="3810963" y="2836751"/>
            <a:ext cx="6094070" cy="3097771"/>
          </a:xfrm>
          <a:prstGeom prst="rect">
            <a:avLst/>
          </a:prstGeom>
          <a:noFill/>
        </p:spPr>
        <p:txBody>
          <a:bodyPr wrap="square">
            <a:spAutoFit/>
          </a:bodyPr>
          <a:lstStyle/>
          <a:p>
            <a:pPr algn="ctr">
              <a:lnSpc>
                <a:spcPct val="90000"/>
              </a:lnSpc>
              <a:spcBef>
                <a:spcPct val="0"/>
              </a:spcBef>
              <a:spcAft>
                <a:spcPts val="600"/>
              </a:spcAft>
            </a:pPr>
            <a:r>
              <a:rPr lang="en-US" sz="3600" b="0" i="0" dirty="0">
                <a:solidFill>
                  <a:srgbClr val="333333"/>
                </a:solidFill>
                <a:effectLst/>
                <a:latin typeface="French Script MT" panose="03020402040607040605" pitchFamily="66" charset="0"/>
                <a:ea typeface="Calibri" panose="020F0502020204030204" pitchFamily="34" charset="0"/>
                <a:cs typeface="Calibri" panose="020F0502020204030204" pitchFamily="34" charset="0"/>
              </a:rPr>
              <a:t>In company with Christ,</a:t>
            </a:r>
            <a:br>
              <a:rPr lang="en-US" sz="3600" dirty="0">
                <a:latin typeface="French Script MT" panose="03020402040607040605" pitchFamily="66" charset="0"/>
                <a:ea typeface="Calibri" panose="020F0502020204030204" pitchFamily="34" charset="0"/>
                <a:cs typeface="Calibri" panose="020F0502020204030204" pitchFamily="34" charset="0"/>
              </a:rPr>
            </a:br>
            <a:r>
              <a:rPr lang="en-US" sz="3600" b="0" i="0" dirty="0">
                <a:solidFill>
                  <a:srgbClr val="333333"/>
                </a:solidFill>
                <a:effectLst/>
                <a:latin typeface="French Script MT" panose="03020402040607040605" pitchFamily="66" charset="0"/>
                <a:ea typeface="Calibri" panose="020F0502020204030204" pitchFamily="34" charset="0"/>
                <a:cs typeface="Calibri" panose="020F0502020204030204" pitchFamily="34" charset="0"/>
              </a:rPr>
              <a:t>Who died and now lives,</a:t>
            </a:r>
            <a:br>
              <a:rPr lang="en-US" sz="3600" dirty="0">
                <a:latin typeface="French Script MT" panose="03020402040607040605" pitchFamily="66" charset="0"/>
                <a:ea typeface="Calibri" panose="020F0502020204030204" pitchFamily="34" charset="0"/>
                <a:cs typeface="Calibri" panose="020F0502020204030204" pitchFamily="34" charset="0"/>
              </a:rPr>
            </a:br>
            <a:r>
              <a:rPr lang="en-US" sz="3600" b="0" i="0" dirty="0">
                <a:solidFill>
                  <a:srgbClr val="333333"/>
                </a:solidFill>
                <a:effectLst/>
                <a:latin typeface="French Script MT" panose="03020402040607040605" pitchFamily="66" charset="0"/>
                <a:ea typeface="Calibri" panose="020F0502020204030204" pitchFamily="34" charset="0"/>
                <a:cs typeface="Calibri" panose="020F0502020204030204" pitchFamily="34" charset="0"/>
              </a:rPr>
              <a:t>may they rejoice in Your kingdom,</a:t>
            </a:r>
            <a:br>
              <a:rPr lang="en-US" sz="3600" dirty="0">
                <a:latin typeface="French Script MT" panose="03020402040607040605" pitchFamily="66" charset="0"/>
                <a:ea typeface="Calibri" panose="020F0502020204030204" pitchFamily="34" charset="0"/>
                <a:cs typeface="Calibri" panose="020F0502020204030204" pitchFamily="34" charset="0"/>
              </a:rPr>
            </a:br>
            <a:r>
              <a:rPr lang="en-US" sz="3600" b="0" i="0" dirty="0">
                <a:solidFill>
                  <a:srgbClr val="333333"/>
                </a:solidFill>
                <a:effectLst/>
                <a:latin typeface="French Script MT" panose="03020402040607040605" pitchFamily="66" charset="0"/>
                <a:ea typeface="Calibri" panose="020F0502020204030204" pitchFamily="34" charset="0"/>
                <a:cs typeface="Calibri" panose="020F0502020204030204" pitchFamily="34" charset="0"/>
              </a:rPr>
              <a:t>where all our tears are wiped away.</a:t>
            </a:r>
            <a:br>
              <a:rPr lang="en-US" sz="3600" dirty="0">
                <a:latin typeface="French Script MT" panose="03020402040607040605" pitchFamily="66" charset="0"/>
                <a:ea typeface="Calibri" panose="020F0502020204030204" pitchFamily="34" charset="0"/>
                <a:cs typeface="Calibri" panose="020F0502020204030204" pitchFamily="34" charset="0"/>
              </a:rPr>
            </a:br>
            <a:r>
              <a:rPr lang="en-US" sz="3600" b="0" i="0" dirty="0">
                <a:solidFill>
                  <a:srgbClr val="333333"/>
                </a:solidFill>
                <a:effectLst/>
                <a:latin typeface="French Script MT" panose="03020402040607040605" pitchFamily="66" charset="0"/>
                <a:ea typeface="Calibri" panose="020F0502020204030204" pitchFamily="34" charset="0"/>
                <a:cs typeface="Calibri" panose="020F0502020204030204" pitchFamily="34" charset="0"/>
              </a:rPr>
              <a:t>Unite us together again in one family,</a:t>
            </a:r>
            <a:br>
              <a:rPr lang="en-US" sz="3600" dirty="0">
                <a:latin typeface="French Script MT" panose="03020402040607040605" pitchFamily="66" charset="0"/>
                <a:ea typeface="Calibri" panose="020F0502020204030204" pitchFamily="34" charset="0"/>
                <a:cs typeface="Calibri" panose="020F0502020204030204" pitchFamily="34" charset="0"/>
              </a:rPr>
            </a:br>
            <a:r>
              <a:rPr lang="en-US" sz="3600" b="0" i="0" dirty="0">
                <a:solidFill>
                  <a:srgbClr val="333333"/>
                </a:solidFill>
                <a:effectLst/>
                <a:latin typeface="French Script MT" panose="03020402040607040605" pitchFamily="66" charset="0"/>
                <a:ea typeface="Calibri" panose="020F0502020204030204" pitchFamily="34" charset="0"/>
                <a:cs typeface="Calibri" panose="020F0502020204030204" pitchFamily="34" charset="0"/>
              </a:rPr>
              <a:t>to sing Your praise forever and ever.</a:t>
            </a:r>
          </a:p>
        </p:txBody>
      </p:sp>
    </p:spTree>
    <p:extLst>
      <p:ext uri="{BB962C8B-B14F-4D97-AF65-F5344CB8AC3E}">
        <p14:creationId xmlns:p14="http://schemas.microsoft.com/office/powerpoint/2010/main" val="298620158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591695D3-E8B4-1319-D514-5E40E78A58E1}"/>
            </a:ext>
          </a:extLst>
        </p:cNvPr>
        <p:cNvGrpSpPr/>
        <p:nvPr/>
      </p:nvGrpSpPr>
      <p:grpSpPr>
        <a:xfrm>
          <a:off x="0" y="0"/>
          <a:ext cx="0" cy="0"/>
          <a:chOff x="0" y="0"/>
          <a:chExt cx="0" cy="0"/>
        </a:xfrm>
      </p:grpSpPr>
      <p:pic>
        <p:nvPicPr>
          <p:cNvPr id="4" name="Picture 3" descr="A group of people posing for a photo&#10;&#10;AI-generated content may be incorrect.">
            <a:extLst>
              <a:ext uri="{FF2B5EF4-FFF2-40B4-BE49-F238E27FC236}">
                <a16:creationId xmlns:a16="http://schemas.microsoft.com/office/drawing/2014/main" id="{EBF4F9C4-2DB3-A111-1A73-FAEED7B36B28}"/>
              </a:ext>
            </a:extLst>
          </p:cNvPr>
          <p:cNvPicPr>
            <a:picLocks noChangeAspect="1"/>
          </p:cNvPicPr>
          <p:nvPr/>
        </p:nvPicPr>
        <p:blipFill>
          <a:blip r:embed="rId3">
            <a:extLst>
              <a:ext uri="{28A0092B-C50C-407E-A947-70E740481C1C}">
                <a14:useLocalDpi xmlns:a14="http://schemas.microsoft.com/office/drawing/2010/main" val="0"/>
              </a:ext>
            </a:extLst>
          </a:blip>
          <a:srcRect t="3311" r="1" b="7535"/>
          <a:stretch/>
        </p:blipFill>
        <p:spPr>
          <a:xfrm>
            <a:off x="3780363" y="1113558"/>
            <a:ext cx="7105846" cy="4751406"/>
          </a:xfrm>
          <a:custGeom>
            <a:avLst/>
            <a:gdLst/>
            <a:ahLst/>
            <a:cxnLst/>
            <a:rect l="l" t="t" r="r" b="b"/>
            <a:pathLst>
              <a:path w="10256294" h="6858000">
                <a:moveTo>
                  <a:pt x="1691450" y="0"/>
                </a:moveTo>
                <a:lnTo>
                  <a:pt x="4470259" y="0"/>
                </a:lnTo>
                <a:lnTo>
                  <a:pt x="4542814" y="0"/>
                </a:lnTo>
                <a:lnTo>
                  <a:pt x="5713480" y="0"/>
                </a:lnTo>
                <a:lnTo>
                  <a:pt x="5786036" y="0"/>
                </a:lnTo>
                <a:lnTo>
                  <a:pt x="8564844" y="0"/>
                </a:lnTo>
                <a:lnTo>
                  <a:pt x="8587900" y="14997"/>
                </a:lnTo>
                <a:cubicBezTo>
                  <a:pt x="9658369" y="754641"/>
                  <a:pt x="10256294" y="2093192"/>
                  <a:pt x="10256294" y="3621656"/>
                </a:cubicBezTo>
                <a:cubicBezTo>
                  <a:pt x="10256294" y="4969131"/>
                  <a:pt x="9288413" y="5602839"/>
                  <a:pt x="8302921" y="6374814"/>
                </a:cubicBezTo>
                <a:cubicBezTo>
                  <a:pt x="8123457" y="6515397"/>
                  <a:pt x="7945637" y="6653108"/>
                  <a:pt x="7764491" y="6780599"/>
                </a:cubicBezTo>
                <a:lnTo>
                  <a:pt x="7648023" y="6858000"/>
                </a:lnTo>
                <a:lnTo>
                  <a:pt x="5786036" y="6858000"/>
                </a:lnTo>
                <a:lnTo>
                  <a:pt x="5713480" y="6858000"/>
                </a:lnTo>
                <a:lnTo>
                  <a:pt x="4542814" y="6858000"/>
                </a:lnTo>
                <a:lnTo>
                  <a:pt x="4470259" y="6858000"/>
                </a:lnTo>
                <a:lnTo>
                  <a:pt x="2608272" y="6858000"/>
                </a:lnTo>
                <a:lnTo>
                  <a:pt x="2491804" y="6780599"/>
                </a:lnTo>
                <a:cubicBezTo>
                  <a:pt x="2310658" y="6653108"/>
                  <a:pt x="2132837" y="6515397"/>
                  <a:pt x="1953374" y="6374814"/>
                </a:cubicBezTo>
                <a:cubicBezTo>
                  <a:pt x="967880" y="5602839"/>
                  <a:pt x="0" y="4969131"/>
                  <a:pt x="0" y="3621656"/>
                </a:cubicBezTo>
                <a:cubicBezTo>
                  <a:pt x="0" y="2093192"/>
                  <a:pt x="597925" y="754641"/>
                  <a:pt x="1668394" y="14997"/>
                </a:cubicBezTo>
                <a:close/>
              </a:path>
            </a:pathLst>
          </a:custGeom>
          <a:ln w="57150">
            <a:solidFill>
              <a:schemeClr val="accent2">
                <a:lumMod val="50000"/>
              </a:schemeClr>
            </a:solidFill>
          </a:ln>
          <a:effectLst>
            <a:outerShdw blurRad="76200" dir="18900000" sy="23000" kx="-1200000" algn="bl" rotWithShape="0">
              <a:prstClr val="black">
                <a:alpha val="20000"/>
              </a:prstClr>
            </a:outerShdw>
          </a:effectLst>
        </p:spPr>
      </p:pic>
      <p:sp>
        <p:nvSpPr>
          <p:cNvPr id="5" name="TextBox 4">
            <a:extLst>
              <a:ext uri="{FF2B5EF4-FFF2-40B4-BE49-F238E27FC236}">
                <a16:creationId xmlns:a16="http://schemas.microsoft.com/office/drawing/2014/main" id="{0D6EE018-17B6-5A31-E8F1-05CA3807014F}"/>
              </a:ext>
            </a:extLst>
          </p:cNvPr>
          <p:cNvSpPr txBox="1"/>
          <p:nvPr/>
        </p:nvSpPr>
        <p:spPr>
          <a:xfrm>
            <a:off x="2266720" y="430925"/>
            <a:ext cx="1860346" cy="3416320"/>
          </a:xfrm>
          <a:prstGeom prst="rect">
            <a:avLst/>
          </a:prstGeom>
          <a:noFill/>
        </p:spPr>
        <p:txBody>
          <a:bodyPr wrap="square" rtlCol="0">
            <a:spAutoFit/>
          </a:bodyPr>
          <a:lstStyle/>
          <a:p>
            <a:r>
              <a:rPr lang="en-US" b="1" i="1" dirty="0"/>
              <a:t>Joe Rivello</a:t>
            </a:r>
          </a:p>
          <a:p>
            <a:r>
              <a:rPr lang="en-US" b="1" i="1" dirty="0"/>
              <a:t>John Taillac</a:t>
            </a:r>
          </a:p>
          <a:p>
            <a:r>
              <a:rPr lang="en-US" b="1" i="1" dirty="0"/>
              <a:t>Robert Porter</a:t>
            </a:r>
          </a:p>
          <a:p>
            <a:r>
              <a:rPr lang="en-US" b="1" i="1" dirty="0"/>
              <a:t>Rick Richardson</a:t>
            </a:r>
          </a:p>
          <a:p>
            <a:r>
              <a:rPr lang="en-US" b="1" i="1" dirty="0"/>
              <a:t>Adriana Fusaro</a:t>
            </a:r>
          </a:p>
          <a:p>
            <a:r>
              <a:rPr lang="en-US" b="1" i="1" dirty="0"/>
              <a:t>Dominick Scibilia</a:t>
            </a:r>
          </a:p>
          <a:p>
            <a:r>
              <a:rPr lang="en-US" b="1" i="1" dirty="0"/>
              <a:t>Pat Fitzpatrick</a:t>
            </a:r>
          </a:p>
          <a:p>
            <a:r>
              <a:rPr lang="en-US" b="1" i="1" dirty="0"/>
              <a:t>Dick Gilpin</a:t>
            </a:r>
          </a:p>
          <a:p>
            <a:endParaRPr lang="en-US" b="1" i="1" dirty="0"/>
          </a:p>
          <a:p>
            <a:r>
              <a:rPr lang="en-US" b="1" i="1" dirty="0"/>
              <a:t>Not Pictured:</a:t>
            </a:r>
          </a:p>
          <a:p>
            <a:r>
              <a:rPr lang="en-US" b="1" i="1" dirty="0"/>
              <a:t>Steve Krank</a:t>
            </a:r>
          </a:p>
          <a:p>
            <a:r>
              <a:rPr lang="en-US" b="1" i="1" dirty="0"/>
              <a:t>Mark Schlitt</a:t>
            </a:r>
          </a:p>
        </p:txBody>
      </p:sp>
      <p:sp>
        <p:nvSpPr>
          <p:cNvPr id="6" name="TextBox 5">
            <a:extLst>
              <a:ext uri="{FF2B5EF4-FFF2-40B4-BE49-F238E27FC236}">
                <a16:creationId xmlns:a16="http://schemas.microsoft.com/office/drawing/2014/main" id="{318B7D90-12FA-6748-8933-0132B84CC1A6}"/>
              </a:ext>
            </a:extLst>
          </p:cNvPr>
          <p:cNvSpPr txBox="1"/>
          <p:nvPr/>
        </p:nvSpPr>
        <p:spPr>
          <a:xfrm>
            <a:off x="5622621" y="5947481"/>
            <a:ext cx="3372073" cy="400110"/>
          </a:xfrm>
          <a:prstGeom prst="rect">
            <a:avLst/>
          </a:prstGeom>
          <a:noFill/>
        </p:spPr>
        <p:txBody>
          <a:bodyPr wrap="square" rtlCol="0">
            <a:spAutoFit/>
          </a:bodyPr>
          <a:lstStyle/>
          <a:p>
            <a:pPr algn="ctr"/>
            <a:r>
              <a:rPr lang="en-US" sz="2000" b="1" i="1" dirty="0"/>
              <a:t>Hope Conference Members</a:t>
            </a:r>
          </a:p>
        </p:txBody>
      </p:sp>
      <p:pic>
        <p:nvPicPr>
          <p:cNvPr id="2" name="Picture 1">
            <a:extLst>
              <a:ext uri="{FF2B5EF4-FFF2-40B4-BE49-F238E27FC236}">
                <a16:creationId xmlns:a16="http://schemas.microsoft.com/office/drawing/2014/main" id="{958FA3B3-B556-E2DC-6197-3A2DC6753DD3}"/>
              </a:ext>
            </a:extLst>
          </p:cNvPr>
          <p:cNvPicPr>
            <a:picLocks noChangeAspect="1"/>
          </p:cNvPicPr>
          <p:nvPr/>
        </p:nvPicPr>
        <p:blipFill>
          <a:blip r:embed="rId4"/>
          <a:stretch>
            <a:fillRect/>
          </a:stretch>
        </p:blipFill>
        <p:spPr>
          <a:xfrm>
            <a:off x="5944177" y="260647"/>
            <a:ext cx="2474879" cy="662939"/>
          </a:xfrm>
          <a:prstGeom prst="rect">
            <a:avLst/>
          </a:prstGeom>
        </p:spPr>
      </p:pic>
    </p:spTree>
    <p:extLst>
      <p:ext uri="{BB962C8B-B14F-4D97-AF65-F5344CB8AC3E}">
        <p14:creationId xmlns:p14="http://schemas.microsoft.com/office/powerpoint/2010/main" val="140404139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79AE31C5-D2CE-FAC8-5E85-F27CE14EF526}"/>
            </a:ext>
          </a:extLst>
        </p:cNvPr>
        <p:cNvGrpSpPr/>
        <p:nvPr/>
      </p:nvGrpSpPr>
      <p:grpSpPr>
        <a:xfrm>
          <a:off x="0" y="0"/>
          <a:ext cx="0" cy="0"/>
          <a:chOff x="0" y="0"/>
          <a:chExt cx="0" cy="0"/>
        </a:xfrm>
      </p:grpSpPr>
      <p:sp>
        <p:nvSpPr>
          <p:cNvPr id="3" name="Rectangle 2">
            <a:extLst>
              <a:ext uri="{FF2B5EF4-FFF2-40B4-BE49-F238E27FC236}">
                <a16:creationId xmlns:a16="http://schemas.microsoft.com/office/drawing/2014/main" id="{E4C939E7-4733-063F-61F8-78BD0DC55039}"/>
              </a:ext>
            </a:extLst>
          </p:cNvPr>
          <p:cNvSpPr/>
          <p:nvPr/>
        </p:nvSpPr>
        <p:spPr>
          <a:xfrm>
            <a:off x="5135672" y="801866"/>
            <a:ext cx="6786250" cy="5230634"/>
          </a:xfrm>
          <a:prstGeom prst="rect">
            <a:avLst/>
          </a:prstGeom>
          <a:noFill/>
          <a:ln>
            <a:noFill/>
          </a:ln>
        </p:spPr>
        <p:txBody>
          <a:bodyPr vert="horz" lIns="91440" tIns="45720" rIns="91440" bIns="45720" rtlCol="0" anchor="ctr">
            <a:noAutofit/>
          </a:bodyPr>
          <a:lstStyle/>
          <a:p>
            <a:pPr marL="342904" indent="-228600">
              <a:lnSpc>
                <a:spcPct val="90000"/>
              </a:lnSpc>
              <a:spcAft>
                <a:spcPts val="600"/>
              </a:spcAft>
              <a:buFont typeface="Arial" panose="020B0604020202020204" pitchFamily="34" charset="0"/>
              <a:buChar char="•"/>
            </a:pPr>
            <a:r>
              <a:rPr lang="en-US" sz="2400" dirty="0">
                <a:solidFill>
                  <a:schemeClr val="tx2"/>
                </a:solidFill>
                <a:latin typeface="Calibri" panose="020F0502020204030204" pitchFamily="34" charset="0"/>
                <a:ea typeface="Calibri" panose="020F0502020204030204" pitchFamily="34" charset="0"/>
                <a:cs typeface="Calibri" panose="020F0502020204030204" pitchFamily="34" charset="0"/>
              </a:rPr>
              <a:t>Introduction – </a:t>
            </a:r>
            <a:r>
              <a:rPr lang="en-US" sz="2400" i="1" dirty="0">
                <a:solidFill>
                  <a:schemeClr val="tx2"/>
                </a:solidFill>
                <a:latin typeface="Calibri" panose="020F0502020204030204" pitchFamily="34" charset="0"/>
                <a:ea typeface="Calibri" panose="020F0502020204030204" pitchFamily="34" charset="0"/>
                <a:cs typeface="Calibri" panose="020F0502020204030204" pitchFamily="34" charset="0"/>
              </a:rPr>
              <a:t>Rick Richardson</a:t>
            </a:r>
          </a:p>
          <a:p>
            <a:pPr marL="342904" indent="-228600">
              <a:lnSpc>
                <a:spcPct val="90000"/>
              </a:lnSpc>
              <a:spcAft>
                <a:spcPts val="600"/>
              </a:spcAft>
              <a:buFont typeface="Arial" panose="020B0604020202020204" pitchFamily="34" charset="0"/>
              <a:buChar char="•"/>
            </a:pPr>
            <a:endParaRPr lang="en-US" sz="800" dirty="0">
              <a:solidFill>
                <a:schemeClr val="tx2"/>
              </a:solidFill>
              <a:latin typeface="Calibri" panose="020F0502020204030204" pitchFamily="34" charset="0"/>
              <a:ea typeface="Calibri" panose="020F0502020204030204" pitchFamily="34" charset="0"/>
              <a:cs typeface="Calibri" panose="020F0502020204030204" pitchFamily="34" charset="0"/>
            </a:endParaRPr>
          </a:p>
          <a:p>
            <a:pPr marL="342904" indent="-228600">
              <a:lnSpc>
                <a:spcPct val="90000"/>
              </a:lnSpc>
              <a:spcAft>
                <a:spcPts val="600"/>
              </a:spcAft>
              <a:buFont typeface="Arial" panose="020B0604020202020204" pitchFamily="34" charset="0"/>
              <a:buChar char="•"/>
            </a:pPr>
            <a:r>
              <a:rPr lang="en-US" sz="2400" dirty="0">
                <a:solidFill>
                  <a:schemeClr val="tx2"/>
                </a:solidFill>
                <a:latin typeface="Calibri" panose="020F0502020204030204" pitchFamily="34" charset="0"/>
                <a:ea typeface="Calibri" panose="020F0502020204030204" pitchFamily="34" charset="0"/>
                <a:cs typeface="Calibri" panose="020F0502020204030204" pitchFamily="34" charset="0"/>
              </a:rPr>
              <a:t>Developing their Plan – </a:t>
            </a:r>
            <a:r>
              <a:rPr lang="en-US" sz="2400" i="1" dirty="0">
                <a:solidFill>
                  <a:schemeClr val="tx2"/>
                </a:solidFill>
                <a:latin typeface="Calibri" panose="020F0502020204030204" pitchFamily="34" charset="0"/>
                <a:ea typeface="Calibri" panose="020F0502020204030204" pitchFamily="34" charset="0"/>
                <a:cs typeface="Calibri" panose="020F0502020204030204" pitchFamily="34" charset="0"/>
              </a:rPr>
              <a:t>Stan Bochenek</a:t>
            </a:r>
          </a:p>
          <a:p>
            <a:pPr marL="342904" indent="-228600">
              <a:lnSpc>
                <a:spcPct val="90000"/>
              </a:lnSpc>
              <a:spcAft>
                <a:spcPts val="600"/>
              </a:spcAft>
              <a:buFont typeface="Arial" panose="020B0604020202020204" pitchFamily="34" charset="0"/>
              <a:buChar char="•"/>
            </a:pPr>
            <a:endParaRPr lang="en-US" sz="800" dirty="0">
              <a:solidFill>
                <a:schemeClr val="tx2"/>
              </a:solidFill>
              <a:latin typeface="Calibri" panose="020F0502020204030204" pitchFamily="34" charset="0"/>
              <a:ea typeface="Calibri" panose="020F0502020204030204" pitchFamily="34" charset="0"/>
              <a:cs typeface="Calibri" panose="020F0502020204030204" pitchFamily="34" charset="0"/>
            </a:endParaRPr>
          </a:p>
          <a:p>
            <a:pPr marL="342904" indent="-228600">
              <a:lnSpc>
                <a:spcPct val="90000"/>
              </a:lnSpc>
              <a:spcAft>
                <a:spcPts val="600"/>
              </a:spcAft>
              <a:buFont typeface="Arial" panose="020B0604020202020204" pitchFamily="34" charset="0"/>
              <a:buChar char="•"/>
            </a:pPr>
            <a:r>
              <a:rPr lang="en-US" sz="2400" dirty="0">
                <a:solidFill>
                  <a:schemeClr val="tx2"/>
                </a:solidFill>
                <a:latin typeface="Calibri" panose="020F0502020204030204" pitchFamily="34" charset="0"/>
                <a:ea typeface="Calibri" panose="020F0502020204030204" pitchFamily="34" charset="0"/>
                <a:cs typeface="Calibri" panose="020F0502020204030204" pitchFamily="34" charset="0"/>
              </a:rPr>
              <a:t>Financial Understanding – </a:t>
            </a:r>
            <a:r>
              <a:rPr lang="en-US" sz="2400" i="1" dirty="0">
                <a:solidFill>
                  <a:schemeClr val="tx2"/>
                </a:solidFill>
                <a:latin typeface="Calibri" panose="020F0502020204030204" pitchFamily="34" charset="0"/>
                <a:ea typeface="Calibri" panose="020F0502020204030204" pitchFamily="34" charset="0"/>
                <a:cs typeface="Calibri" panose="020F0502020204030204" pitchFamily="34" charset="0"/>
              </a:rPr>
              <a:t>Ron Costanzo</a:t>
            </a:r>
          </a:p>
          <a:p>
            <a:pPr marL="342904" indent="-228600">
              <a:lnSpc>
                <a:spcPct val="90000"/>
              </a:lnSpc>
              <a:spcAft>
                <a:spcPts val="600"/>
              </a:spcAft>
              <a:buFont typeface="Arial" panose="020B0604020202020204" pitchFamily="34" charset="0"/>
              <a:buChar char="•"/>
            </a:pPr>
            <a:endParaRPr lang="en-US" sz="800" dirty="0">
              <a:solidFill>
                <a:schemeClr val="tx2"/>
              </a:solidFill>
              <a:latin typeface="Calibri" panose="020F0502020204030204" pitchFamily="34" charset="0"/>
              <a:ea typeface="Calibri" panose="020F0502020204030204" pitchFamily="34" charset="0"/>
              <a:cs typeface="Calibri" panose="020F0502020204030204" pitchFamily="34" charset="0"/>
            </a:endParaRPr>
          </a:p>
          <a:p>
            <a:pPr marL="342904" indent="-228600">
              <a:lnSpc>
                <a:spcPct val="90000"/>
              </a:lnSpc>
              <a:spcAft>
                <a:spcPts val="600"/>
              </a:spcAft>
              <a:buFont typeface="Arial" panose="020B0604020202020204" pitchFamily="34" charset="0"/>
              <a:buChar char="•"/>
            </a:pPr>
            <a:r>
              <a:rPr lang="en-US" sz="2400" dirty="0">
                <a:solidFill>
                  <a:schemeClr val="tx2"/>
                </a:solidFill>
                <a:latin typeface="Calibri" panose="020F0502020204030204" pitchFamily="34" charset="0"/>
                <a:ea typeface="Calibri" panose="020F0502020204030204" pitchFamily="34" charset="0"/>
                <a:cs typeface="Calibri" panose="020F0502020204030204" pitchFamily="34" charset="0"/>
              </a:rPr>
              <a:t>Micro Loan Program – </a:t>
            </a:r>
            <a:r>
              <a:rPr lang="en-US" sz="2400" i="1" dirty="0">
                <a:solidFill>
                  <a:schemeClr val="tx2"/>
                </a:solidFill>
                <a:latin typeface="Calibri" panose="020F0502020204030204" pitchFamily="34" charset="0"/>
                <a:ea typeface="Calibri" panose="020F0502020204030204" pitchFamily="34" charset="0"/>
                <a:cs typeface="Calibri" panose="020F0502020204030204" pitchFamily="34" charset="0"/>
              </a:rPr>
              <a:t>Ron Costanzo</a:t>
            </a:r>
          </a:p>
          <a:p>
            <a:pPr marL="342904" indent="-228600">
              <a:lnSpc>
                <a:spcPct val="90000"/>
              </a:lnSpc>
              <a:spcAft>
                <a:spcPts val="600"/>
              </a:spcAft>
              <a:buFont typeface="Arial" panose="020B0604020202020204" pitchFamily="34" charset="0"/>
              <a:buChar char="•"/>
            </a:pPr>
            <a:endParaRPr lang="en-US" sz="800" dirty="0">
              <a:solidFill>
                <a:schemeClr val="tx2"/>
              </a:solidFill>
              <a:latin typeface="Calibri" panose="020F0502020204030204" pitchFamily="34" charset="0"/>
              <a:ea typeface="Calibri" panose="020F0502020204030204" pitchFamily="34" charset="0"/>
              <a:cs typeface="Calibri" panose="020F0502020204030204" pitchFamily="34" charset="0"/>
            </a:endParaRPr>
          </a:p>
          <a:p>
            <a:pPr marL="342904" indent="-228600">
              <a:lnSpc>
                <a:spcPct val="90000"/>
              </a:lnSpc>
              <a:spcAft>
                <a:spcPts val="600"/>
              </a:spcAft>
              <a:buFont typeface="Arial" panose="020B0604020202020204" pitchFamily="34" charset="0"/>
              <a:buChar char="•"/>
            </a:pPr>
            <a:r>
              <a:rPr lang="en-US" sz="2400" dirty="0">
                <a:solidFill>
                  <a:schemeClr val="tx2"/>
                </a:solidFill>
                <a:latin typeface="Calibri" panose="020F0502020204030204" pitchFamily="34" charset="0"/>
                <a:ea typeface="Calibri" panose="020F0502020204030204" pitchFamily="34" charset="0"/>
                <a:cs typeface="Calibri" panose="020F0502020204030204" pitchFamily="34" charset="0"/>
              </a:rPr>
              <a:t>Developing Local Resources – </a:t>
            </a:r>
            <a:r>
              <a:rPr lang="en-US" sz="2400" i="1" dirty="0">
                <a:solidFill>
                  <a:schemeClr val="tx2"/>
                </a:solidFill>
                <a:latin typeface="Calibri" panose="020F0502020204030204" pitchFamily="34" charset="0"/>
                <a:ea typeface="Calibri" panose="020F0502020204030204" pitchFamily="34" charset="0"/>
                <a:cs typeface="Calibri" panose="020F0502020204030204" pitchFamily="34" charset="0"/>
              </a:rPr>
              <a:t>John Taillac</a:t>
            </a:r>
          </a:p>
          <a:p>
            <a:pPr marL="342904" indent="-228600">
              <a:lnSpc>
                <a:spcPct val="90000"/>
              </a:lnSpc>
              <a:spcAft>
                <a:spcPts val="600"/>
              </a:spcAft>
              <a:buFont typeface="Arial" panose="020B0604020202020204" pitchFamily="34" charset="0"/>
              <a:buChar char="•"/>
            </a:pPr>
            <a:endParaRPr lang="en-US" sz="800" dirty="0">
              <a:solidFill>
                <a:schemeClr val="tx2"/>
              </a:solidFill>
              <a:latin typeface="Calibri" panose="020F0502020204030204" pitchFamily="34" charset="0"/>
              <a:ea typeface="Calibri" panose="020F0502020204030204" pitchFamily="34" charset="0"/>
              <a:cs typeface="Calibri" panose="020F0502020204030204" pitchFamily="34" charset="0"/>
            </a:endParaRPr>
          </a:p>
          <a:p>
            <a:pPr marL="342904" indent="-228600">
              <a:lnSpc>
                <a:spcPct val="90000"/>
              </a:lnSpc>
              <a:spcAft>
                <a:spcPts val="600"/>
              </a:spcAft>
              <a:buFont typeface="Arial" panose="020B0604020202020204" pitchFamily="34" charset="0"/>
              <a:buChar char="•"/>
            </a:pPr>
            <a:r>
              <a:rPr lang="en-US" sz="2400" dirty="0">
                <a:solidFill>
                  <a:schemeClr val="tx2"/>
                </a:solidFill>
                <a:latin typeface="Calibri" panose="020F0502020204030204" pitchFamily="34" charset="0"/>
                <a:ea typeface="Calibri" panose="020F0502020204030204" pitchFamily="34" charset="0"/>
                <a:cs typeface="Calibri" panose="020F0502020204030204" pitchFamily="34" charset="0"/>
              </a:rPr>
              <a:t>SVdP-Website </a:t>
            </a:r>
            <a:r>
              <a:rPr lang="en-US" sz="2400" i="1" dirty="0">
                <a:solidFill>
                  <a:schemeClr val="tx2"/>
                </a:solidFill>
                <a:latin typeface="Calibri" panose="020F0502020204030204" pitchFamily="34" charset="0"/>
                <a:ea typeface="Calibri" panose="020F0502020204030204" pitchFamily="34" charset="0"/>
                <a:cs typeface="Calibri" panose="020F0502020204030204" pitchFamily="34" charset="0"/>
              </a:rPr>
              <a:t>(member section) </a:t>
            </a:r>
            <a:r>
              <a:rPr lang="en-US" sz="2400" dirty="0">
                <a:solidFill>
                  <a:schemeClr val="tx2"/>
                </a:solidFill>
                <a:latin typeface="Calibri" panose="020F0502020204030204" pitchFamily="34" charset="0"/>
                <a:ea typeface="Calibri" panose="020F0502020204030204" pitchFamily="34" charset="0"/>
                <a:cs typeface="Calibri" panose="020F0502020204030204" pitchFamily="34" charset="0"/>
              </a:rPr>
              <a:t>– </a:t>
            </a:r>
            <a:r>
              <a:rPr lang="en-US" sz="2400" i="1" dirty="0">
                <a:solidFill>
                  <a:schemeClr val="tx2"/>
                </a:solidFill>
                <a:latin typeface="Calibri" panose="020F0502020204030204" pitchFamily="34" charset="0"/>
                <a:ea typeface="Calibri" panose="020F0502020204030204" pitchFamily="34" charset="0"/>
                <a:cs typeface="Calibri" panose="020F0502020204030204" pitchFamily="34" charset="0"/>
              </a:rPr>
              <a:t>Claudia Ramirez</a:t>
            </a:r>
          </a:p>
          <a:p>
            <a:pPr marL="342904" indent="-228600">
              <a:lnSpc>
                <a:spcPct val="90000"/>
              </a:lnSpc>
              <a:spcAft>
                <a:spcPts val="600"/>
              </a:spcAft>
              <a:buFont typeface="Arial" panose="020B0604020202020204" pitchFamily="34" charset="0"/>
              <a:buChar char="•"/>
            </a:pPr>
            <a:endParaRPr lang="en-US" sz="800" dirty="0">
              <a:solidFill>
                <a:schemeClr val="tx2"/>
              </a:solidFill>
              <a:latin typeface="Calibri" panose="020F0502020204030204" pitchFamily="34" charset="0"/>
              <a:ea typeface="Calibri" panose="020F0502020204030204" pitchFamily="34" charset="0"/>
              <a:cs typeface="Calibri" panose="020F0502020204030204" pitchFamily="34" charset="0"/>
            </a:endParaRPr>
          </a:p>
          <a:p>
            <a:pPr marL="342904" indent="-228600">
              <a:lnSpc>
                <a:spcPct val="90000"/>
              </a:lnSpc>
              <a:spcAft>
                <a:spcPts val="600"/>
              </a:spcAft>
              <a:buFont typeface="Arial" panose="020B0604020202020204" pitchFamily="34" charset="0"/>
              <a:buChar char="•"/>
            </a:pPr>
            <a:r>
              <a:rPr lang="en-US" sz="2400" dirty="0">
                <a:solidFill>
                  <a:schemeClr val="tx2"/>
                </a:solidFill>
                <a:latin typeface="Calibri" panose="020F0502020204030204" pitchFamily="34" charset="0"/>
                <a:ea typeface="Calibri" panose="020F0502020204030204" pitchFamily="34" charset="0"/>
                <a:cs typeface="Calibri" panose="020F0502020204030204" pitchFamily="34" charset="0"/>
              </a:rPr>
              <a:t>Submitting a Hope Application – </a:t>
            </a:r>
            <a:r>
              <a:rPr lang="en-US" sz="2400" i="1" dirty="0">
                <a:solidFill>
                  <a:schemeClr val="tx2"/>
                </a:solidFill>
                <a:latin typeface="Calibri" panose="020F0502020204030204" pitchFamily="34" charset="0"/>
                <a:ea typeface="Calibri" panose="020F0502020204030204" pitchFamily="34" charset="0"/>
                <a:cs typeface="Calibri" panose="020F0502020204030204" pitchFamily="34" charset="0"/>
              </a:rPr>
              <a:t>Dominick Scibilia</a:t>
            </a:r>
            <a:endParaRPr lang="en-US" sz="2400" b="1" i="1" dirty="0">
              <a:ln w="9525">
                <a:solidFill>
                  <a:schemeClr val="bg1"/>
                </a:solidFill>
                <a:prstDash val="solid"/>
              </a:ln>
              <a:solidFill>
                <a:schemeClr val="tx2"/>
              </a:solidFill>
              <a:effectLst>
                <a:outerShdw blurRad="12700" dist="38100" dir="2700000" algn="tl" rotWithShape="0">
                  <a:schemeClr val="bg1">
                    <a:lumMod val="50000"/>
                  </a:schemeClr>
                </a:outerShdw>
              </a:effectLst>
              <a:latin typeface="Calibri" panose="020F0502020204030204" pitchFamily="34" charset="0"/>
              <a:ea typeface="Calibri" panose="020F0502020204030204" pitchFamily="34" charset="0"/>
              <a:cs typeface="Calibri" panose="020F0502020204030204" pitchFamily="34" charset="0"/>
            </a:endParaRPr>
          </a:p>
        </p:txBody>
      </p:sp>
      <p:pic>
        <p:nvPicPr>
          <p:cNvPr id="2" name="Picture 1">
            <a:extLst>
              <a:ext uri="{FF2B5EF4-FFF2-40B4-BE49-F238E27FC236}">
                <a16:creationId xmlns:a16="http://schemas.microsoft.com/office/drawing/2014/main" id="{BB3BC2EA-3F61-6B43-1AA6-046EED3ECACE}"/>
              </a:ext>
            </a:extLst>
          </p:cNvPr>
          <p:cNvPicPr>
            <a:picLocks noChangeAspect="1"/>
          </p:cNvPicPr>
          <p:nvPr/>
        </p:nvPicPr>
        <p:blipFill>
          <a:blip r:embed="rId3"/>
          <a:stretch>
            <a:fillRect/>
          </a:stretch>
        </p:blipFill>
        <p:spPr>
          <a:xfrm>
            <a:off x="2305010" y="292178"/>
            <a:ext cx="2474879" cy="662939"/>
          </a:xfrm>
          <a:prstGeom prst="rect">
            <a:avLst/>
          </a:prstGeom>
        </p:spPr>
      </p:pic>
      <p:sp>
        <p:nvSpPr>
          <p:cNvPr id="4" name="Rectangle 3">
            <a:extLst>
              <a:ext uri="{FF2B5EF4-FFF2-40B4-BE49-F238E27FC236}">
                <a16:creationId xmlns:a16="http://schemas.microsoft.com/office/drawing/2014/main" id="{A51FC492-0AEC-650E-2EB8-45E4AEC6D945}"/>
              </a:ext>
            </a:extLst>
          </p:cNvPr>
          <p:cNvSpPr/>
          <p:nvPr/>
        </p:nvSpPr>
        <p:spPr>
          <a:xfrm>
            <a:off x="1865381" y="1108188"/>
            <a:ext cx="3669161" cy="2760098"/>
          </a:xfrm>
          <a:prstGeom prst="rect">
            <a:avLst/>
          </a:prstGeom>
        </p:spPr>
        <p:txBody>
          <a:bodyPr vert="horz" lIns="91440" tIns="45720" rIns="91440" bIns="45720" rtlCol="0" anchor="ctr">
            <a:normAutofit/>
          </a:bodyPr>
          <a:lstStyle/>
          <a:p>
            <a:pPr algn="ctr">
              <a:lnSpc>
                <a:spcPct val="90000"/>
              </a:lnSpc>
              <a:spcBef>
                <a:spcPct val="0"/>
              </a:spcBef>
              <a:spcAft>
                <a:spcPts val="600"/>
              </a:spcAft>
            </a:pPr>
            <a:r>
              <a:rPr lang="en-US" sz="4300" b="1" i="1" kern="1200" dirty="0">
                <a:ln w="9525">
                  <a:solidFill>
                    <a:schemeClr val="bg1"/>
                  </a:solidFill>
                  <a:prstDash val="solid"/>
                </a:ln>
                <a:solidFill>
                  <a:schemeClr val="tx2"/>
                </a:solidFill>
                <a:effectLst>
                  <a:outerShdw blurRad="12700" dist="38100" dir="2700000" algn="tl" rotWithShape="0">
                    <a:schemeClr val="accent5">
                      <a:lumMod val="60000"/>
                      <a:lumOff val="40000"/>
                    </a:schemeClr>
                  </a:outerShdw>
                </a:effectLst>
                <a:latin typeface="+mj-lt"/>
                <a:ea typeface="+mj-ea"/>
                <a:cs typeface="+mj-cs"/>
              </a:rPr>
              <a:t>Workshop Outline</a:t>
            </a:r>
          </a:p>
        </p:txBody>
      </p:sp>
    </p:spTree>
    <p:extLst>
      <p:ext uri="{BB962C8B-B14F-4D97-AF65-F5344CB8AC3E}">
        <p14:creationId xmlns:p14="http://schemas.microsoft.com/office/powerpoint/2010/main" val="259878057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AD0EE89F-4E62-9B14-5376-087A44C63432}"/>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6ECCE048-2A50-66EC-670A-E616C711C9A2}"/>
              </a:ext>
            </a:extLst>
          </p:cNvPr>
          <p:cNvSpPr/>
          <p:nvPr/>
        </p:nvSpPr>
        <p:spPr>
          <a:xfrm>
            <a:off x="3533575" y="1799012"/>
            <a:ext cx="6105194" cy="2031055"/>
          </a:xfrm>
          <a:prstGeom prst="rect">
            <a:avLst/>
          </a:prstGeom>
        </p:spPr>
        <p:txBody>
          <a:bodyPr vert="horz" lIns="91440" tIns="45720" rIns="91440" bIns="45720" rtlCol="0" anchor="b">
            <a:normAutofit/>
            <a:scene3d>
              <a:camera prst="orthographicFront"/>
              <a:lightRig rig="soft" dir="t">
                <a:rot lat="0" lon="0" rev="15600000"/>
              </a:lightRig>
            </a:scene3d>
            <a:sp3d extrusionH="57150" prstMaterial="softEdge">
              <a:bevelT w="25400" h="38100"/>
            </a:sp3d>
          </a:bodyPr>
          <a:lstStyle/>
          <a:p>
            <a:pPr algn="ctr">
              <a:lnSpc>
                <a:spcPct val="90000"/>
              </a:lnSpc>
              <a:spcBef>
                <a:spcPct val="0"/>
              </a:spcBef>
              <a:spcAft>
                <a:spcPts val="600"/>
              </a:spcAft>
            </a:pPr>
            <a:r>
              <a:rPr lang="en-US" sz="6600" b="1" i="1" dirty="0">
                <a:ln w="9525">
                  <a:solidFill>
                    <a:schemeClr val="bg1"/>
                  </a:solidFill>
                  <a:prstDash val="solid"/>
                </a:ln>
                <a:solidFill>
                  <a:schemeClr val="tx2"/>
                </a:solidFill>
                <a:effectLst>
                  <a:outerShdw blurRad="12700" dist="38100" dir="2700000" algn="tl" rotWithShape="0">
                    <a:schemeClr val="bg1">
                      <a:lumMod val="50000"/>
                    </a:schemeClr>
                  </a:outerShdw>
                </a:effectLst>
                <a:latin typeface="+mj-lt"/>
                <a:ea typeface="+mj-ea"/>
                <a:cs typeface="+mj-cs"/>
              </a:rPr>
              <a:t>Developing their Plan</a:t>
            </a:r>
            <a:endParaRPr lang="en-US" sz="6600" b="1" kern="1200" dirty="0">
              <a:ln w="9525">
                <a:solidFill>
                  <a:schemeClr val="bg1"/>
                </a:solidFill>
                <a:prstDash val="solid"/>
              </a:ln>
              <a:solidFill>
                <a:schemeClr val="tx2"/>
              </a:solidFill>
              <a:effectLst>
                <a:outerShdw blurRad="12700" dist="38100" dir="2700000" algn="tl" rotWithShape="0">
                  <a:schemeClr val="bg1">
                    <a:lumMod val="50000"/>
                  </a:schemeClr>
                </a:outerShdw>
              </a:effectLst>
              <a:latin typeface="+mj-lt"/>
              <a:ea typeface="+mj-ea"/>
              <a:cs typeface="+mj-cs"/>
            </a:endParaRPr>
          </a:p>
        </p:txBody>
      </p:sp>
      <p:pic>
        <p:nvPicPr>
          <p:cNvPr id="4" name="Picture 3">
            <a:extLst>
              <a:ext uri="{FF2B5EF4-FFF2-40B4-BE49-F238E27FC236}">
                <a16:creationId xmlns:a16="http://schemas.microsoft.com/office/drawing/2014/main" id="{4218AE8C-A2C0-3D9C-3901-3935F802F6D3}"/>
              </a:ext>
            </a:extLst>
          </p:cNvPr>
          <p:cNvPicPr>
            <a:picLocks noChangeAspect="1"/>
          </p:cNvPicPr>
          <p:nvPr/>
        </p:nvPicPr>
        <p:blipFill>
          <a:blip r:embed="rId3"/>
          <a:stretch>
            <a:fillRect/>
          </a:stretch>
        </p:blipFill>
        <p:spPr>
          <a:xfrm>
            <a:off x="4404575" y="489222"/>
            <a:ext cx="4043330" cy="1083075"/>
          </a:xfrm>
          <a:prstGeom prst="rect">
            <a:avLst/>
          </a:prstGeom>
        </p:spPr>
      </p:pic>
      <p:pic>
        <p:nvPicPr>
          <p:cNvPr id="16" name="Picture 15" descr="A cartoon of a family&#10;&#10;AI-generated content may be incorrect.">
            <a:extLst>
              <a:ext uri="{FF2B5EF4-FFF2-40B4-BE49-F238E27FC236}">
                <a16:creationId xmlns:a16="http://schemas.microsoft.com/office/drawing/2014/main" id="{C61B5F7C-4D68-3263-970F-B09ADD5D6075}"/>
              </a:ext>
            </a:extLst>
          </p:cNvPr>
          <p:cNvPicPr>
            <a:picLocks noChangeAspect="1"/>
          </p:cNvPicPr>
          <p:nvPr/>
        </p:nvPicPr>
        <p:blipFill>
          <a:blip r:embed="rId4">
            <a:extLst>
              <a:ext uri="{28A0092B-C50C-407E-A947-70E740481C1C}">
                <a14:useLocalDpi xmlns:a14="http://schemas.microsoft.com/office/drawing/2010/main" val="0"/>
              </a:ext>
              <a:ext uri="{837473B0-CC2E-450A-ABE3-18F120FF3D39}">
                <a1611:picAttrSrcUrl xmlns:a1611="http://schemas.microsoft.com/office/drawing/2016/11/main" r:id="rId5"/>
              </a:ext>
            </a:extLst>
          </a:blip>
          <a:stretch>
            <a:fillRect/>
          </a:stretch>
        </p:blipFill>
        <p:spPr>
          <a:xfrm>
            <a:off x="8227986" y="3298785"/>
            <a:ext cx="2452157" cy="3069993"/>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414079870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B963ECDB-BE9E-D165-B646-BAF3DA96211B}"/>
            </a:ext>
          </a:extLst>
        </p:cNvPr>
        <p:cNvGrpSpPr/>
        <p:nvPr/>
      </p:nvGrpSpPr>
      <p:grpSpPr>
        <a:xfrm>
          <a:off x="0" y="0"/>
          <a:ext cx="0" cy="0"/>
          <a:chOff x="0" y="0"/>
          <a:chExt cx="0" cy="0"/>
        </a:xfrm>
      </p:grpSpPr>
      <p:sp>
        <p:nvSpPr>
          <p:cNvPr id="7" name="Rectangle 6">
            <a:extLst>
              <a:ext uri="{FF2B5EF4-FFF2-40B4-BE49-F238E27FC236}">
                <a16:creationId xmlns:a16="http://schemas.microsoft.com/office/drawing/2014/main" id="{4A2F1B73-33F6-6441-2698-2600E3439606}"/>
              </a:ext>
            </a:extLst>
          </p:cNvPr>
          <p:cNvSpPr/>
          <p:nvPr/>
        </p:nvSpPr>
        <p:spPr>
          <a:xfrm>
            <a:off x="2255592" y="1011407"/>
            <a:ext cx="3669161" cy="2298478"/>
          </a:xfrm>
          <a:prstGeom prst="rect">
            <a:avLst/>
          </a:prstGeom>
        </p:spPr>
        <p:txBody>
          <a:bodyPr vert="horz" lIns="91440" tIns="45720" rIns="91440" bIns="45720" rtlCol="0" anchor="ctr">
            <a:normAutofit/>
          </a:bodyPr>
          <a:lstStyle/>
          <a:p>
            <a:pPr algn="ctr">
              <a:lnSpc>
                <a:spcPct val="90000"/>
              </a:lnSpc>
              <a:spcBef>
                <a:spcPct val="0"/>
              </a:spcBef>
              <a:spcAft>
                <a:spcPts val="600"/>
              </a:spcAft>
            </a:pPr>
            <a:r>
              <a:rPr lang="en-US" sz="4300" b="1" i="1" kern="1200" dirty="0">
                <a:ln w="9525">
                  <a:solidFill>
                    <a:schemeClr val="bg1"/>
                  </a:solidFill>
                  <a:prstDash val="solid"/>
                </a:ln>
                <a:solidFill>
                  <a:schemeClr val="tx2"/>
                </a:solidFill>
                <a:effectLst>
                  <a:outerShdw blurRad="12700" dist="38100" dir="2700000" algn="tl" rotWithShape="0">
                    <a:schemeClr val="accent5">
                      <a:lumMod val="60000"/>
                      <a:lumOff val="40000"/>
                    </a:schemeClr>
                  </a:outerShdw>
                </a:effectLst>
                <a:latin typeface="+mj-lt"/>
                <a:ea typeface="+mj-ea"/>
                <a:cs typeface="+mj-cs"/>
              </a:rPr>
              <a:t>One Person/Family at a Time</a:t>
            </a:r>
          </a:p>
        </p:txBody>
      </p:sp>
      <p:pic>
        <p:nvPicPr>
          <p:cNvPr id="2" name="Picture 1">
            <a:extLst>
              <a:ext uri="{FF2B5EF4-FFF2-40B4-BE49-F238E27FC236}">
                <a16:creationId xmlns:a16="http://schemas.microsoft.com/office/drawing/2014/main" id="{D4943C52-2055-9E0B-39BD-3C2E6600D538}"/>
              </a:ext>
            </a:extLst>
          </p:cNvPr>
          <p:cNvPicPr>
            <a:picLocks noChangeAspect="1"/>
          </p:cNvPicPr>
          <p:nvPr/>
        </p:nvPicPr>
        <p:blipFill>
          <a:blip r:embed="rId3"/>
          <a:stretch>
            <a:fillRect/>
          </a:stretch>
        </p:blipFill>
        <p:spPr>
          <a:xfrm>
            <a:off x="2392184" y="348468"/>
            <a:ext cx="2474879" cy="662939"/>
          </a:xfrm>
          <a:prstGeom prst="rect">
            <a:avLst/>
          </a:prstGeom>
        </p:spPr>
      </p:pic>
      <p:sp>
        <p:nvSpPr>
          <p:cNvPr id="6" name="Content Placeholder 2">
            <a:extLst>
              <a:ext uri="{FF2B5EF4-FFF2-40B4-BE49-F238E27FC236}">
                <a16:creationId xmlns:a16="http://schemas.microsoft.com/office/drawing/2014/main" id="{181BCF69-C388-3076-FF8A-360E1714477C}"/>
              </a:ext>
            </a:extLst>
          </p:cNvPr>
          <p:cNvSpPr txBox="1">
            <a:spLocks/>
          </p:cNvSpPr>
          <p:nvPr/>
        </p:nvSpPr>
        <p:spPr>
          <a:xfrm>
            <a:off x="6727799" y="1219754"/>
            <a:ext cx="5000263" cy="3086031"/>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dirty="0">
                <a:latin typeface="Calibri" panose="020F0502020204030204" pitchFamily="34" charset="0"/>
                <a:ea typeface="Calibri" panose="020F0502020204030204" pitchFamily="34" charset="0"/>
                <a:cs typeface="Calibri" panose="020F0502020204030204" pitchFamily="34" charset="0"/>
              </a:rPr>
              <a:t>Personal and relational—not transactional</a:t>
            </a:r>
          </a:p>
          <a:p>
            <a:endParaRPr lang="en-US" sz="800" dirty="0">
              <a:latin typeface="Calibri" panose="020F0502020204030204" pitchFamily="34" charset="0"/>
              <a:ea typeface="Calibri" panose="020F0502020204030204" pitchFamily="34" charset="0"/>
              <a:cs typeface="Calibri" panose="020F0502020204030204" pitchFamily="34" charset="0"/>
            </a:endParaRPr>
          </a:p>
          <a:p>
            <a:r>
              <a:rPr lang="en-US" dirty="0">
                <a:latin typeface="Calibri" panose="020F0502020204030204" pitchFamily="34" charset="0"/>
                <a:ea typeface="Calibri" panose="020F0502020204030204" pitchFamily="34" charset="0"/>
                <a:cs typeface="Calibri" panose="020F0502020204030204" pitchFamily="34" charset="0"/>
              </a:rPr>
              <a:t>We meet people where they are</a:t>
            </a:r>
          </a:p>
          <a:p>
            <a:endParaRPr lang="en-US" sz="800" dirty="0">
              <a:latin typeface="Calibri" panose="020F0502020204030204" pitchFamily="34" charset="0"/>
              <a:ea typeface="Calibri" panose="020F0502020204030204" pitchFamily="34" charset="0"/>
              <a:cs typeface="Calibri" panose="020F0502020204030204" pitchFamily="34" charset="0"/>
            </a:endParaRPr>
          </a:p>
          <a:p>
            <a:r>
              <a:rPr lang="en-US" dirty="0">
                <a:latin typeface="Calibri" panose="020F0502020204030204" pitchFamily="34" charset="0"/>
                <a:ea typeface="Calibri" panose="020F0502020204030204" pitchFamily="34" charset="0"/>
                <a:cs typeface="Calibri" panose="020F0502020204030204" pitchFamily="34" charset="0"/>
              </a:rPr>
              <a:t>Every family is unique</a:t>
            </a:r>
          </a:p>
        </p:txBody>
      </p:sp>
      <p:pic>
        <p:nvPicPr>
          <p:cNvPr id="8" name="Picture 7" descr="A family with their children&#10;&#10;AI-generated content may be incorrect.">
            <a:extLst>
              <a:ext uri="{FF2B5EF4-FFF2-40B4-BE49-F238E27FC236}">
                <a16:creationId xmlns:a16="http://schemas.microsoft.com/office/drawing/2014/main" id="{0F936827-8738-78D9-49E8-F564A61A882A}"/>
              </a:ext>
            </a:extLst>
          </p:cNvPr>
          <p:cNvPicPr>
            <a:picLocks noChangeAspect="1"/>
          </p:cNvPicPr>
          <p:nvPr/>
        </p:nvPicPr>
        <p:blipFill>
          <a:blip r:embed="rId4">
            <a:extLst>
              <a:ext uri="{28A0092B-C50C-407E-A947-70E740481C1C}">
                <a14:useLocalDpi xmlns:a14="http://schemas.microsoft.com/office/drawing/2010/main" val="0"/>
              </a:ext>
              <a:ext uri="{837473B0-CC2E-450A-ABE3-18F120FF3D39}">
                <a1611:picAttrSrcUrl xmlns:a1611="http://schemas.microsoft.com/office/drawing/2016/11/main" r:id="rId5"/>
              </a:ext>
            </a:extLst>
          </a:blip>
          <a:stretch>
            <a:fillRect/>
          </a:stretch>
        </p:blipFill>
        <p:spPr>
          <a:xfrm>
            <a:off x="4137053" y="3102015"/>
            <a:ext cx="2686859" cy="2488084"/>
          </a:xfrm>
          <a:prstGeom prst="rect">
            <a:avLst/>
          </a:prstGeom>
          <a:ln>
            <a:noFill/>
          </a:ln>
          <a:effectLst>
            <a:outerShdw blurRad="76200" dir="18900000" sy="23000" kx="-1200000" algn="bl" rotWithShape="0">
              <a:prstClr val="black">
                <a:alpha val="20000"/>
              </a:prstClr>
            </a:outerShdw>
            <a:softEdge rad="112500"/>
          </a:effectLst>
        </p:spPr>
      </p:pic>
    </p:spTree>
    <p:extLst>
      <p:ext uri="{BB962C8B-B14F-4D97-AF65-F5344CB8AC3E}">
        <p14:creationId xmlns:p14="http://schemas.microsoft.com/office/powerpoint/2010/main" val="46197016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D33FB0CB-99F1-017A-0718-8554D9BC4FA2}"/>
            </a:ext>
          </a:extLst>
        </p:cNvPr>
        <p:cNvGrpSpPr/>
        <p:nvPr/>
      </p:nvGrpSpPr>
      <p:grpSpPr>
        <a:xfrm>
          <a:off x="0" y="0"/>
          <a:ext cx="0" cy="0"/>
          <a:chOff x="0" y="0"/>
          <a:chExt cx="0" cy="0"/>
        </a:xfrm>
      </p:grpSpPr>
      <p:sp>
        <p:nvSpPr>
          <p:cNvPr id="7" name="Rectangle 6">
            <a:extLst>
              <a:ext uri="{FF2B5EF4-FFF2-40B4-BE49-F238E27FC236}">
                <a16:creationId xmlns:a16="http://schemas.microsoft.com/office/drawing/2014/main" id="{F728507F-1A12-8EDB-AF5E-25DD692C2BBC}"/>
              </a:ext>
            </a:extLst>
          </p:cNvPr>
          <p:cNvSpPr/>
          <p:nvPr/>
        </p:nvSpPr>
        <p:spPr>
          <a:xfrm>
            <a:off x="2109105" y="1026155"/>
            <a:ext cx="4300958" cy="2101707"/>
          </a:xfrm>
          <a:prstGeom prst="rect">
            <a:avLst/>
          </a:prstGeom>
        </p:spPr>
        <p:txBody>
          <a:bodyPr vert="horz" lIns="91440" tIns="45720" rIns="91440" bIns="45720" rtlCol="0" anchor="ctr">
            <a:normAutofit/>
          </a:bodyPr>
          <a:lstStyle/>
          <a:p>
            <a:pPr algn="ctr">
              <a:lnSpc>
                <a:spcPct val="90000"/>
              </a:lnSpc>
              <a:spcBef>
                <a:spcPct val="0"/>
              </a:spcBef>
              <a:spcAft>
                <a:spcPts val="600"/>
              </a:spcAft>
            </a:pPr>
            <a:r>
              <a:rPr lang="en-US" sz="4300" b="1" i="1" kern="1200" dirty="0">
                <a:ln w="9525">
                  <a:solidFill>
                    <a:schemeClr val="bg1"/>
                  </a:solidFill>
                  <a:prstDash val="solid"/>
                </a:ln>
                <a:solidFill>
                  <a:schemeClr val="tx2"/>
                </a:solidFill>
                <a:effectLst>
                  <a:outerShdw blurRad="12700" dist="38100" dir="2700000" algn="tl" rotWithShape="0">
                    <a:schemeClr val="accent5">
                      <a:lumMod val="60000"/>
                      <a:lumOff val="40000"/>
                    </a:schemeClr>
                  </a:outerShdw>
                </a:effectLst>
                <a:latin typeface="+mj-lt"/>
                <a:ea typeface="+mj-ea"/>
                <a:cs typeface="+mj-cs"/>
              </a:rPr>
              <a:t>Framework:</a:t>
            </a:r>
          </a:p>
          <a:p>
            <a:pPr algn="ctr">
              <a:lnSpc>
                <a:spcPct val="90000"/>
              </a:lnSpc>
              <a:spcBef>
                <a:spcPct val="0"/>
              </a:spcBef>
              <a:spcAft>
                <a:spcPts val="600"/>
              </a:spcAft>
            </a:pPr>
            <a:r>
              <a:rPr lang="en-US" sz="4300" b="1" i="1" dirty="0">
                <a:ln w="9525">
                  <a:solidFill>
                    <a:schemeClr val="bg1"/>
                  </a:solidFill>
                  <a:prstDash val="solid"/>
                </a:ln>
                <a:solidFill>
                  <a:schemeClr val="tx2"/>
                </a:solidFill>
                <a:effectLst>
                  <a:outerShdw blurRad="12700" dist="38100" dir="2700000" algn="tl" rotWithShape="0">
                    <a:schemeClr val="accent5">
                      <a:lumMod val="60000"/>
                      <a:lumOff val="40000"/>
                    </a:schemeClr>
                  </a:outerShdw>
                </a:effectLst>
                <a:latin typeface="+mj-lt"/>
                <a:ea typeface="+mj-ea"/>
                <a:cs typeface="+mj-cs"/>
              </a:rPr>
              <a:t>Family to Family</a:t>
            </a:r>
            <a:endParaRPr lang="en-US" sz="4300" b="1" i="1" kern="1200" dirty="0">
              <a:ln w="9525">
                <a:solidFill>
                  <a:schemeClr val="bg1"/>
                </a:solidFill>
                <a:prstDash val="solid"/>
              </a:ln>
              <a:solidFill>
                <a:schemeClr val="tx2"/>
              </a:solidFill>
              <a:effectLst>
                <a:outerShdw blurRad="12700" dist="38100" dir="2700000" algn="tl" rotWithShape="0">
                  <a:schemeClr val="accent5">
                    <a:lumMod val="60000"/>
                    <a:lumOff val="40000"/>
                  </a:schemeClr>
                </a:outerShdw>
              </a:effectLst>
              <a:latin typeface="+mj-lt"/>
              <a:ea typeface="+mj-ea"/>
              <a:cs typeface="+mj-cs"/>
            </a:endParaRPr>
          </a:p>
        </p:txBody>
      </p:sp>
      <p:pic>
        <p:nvPicPr>
          <p:cNvPr id="2" name="Picture 1">
            <a:extLst>
              <a:ext uri="{FF2B5EF4-FFF2-40B4-BE49-F238E27FC236}">
                <a16:creationId xmlns:a16="http://schemas.microsoft.com/office/drawing/2014/main" id="{CB8D0B59-D518-3300-FEA4-745946897964}"/>
              </a:ext>
            </a:extLst>
          </p:cNvPr>
          <p:cNvPicPr>
            <a:picLocks noChangeAspect="1"/>
          </p:cNvPicPr>
          <p:nvPr/>
        </p:nvPicPr>
        <p:blipFill>
          <a:blip r:embed="rId3"/>
          <a:stretch>
            <a:fillRect/>
          </a:stretch>
        </p:blipFill>
        <p:spPr>
          <a:xfrm>
            <a:off x="2392184" y="348468"/>
            <a:ext cx="2474879" cy="662939"/>
          </a:xfrm>
          <a:prstGeom prst="rect">
            <a:avLst/>
          </a:prstGeom>
        </p:spPr>
      </p:pic>
      <p:sp>
        <p:nvSpPr>
          <p:cNvPr id="8" name="Content Placeholder 2">
            <a:extLst>
              <a:ext uri="{FF2B5EF4-FFF2-40B4-BE49-F238E27FC236}">
                <a16:creationId xmlns:a16="http://schemas.microsoft.com/office/drawing/2014/main" id="{11FF8A79-8FCB-0019-A267-FD4C4CFAB94D}"/>
              </a:ext>
            </a:extLst>
          </p:cNvPr>
          <p:cNvSpPr txBox="1">
            <a:spLocks/>
          </p:cNvSpPr>
          <p:nvPr/>
        </p:nvSpPr>
        <p:spPr>
          <a:xfrm>
            <a:off x="6727799" y="1532744"/>
            <a:ext cx="4951053" cy="3178153"/>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buFont typeface="Arial" panose="020B0604020202020204" pitchFamily="34" charset="0"/>
              <a:buChar char="•"/>
            </a:pPr>
            <a:r>
              <a:rPr lang="en-US" dirty="0">
                <a:latin typeface="Calibri" panose="020F0502020204030204" pitchFamily="34" charset="0"/>
                <a:ea typeface="Calibri" panose="020F0502020204030204" pitchFamily="34" charset="0"/>
                <a:cs typeface="Calibri" panose="020F0502020204030204" pitchFamily="34" charset="0"/>
              </a:rPr>
              <a:t>We are neighbors helping neighbors</a:t>
            </a:r>
          </a:p>
          <a:p>
            <a:pPr>
              <a:buFont typeface="Arial" panose="020B0604020202020204" pitchFamily="34" charset="0"/>
              <a:buChar char="•"/>
            </a:pPr>
            <a:endParaRPr lang="en-US" sz="800" dirty="0">
              <a:latin typeface="Calibri" panose="020F0502020204030204" pitchFamily="34" charset="0"/>
              <a:ea typeface="Calibri" panose="020F0502020204030204" pitchFamily="34" charset="0"/>
              <a:cs typeface="Calibri" panose="020F0502020204030204" pitchFamily="34" charset="0"/>
            </a:endParaRPr>
          </a:p>
          <a:p>
            <a:r>
              <a:rPr lang="en-US" dirty="0">
                <a:latin typeface="Calibri" panose="020F0502020204030204" pitchFamily="34" charset="0"/>
                <a:ea typeface="Calibri" panose="020F0502020204030204" pitchFamily="34" charset="0"/>
                <a:cs typeface="Calibri" panose="020F0502020204030204" pitchFamily="34" charset="0"/>
              </a:rPr>
              <a:t>Built on trust, compassion, and mutual respect</a:t>
            </a:r>
          </a:p>
          <a:p>
            <a:endParaRPr lang="en-US" sz="800" dirty="0">
              <a:latin typeface="Calibri" panose="020F0502020204030204" pitchFamily="34" charset="0"/>
              <a:ea typeface="Calibri" panose="020F0502020204030204" pitchFamily="34" charset="0"/>
              <a:cs typeface="Calibri" panose="020F0502020204030204" pitchFamily="34" charset="0"/>
            </a:endParaRPr>
          </a:p>
          <a:p>
            <a:r>
              <a:rPr lang="en-US" dirty="0">
                <a:latin typeface="Calibri" panose="020F0502020204030204" pitchFamily="34" charset="0"/>
                <a:ea typeface="Calibri" panose="020F0502020204030204" pitchFamily="34" charset="0"/>
                <a:cs typeface="Calibri" panose="020F0502020204030204" pitchFamily="34" charset="0"/>
              </a:rPr>
              <a:t>A ministry of presence</a:t>
            </a:r>
          </a:p>
        </p:txBody>
      </p:sp>
      <p:pic>
        <p:nvPicPr>
          <p:cNvPr id="12" name="Picture 11" descr="A close-up of a sign&#10;&#10;AI-generated content may be incorrect.">
            <a:extLst>
              <a:ext uri="{FF2B5EF4-FFF2-40B4-BE49-F238E27FC236}">
                <a16:creationId xmlns:a16="http://schemas.microsoft.com/office/drawing/2014/main" id="{D9A3098B-5039-27D9-BEBA-301567D03EBD}"/>
              </a:ext>
            </a:extLst>
          </p:cNvPr>
          <p:cNvPicPr>
            <a:picLocks noChangeAspect="1"/>
          </p:cNvPicPr>
          <p:nvPr/>
        </p:nvPicPr>
        <p:blipFill>
          <a:blip r:embed="rId4">
            <a:extLst>
              <a:ext uri="{28A0092B-C50C-407E-A947-70E740481C1C}">
                <a14:useLocalDpi xmlns:a14="http://schemas.microsoft.com/office/drawing/2010/main" val="0"/>
              </a:ext>
              <a:ext uri="{837473B0-CC2E-450A-ABE3-18F120FF3D39}">
                <a1611:picAttrSrcUrl xmlns:a1611="http://schemas.microsoft.com/office/drawing/2016/11/main" r:id="rId5"/>
              </a:ext>
            </a:extLst>
          </a:blip>
          <a:stretch>
            <a:fillRect/>
          </a:stretch>
        </p:blipFill>
        <p:spPr>
          <a:xfrm>
            <a:off x="3785251" y="3086383"/>
            <a:ext cx="2453503" cy="1733309"/>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574401550"/>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Parallax">
  <a:themeElements>
    <a:clrScheme name="Parallax">
      <a:dk1>
        <a:sysClr val="windowText" lastClr="000000"/>
      </a:dk1>
      <a:lt1>
        <a:sysClr val="window" lastClr="FFFFFF"/>
      </a:lt1>
      <a:dk2>
        <a:srgbClr val="212121"/>
      </a:dk2>
      <a:lt2>
        <a:srgbClr val="CDD0D1"/>
      </a:lt2>
      <a:accent1>
        <a:srgbClr val="30ACEC"/>
      </a:accent1>
      <a:accent2>
        <a:srgbClr val="80C34F"/>
      </a:accent2>
      <a:accent3>
        <a:srgbClr val="E29D3E"/>
      </a:accent3>
      <a:accent4>
        <a:srgbClr val="D64A3B"/>
      </a:accent4>
      <a:accent5>
        <a:srgbClr val="D64787"/>
      </a:accent5>
      <a:accent6>
        <a:srgbClr val="A666E1"/>
      </a:accent6>
      <a:hlink>
        <a:srgbClr val="3085ED"/>
      </a:hlink>
      <a:folHlink>
        <a:srgbClr val="82B6F4"/>
      </a:folHlink>
    </a:clrScheme>
    <a:fontScheme name="Parallax">
      <a:maj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arallax">
      <a:fillStyleLst>
        <a:solidFill>
          <a:schemeClr val="phClr"/>
        </a:solidFill>
        <a:gradFill rotWithShape="1">
          <a:gsLst>
            <a:gs pos="0">
              <a:schemeClr val="phClr">
                <a:tint val="60000"/>
                <a:lumMod val="104000"/>
              </a:schemeClr>
            </a:gs>
            <a:gs pos="100000">
              <a:schemeClr val="phClr">
                <a:tint val="84000"/>
              </a:schemeClr>
            </a:gs>
          </a:gsLst>
          <a:lin ang="5400000" scaled="0"/>
        </a:gradFill>
        <a:gradFill rotWithShape="1">
          <a:gsLst>
            <a:gs pos="0">
              <a:schemeClr val="phClr">
                <a:tint val="96000"/>
                <a:lumMod val="102000"/>
              </a:schemeClr>
            </a:gs>
            <a:gs pos="100000">
              <a:schemeClr val="phClr">
                <a:shade val="88000"/>
                <a:lumMod val="94000"/>
              </a:schemeClr>
            </a:gs>
          </a:gsLst>
          <a:path path="circle">
            <a:fillToRect l="50000" t="100000" r="100000" b="50000"/>
          </a:path>
        </a:gradFill>
      </a:fillStyleLst>
      <a:lnStyleLst>
        <a:ln w="9525" cap="rnd" cmpd="sng" algn="ctr">
          <a:solidFill>
            <a:schemeClr val="phClr">
              <a:tint val="6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reflection blurRad="12700" stA="26000" endPos="32000" dist="12700" dir="5400000" sy="-100000" rotWithShape="0"/>
          </a:effectLst>
        </a:effectStyle>
        <a:effectStyle>
          <a:effectLst>
            <a:outerShdw blurRad="38100" dist="25400" dir="5400000" rotWithShape="0">
              <a:srgbClr val="000000">
                <a:alpha val="64000"/>
              </a:srgbClr>
            </a:outerShdw>
          </a:effectLst>
          <a:scene3d>
            <a:camera prst="orthographicFront">
              <a:rot lat="0" lon="0" rev="0"/>
            </a:camera>
            <a:lightRig rig="threePt" dir="tl">
              <a:rot lat="0" lon="0" rev="1200000"/>
            </a:lightRig>
          </a:scene3d>
          <a:sp3d>
            <a:bevelT w="25400" h="12700"/>
          </a:sp3d>
        </a:effectStyle>
      </a:effectStyleLst>
      <a:bgFillStyleLst>
        <a:solidFill>
          <a:schemeClr val="phClr"/>
        </a:solidFill>
        <a:gradFill rotWithShape="1">
          <a:gsLst>
            <a:gs pos="0">
              <a:schemeClr val="phClr">
                <a:tint val="90000"/>
                <a:lumMod val="110000"/>
              </a:schemeClr>
            </a:gs>
            <a:gs pos="100000">
              <a:schemeClr val="phClr">
                <a:shade val="64000"/>
                <a:lumMod val="98000"/>
              </a:schemeClr>
            </a:gs>
          </a:gsLst>
          <a:lin ang="5400000" scaled="0"/>
        </a:gradFill>
        <a:blipFill rotWithShape="1">
          <a:blip xmlns:r="http://schemas.openxmlformats.org/officeDocument/2006/relationships" r:embed="rId1">
            <a:duotone>
              <a:schemeClr val="phClr">
                <a:shade val="76000"/>
                <a:satMod val="180000"/>
              </a:schemeClr>
              <a:schemeClr val="phClr">
                <a:tint val="80000"/>
                <a:satMod val="120000"/>
                <a:lumMod val="180000"/>
              </a:schemeClr>
            </a:duotone>
          </a:blip>
          <a:stretch/>
        </a:blipFill>
      </a:bgFillStyleLst>
    </a:fmtScheme>
  </a:themeElements>
  <a:objectDefaults/>
  <a:extraClrSchemeLst/>
  <a:extLst>
    <a:ext uri="{05A4C25C-085E-4340-85A3-A5531E510DB2}">
      <thm15:themeFamily xmlns:thm15="http://schemas.microsoft.com/office/thememl/2012/main" name="Parallax" id="{3388167B-A2EB-4685-9635-1831D9AEF8C4}" vid="{4F7A876A-7598-49CA-AFC8-8EDA2551E4A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Parallax</Template>
  <TotalTime>2243</TotalTime>
  <Words>2983</Words>
  <Application>Microsoft Office PowerPoint</Application>
  <PresentationFormat>Widescreen</PresentationFormat>
  <Paragraphs>386</Paragraphs>
  <Slides>39</Slides>
  <Notes>39</Notes>
  <HiddenSlides>0</HiddenSlides>
  <MMClips>0</MMClips>
  <ScaleCrop>false</ScaleCrop>
  <HeadingPairs>
    <vt:vector size="8" baseType="variant">
      <vt:variant>
        <vt:lpstr>Fonts Used</vt:lpstr>
      </vt:variant>
      <vt:variant>
        <vt:i4>9</vt:i4>
      </vt:variant>
      <vt:variant>
        <vt:lpstr>Theme</vt:lpstr>
      </vt:variant>
      <vt:variant>
        <vt:i4>1</vt:i4>
      </vt:variant>
      <vt:variant>
        <vt:lpstr>Embedded OLE Servers</vt:lpstr>
      </vt:variant>
      <vt:variant>
        <vt:i4>1</vt:i4>
      </vt:variant>
      <vt:variant>
        <vt:lpstr>Slide Titles</vt:lpstr>
      </vt:variant>
      <vt:variant>
        <vt:i4>39</vt:i4>
      </vt:variant>
    </vt:vector>
  </HeadingPairs>
  <TitlesOfParts>
    <vt:vector size="50" baseType="lpstr">
      <vt:lpstr>Aptos</vt:lpstr>
      <vt:lpstr>Arial</vt:lpstr>
      <vt:lpstr>Calibri</vt:lpstr>
      <vt:lpstr>Corbel</vt:lpstr>
      <vt:lpstr>Courier New</vt:lpstr>
      <vt:lpstr>French Script MT</vt:lpstr>
      <vt:lpstr>Helvetica Neue</vt:lpstr>
      <vt:lpstr>Symbol</vt:lpstr>
      <vt:lpstr>Wingdings</vt:lpstr>
      <vt:lpstr>Parallax</vt:lpstr>
      <vt:lpstr>Worksheet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Dominick Scibilia</dc:creator>
  <cp:lastModifiedBy>Dominick Scibilia</cp:lastModifiedBy>
  <cp:revision>68</cp:revision>
  <dcterms:created xsi:type="dcterms:W3CDTF">2025-02-12T04:08:20Z</dcterms:created>
  <dcterms:modified xsi:type="dcterms:W3CDTF">2025-05-22T22:05:28Z</dcterms:modified>
</cp:coreProperties>
</file>