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32D22F-651B-4854-903C-3276F79A7E58}" v="1" dt="2025-08-26T00:10:34.8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1176" y="29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Liles" userId="da9591d2d647abd1" providerId="LiveId" clId="{DF32D22F-651B-4854-903C-3276F79A7E58}"/>
    <pc:docChg chg="custSel modSld">
      <pc:chgData name="Bob Liles" userId="da9591d2d647abd1" providerId="LiveId" clId="{DF32D22F-651B-4854-903C-3276F79A7E58}" dt="2025-09-02T18:18:20.486" v="908" actId="20577"/>
      <pc:docMkLst>
        <pc:docMk/>
      </pc:docMkLst>
      <pc:sldChg chg="modSp mod">
        <pc:chgData name="Bob Liles" userId="da9591d2d647abd1" providerId="LiveId" clId="{DF32D22F-651B-4854-903C-3276F79A7E58}" dt="2025-09-02T18:18:20.486" v="908" actId="20577"/>
        <pc:sldMkLst>
          <pc:docMk/>
          <pc:sldMk cId="869948055" sldId="256"/>
        </pc:sldMkLst>
        <pc:spChg chg="mod">
          <ac:chgData name="Bob Liles" userId="da9591d2d647abd1" providerId="LiveId" clId="{DF32D22F-651B-4854-903C-3276F79A7E58}" dt="2025-09-02T18:18:20.486" v="908" actId="20577"/>
          <ac:spMkLst>
            <pc:docMk/>
            <pc:sldMk cId="869948055" sldId="256"/>
            <ac:spMk id="3" creationId="{ACED645D-E14C-73F7-4FC2-9E8FD6218926}"/>
          </ac:spMkLst>
        </pc:spChg>
      </pc:sldChg>
      <pc:sldChg chg="modSp mod">
        <pc:chgData name="Bob Liles" userId="da9591d2d647abd1" providerId="LiveId" clId="{DF32D22F-651B-4854-903C-3276F79A7E58}" dt="2025-09-02T18:17:33.524" v="905" actId="2711"/>
        <pc:sldMkLst>
          <pc:docMk/>
          <pc:sldMk cId="2371646396" sldId="259"/>
        </pc:sldMkLst>
        <pc:spChg chg="mod">
          <ac:chgData name="Bob Liles" userId="da9591d2d647abd1" providerId="LiveId" clId="{DF32D22F-651B-4854-903C-3276F79A7E58}" dt="2025-09-02T18:17:33.524" v="905" actId="2711"/>
          <ac:spMkLst>
            <pc:docMk/>
            <pc:sldMk cId="2371646396" sldId="259"/>
            <ac:spMk id="3" creationId="{74371792-7488-4C9A-0966-E59E7F71DF2D}"/>
          </ac:spMkLst>
        </pc:spChg>
      </pc:sldChg>
      <pc:sldChg chg="modSp mod">
        <pc:chgData name="Bob Liles" userId="da9591d2d647abd1" providerId="LiveId" clId="{DF32D22F-651B-4854-903C-3276F79A7E58}" dt="2025-09-02T18:07:55.601" v="893" actId="20577"/>
        <pc:sldMkLst>
          <pc:docMk/>
          <pc:sldMk cId="3682348264" sldId="260"/>
        </pc:sldMkLst>
        <pc:spChg chg="mod">
          <ac:chgData name="Bob Liles" userId="da9591d2d647abd1" providerId="LiveId" clId="{DF32D22F-651B-4854-903C-3276F79A7E58}" dt="2025-09-02T18:07:55.601" v="893" actId="20577"/>
          <ac:spMkLst>
            <pc:docMk/>
            <pc:sldMk cId="3682348264" sldId="260"/>
            <ac:spMk id="3" creationId="{F3FCD8F6-E80F-7009-7570-DBE70BA7B1D4}"/>
          </ac:spMkLst>
        </pc:spChg>
      </pc:sldChg>
      <pc:sldChg chg="modSp mod">
        <pc:chgData name="Bob Liles" userId="da9591d2d647abd1" providerId="LiveId" clId="{DF32D22F-651B-4854-903C-3276F79A7E58}" dt="2025-09-02T18:17:01.600" v="904" actId="255"/>
        <pc:sldMkLst>
          <pc:docMk/>
          <pc:sldMk cId="74016246" sldId="261"/>
        </pc:sldMkLst>
        <pc:spChg chg="mod">
          <ac:chgData name="Bob Liles" userId="da9591d2d647abd1" providerId="LiveId" clId="{DF32D22F-651B-4854-903C-3276F79A7E58}" dt="2025-09-02T18:17:01.600" v="904" actId="255"/>
          <ac:spMkLst>
            <pc:docMk/>
            <pc:sldMk cId="74016246" sldId="261"/>
            <ac:spMk id="3" creationId="{F27CE8CC-4D43-C9EC-85EA-7DF331E85CC2}"/>
          </ac:spMkLst>
        </pc:spChg>
      </pc:sldChg>
      <pc:sldChg chg="modSp mod">
        <pc:chgData name="Bob Liles" userId="da9591d2d647abd1" providerId="LiveId" clId="{DF32D22F-651B-4854-903C-3276F79A7E58}" dt="2025-08-27T02:32:40.208" v="797" actId="20577"/>
        <pc:sldMkLst>
          <pc:docMk/>
          <pc:sldMk cId="1641517365" sldId="262"/>
        </pc:sldMkLst>
        <pc:spChg chg="mod">
          <ac:chgData name="Bob Liles" userId="da9591d2d647abd1" providerId="LiveId" clId="{DF32D22F-651B-4854-903C-3276F79A7E58}" dt="2025-08-27T02:32:40.208" v="797" actId="20577"/>
          <ac:spMkLst>
            <pc:docMk/>
            <pc:sldMk cId="1641517365" sldId="262"/>
            <ac:spMk id="3" creationId="{DF3EC2E9-D30B-41ED-6B3F-FFBAEB569394}"/>
          </ac:spMkLst>
        </pc:spChg>
      </pc:sldChg>
      <pc:sldChg chg="modSp mod">
        <pc:chgData name="Bob Liles" userId="da9591d2d647abd1" providerId="LiveId" clId="{DF32D22F-651B-4854-903C-3276F79A7E58}" dt="2025-08-26T00:10:25.788" v="346" actId="21"/>
        <pc:sldMkLst>
          <pc:docMk/>
          <pc:sldMk cId="3980399847" sldId="264"/>
        </pc:sldMkLst>
        <pc:spChg chg="mod">
          <ac:chgData name="Bob Liles" userId="da9591d2d647abd1" providerId="LiveId" clId="{DF32D22F-651B-4854-903C-3276F79A7E58}" dt="2025-08-26T00:10:25.788" v="346" actId="21"/>
          <ac:spMkLst>
            <pc:docMk/>
            <pc:sldMk cId="3980399847" sldId="264"/>
            <ac:spMk id="3" creationId="{E90ACA0B-30B2-7392-2869-EB3539EC7417}"/>
          </ac:spMkLst>
        </pc:spChg>
      </pc:sldChg>
      <pc:sldChg chg="modSp mod">
        <pc:chgData name="Bob Liles" userId="da9591d2d647abd1" providerId="LiveId" clId="{DF32D22F-651B-4854-903C-3276F79A7E58}" dt="2025-08-26T00:10:34.850" v="348"/>
        <pc:sldMkLst>
          <pc:docMk/>
          <pc:sldMk cId="3472068765" sldId="265"/>
        </pc:sldMkLst>
        <pc:spChg chg="mod">
          <ac:chgData name="Bob Liles" userId="da9591d2d647abd1" providerId="LiveId" clId="{DF32D22F-651B-4854-903C-3276F79A7E58}" dt="2025-08-26T00:10:34.850" v="348"/>
          <ac:spMkLst>
            <pc:docMk/>
            <pc:sldMk cId="3472068765" sldId="265"/>
            <ac:spMk id="3" creationId="{662FC9EA-DE84-C740-E384-21420B91C734}"/>
          </ac:spMkLst>
        </pc:spChg>
      </pc:sldChg>
      <pc:sldChg chg="modSp mod">
        <pc:chgData name="Bob Liles" userId="da9591d2d647abd1" providerId="LiveId" clId="{DF32D22F-651B-4854-903C-3276F79A7E58}" dt="2025-08-26T00:16:37.098" v="440" actId="20577"/>
        <pc:sldMkLst>
          <pc:docMk/>
          <pc:sldMk cId="2455389772" sldId="266"/>
        </pc:sldMkLst>
        <pc:spChg chg="mod">
          <ac:chgData name="Bob Liles" userId="da9591d2d647abd1" providerId="LiveId" clId="{DF32D22F-651B-4854-903C-3276F79A7E58}" dt="2025-08-26T00:16:37.098" v="440" actId="20577"/>
          <ac:spMkLst>
            <pc:docMk/>
            <pc:sldMk cId="2455389772" sldId="266"/>
            <ac:spMk id="3" creationId="{84209340-7E6F-8ADD-7FE0-460CE52253A0}"/>
          </ac:spMkLst>
        </pc:spChg>
      </pc:sldChg>
      <pc:sldChg chg="modSp mod">
        <pc:chgData name="Bob Liles" userId="da9591d2d647abd1" providerId="LiveId" clId="{DF32D22F-651B-4854-903C-3276F79A7E58}" dt="2025-08-26T00:18:10.454" v="528" actId="6549"/>
        <pc:sldMkLst>
          <pc:docMk/>
          <pc:sldMk cId="41818403" sldId="267"/>
        </pc:sldMkLst>
        <pc:spChg chg="mod">
          <ac:chgData name="Bob Liles" userId="da9591d2d647abd1" providerId="LiveId" clId="{DF32D22F-651B-4854-903C-3276F79A7E58}" dt="2025-08-26T00:18:10.454" v="528" actId="6549"/>
          <ac:spMkLst>
            <pc:docMk/>
            <pc:sldMk cId="41818403" sldId="267"/>
            <ac:spMk id="3" creationId="{1C67625C-8E27-2DB2-79A5-890EC42DFC0D}"/>
          </ac:spMkLst>
        </pc:spChg>
      </pc:sldChg>
      <pc:sldChg chg="modSp mod">
        <pc:chgData name="Bob Liles" userId="da9591d2d647abd1" providerId="LiveId" clId="{DF32D22F-651B-4854-903C-3276F79A7E58}" dt="2025-08-26T00:18:59.918" v="638" actId="20577"/>
        <pc:sldMkLst>
          <pc:docMk/>
          <pc:sldMk cId="1671371950" sldId="268"/>
        </pc:sldMkLst>
        <pc:spChg chg="mod">
          <ac:chgData name="Bob Liles" userId="da9591d2d647abd1" providerId="LiveId" clId="{DF32D22F-651B-4854-903C-3276F79A7E58}" dt="2025-08-26T00:18:59.918" v="638" actId="20577"/>
          <ac:spMkLst>
            <pc:docMk/>
            <pc:sldMk cId="1671371950" sldId="268"/>
            <ac:spMk id="3" creationId="{842EDF1B-6876-8087-C62A-969989AC68B7}"/>
          </ac:spMkLst>
        </pc:spChg>
      </pc:sldChg>
      <pc:sldChg chg="modSp mod">
        <pc:chgData name="Bob Liles" userId="da9591d2d647abd1" providerId="LiveId" clId="{DF32D22F-651B-4854-903C-3276F79A7E58}" dt="2025-09-02T18:11:29.979" v="896" actId="20577"/>
        <pc:sldMkLst>
          <pc:docMk/>
          <pc:sldMk cId="3094787505" sldId="269"/>
        </pc:sldMkLst>
        <pc:spChg chg="mod">
          <ac:chgData name="Bob Liles" userId="da9591d2d647abd1" providerId="LiveId" clId="{DF32D22F-651B-4854-903C-3276F79A7E58}" dt="2025-09-02T18:11:29.979" v="896" actId="20577"/>
          <ac:spMkLst>
            <pc:docMk/>
            <pc:sldMk cId="3094787505" sldId="269"/>
            <ac:spMk id="3" creationId="{DE8E21D0-4759-AA20-077B-7C93890F3FB2}"/>
          </ac:spMkLst>
        </pc:spChg>
      </pc:sldChg>
      <pc:sldChg chg="modSp mod">
        <pc:chgData name="Bob Liles" userId="da9591d2d647abd1" providerId="LiveId" clId="{DF32D22F-651B-4854-903C-3276F79A7E58}" dt="2025-08-26T00:20:44.589" v="761" actId="20577"/>
        <pc:sldMkLst>
          <pc:docMk/>
          <pc:sldMk cId="2602146941" sldId="270"/>
        </pc:sldMkLst>
        <pc:spChg chg="mod">
          <ac:chgData name="Bob Liles" userId="da9591d2d647abd1" providerId="LiveId" clId="{DF32D22F-651B-4854-903C-3276F79A7E58}" dt="2025-08-26T00:20:44.589" v="761" actId="20577"/>
          <ac:spMkLst>
            <pc:docMk/>
            <pc:sldMk cId="2602146941" sldId="270"/>
            <ac:spMk id="3" creationId="{78B054DF-9AAE-943A-CC25-A39AF63DCB8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1B45-EE5B-F6B2-C49A-A30C67E7B4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04E09F-3831-30A2-2B3C-F79778A3BD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AF527C-73A4-CD00-20CB-D4E0BEACBBE4}"/>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5" name="Footer Placeholder 4">
            <a:extLst>
              <a:ext uri="{FF2B5EF4-FFF2-40B4-BE49-F238E27FC236}">
                <a16:creationId xmlns:a16="http://schemas.microsoft.com/office/drawing/2014/main" id="{3432D4EB-3C4A-5F79-B799-77650196E0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38112-62CB-7BAF-1522-468E0FD3D01F}"/>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1591348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F004-61CE-2F72-CE3A-9CD902D37C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EC9503-FA36-E69B-1268-73989A2BB0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8C64B-F6D3-1F5E-0D37-A46F5BAF5182}"/>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5" name="Footer Placeholder 4">
            <a:extLst>
              <a:ext uri="{FF2B5EF4-FFF2-40B4-BE49-F238E27FC236}">
                <a16:creationId xmlns:a16="http://schemas.microsoft.com/office/drawing/2014/main" id="{6F8DD405-1477-5423-E09C-9C76C1A1A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F863F9-5017-9A0A-48F1-52A08760D4F0}"/>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794080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EC6D52-512A-0A33-CF85-BA7631382B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2CE56C-873C-8227-D55E-CD273B76A9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44B51-4CAB-1CAE-7DAB-7DB7C5D5CDC1}"/>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5" name="Footer Placeholder 4">
            <a:extLst>
              <a:ext uri="{FF2B5EF4-FFF2-40B4-BE49-F238E27FC236}">
                <a16:creationId xmlns:a16="http://schemas.microsoft.com/office/drawing/2014/main" id="{1E787516-5667-688F-4A2E-E75AC2112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740E9-E4FF-874E-3CDC-CAA3E1D446C1}"/>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402343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63913-5B3F-273E-56BE-0F9DD893E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6FB17-FE2B-E602-3293-E535DB02FD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C1223C-4BA8-84C3-AB2A-46BABD15EACD}"/>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5" name="Footer Placeholder 4">
            <a:extLst>
              <a:ext uri="{FF2B5EF4-FFF2-40B4-BE49-F238E27FC236}">
                <a16:creationId xmlns:a16="http://schemas.microsoft.com/office/drawing/2014/main" id="{ED3EA0BC-466C-34A7-E328-5CA283DE4F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3C15A-C17B-A8FB-3138-4ECBA03596F4}"/>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3363868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C947B-5376-FB15-6CF4-C38329345C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469FFC-0992-8F19-92CB-630BF73D80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4AA7E2-02D7-212B-2E75-5C29FF468158}"/>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5" name="Footer Placeholder 4">
            <a:extLst>
              <a:ext uri="{FF2B5EF4-FFF2-40B4-BE49-F238E27FC236}">
                <a16:creationId xmlns:a16="http://schemas.microsoft.com/office/drawing/2014/main" id="{1FEDD985-9FB6-9F3E-3EB6-E9CA9738B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024D1-D8BF-85CC-B5AA-11E1D6846F31}"/>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333382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71D4-4D48-8B28-0F8A-A3D12D076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376F2-E162-7E2C-2CC8-7F5767E5CB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013A86-34BF-DAF2-37AA-68D4F8D574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BF6274-F961-F6F9-A214-8785E799F345}"/>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6" name="Footer Placeholder 5">
            <a:extLst>
              <a:ext uri="{FF2B5EF4-FFF2-40B4-BE49-F238E27FC236}">
                <a16:creationId xmlns:a16="http://schemas.microsoft.com/office/drawing/2014/main" id="{51E18A3B-3889-B284-1A93-2E523131FF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0C41C0-0FB6-C3B0-F5CC-665E45545953}"/>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087937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959BF-7257-4792-C4B9-EA5DE1DFBA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BE3180-FFF3-F45D-F179-E3CEAA6310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5801DD-0E06-0ED5-DA52-AAEE4D263A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DC47F7-B2BD-168F-4B82-8452E1B5BF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D2A505-BFDE-CA7F-5E7C-FD561DE7D5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A7449E-72BB-64D7-17A5-1BD1C707C6D1}"/>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8" name="Footer Placeholder 7">
            <a:extLst>
              <a:ext uri="{FF2B5EF4-FFF2-40B4-BE49-F238E27FC236}">
                <a16:creationId xmlns:a16="http://schemas.microsoft.com/office/drawing/2014/main" id="{680D973F-1D9E-38F2-4C8A-FAE2A43923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970358-DADD-4608-1743-DB4FA83431AD}"/>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938526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4C576-CB7B-9740-CBDE-31D0D5FEC6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60DB8B-A83A-2A4C-3E57-5892AEDC32D9}"/>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4" name="Footer Placeholder 3">
            <a:extLst>
              <a:ext uri="{FF2B5EF4-FFF2-40B4-BE49-F238E27FC236}">
                <a16:creationId xmlns:a16="http://schemas.microsoft.com/office/drawing/2014/main" id="{AE7B76BA-BA83-DBA6-41A9-0B7B028522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0F1434-32EF-2C26-8310-9160413D481C}"/>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05191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ABDA17-DF02-C449-BECE-434B21E42274}"/>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3" name="Footer Placeholder 2">
            <a:extLst>
              <a:ext uri="{FF2B5EF4-FFF2-40B4-BE49-F238E27FC236}">
                <a16:creationId xmlns:a16="http://schemas.microsoft.com/office/drawing/2014/main" id="{E58D167B-0B0A-F9CA-A5E0-C65F97DD49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5E2808-BF3B-C279-4B34-7286AF0EA81A}"/>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199218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5E871-B28B-B5BF-746D-C09DAA16D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A7533-AC2C-A6EF-0DF3-8E7890E276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C31E9B-6735-0524-BC2B-CEB551FC1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1C007-82C3-B595-A574-EB5CA742ACB3}"/>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6" name="Footer Placeholder 5">
            <a:extLst>
              <a:ext uri="{FF2B5EF4-FFF2-40B4-BE49-F238E27FC236}">
                <a16:creationId xmlns:a16="http://schemas.microsoft.com/office/drawing/2014/main" id="{EC53CA18-4E70-B490-220E-A53B95D146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452C75-E88E-F54E-C47D-D7135B69E8DE}"/>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615338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D522C-DAD7-CC74-E64F-486A88DF8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9C9C20-3F43-661C-996B-C4AA56541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322F17-09E0-AF0C-F43B-4B178F164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972F16-B283-E77A-6486-ECF648F47D70}"/>
              </a:ext>
            </a:extLst>
          </p:cNvPr>
          <p:cNvSpPr>
            <a:spLocks noGrp="1"/>
          </p:cNvSpPr>
          <p:nvPr>
            <p:ph type="dt" sz="half" idx="10"/>
          </p:nvPr>
        </p:nvSpPr>
        <p:spPr/>
        <p:txBody>
          <a:bodyPr/>
          <a:lstStyle/>
          <a:p>
            <a:fld id="{9BC25B14-4065-4C1C-BFFE-8B8478A13418}" type="datetimeFigureOut">
              <a:rPr lang="en-US" smtClean="0"/>
              <a:t>9/2/2025</a:t>
            </a:fld>
            <a:endParaRPr lang="en-US"/>
          </a:p>
        </p:txBody>
      </p:sp>
      <p:sp>
        <p:nvSpPr>
          <p:cNvPr id="6" name="Footer Placeholder 5">
            <a:extLst>
              <a:ext uri="{FF2B5EF4-FFF2-40B4-BE49-F238E27FC236}">
                <a16:creationId xmlns:a16="http://schemas.microsoft.com/office/drawing/2014/main" id="{0915F95D-6E94-BAB5-D438-E1197AFFFC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3B0F8-5C98-2BAB-98A9-56939CA2AF3C}"/>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349629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BF6A46-4E8F-93BE-BFEA-AEEAE21009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CF8492-A5A1-78C0-072A-D65982AED8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B3B382-95C1-AFD3-7A8B-1E46FB36AD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C25B14-4065-4C1C-BFFE-8B8478A13418}" type="datetimeFigureOut">
              <a:rPr lang="en-US" smtClean="0"/>
              <a:t>9/2/2025</a:t>
            </a:fld>
            <a:endParaRPr lang="en-US"/>
          </a:p>
        </p:txBody>
      </p:sp>
      <p:sp>
        <p:nvSpPr>
          <p:cNvPr id="5" name="Footer Placeholder 4">
            <a:extLst>
              <a:ext uri="{FF2B5EF4-FFF2-40B4-BE49-F238E27FC236}">
                <a16:creationId xmlns:a16="http://schemas.microsoft.com/office/drawing/2014/main" id="{8ADC2CA9-3DDE-3140-1290-F2594D2D8D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B299BD6-988A-76E4-A8F6-E88B2073DA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52E8AA-6B12-4BA1-879F-5AA955B50B7A}" type="slidenum">
              <a:rPr lang="en-US" smtClean="0"/>
              <a:t>‹#›</a:t>
            </a:fld>
            <a:endParaRPr lang="en-US"/>
          </a:p>
        </p:txBody>
      </p:sp>
    </p:spTree>
    <p:extLst>
      <p:ext uri="{BB962C8B-B14F-4D97-AF65-F5344CB8AC3E}">
        <p14:creationId xmlns:p14="http://schemas.microsoft.com/office/powerpoint/2010/main" val="388182586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pmwalsh@ao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F0F6-38E6-2584-3B8F-36471C52CD63}"/>
              </a:ext>
            </a:extLst>
          </p:cNvPr>
          <p:cNvSpPr>
            <a:spLocks noGrp="1"/>
          </p:cNvSpPr>
          <p:nvPr>
            <p:ph type="ctrTitle"/>
          </p:nvPr>
        </p:nvSpPr>
        <p:spPr/>
        <p:txBody>
          <a:bodyPr/>
          <a:lstStyle/>
          <a:p>
            <a:r>
              <a:rPr lang="en-US" dirty="0"/>
              <a:t>Annual Special Works Report</a:t>
            </a:r>
          </a:p>
        </p:txBody>
      </p:sp>
      <p:sp>
        <p:nvSpPr>
          <p:cNvPr id="3" name="Subtitle 2">
            <a:extLst>
              <a:ext uri="{FF2B5EF4-FFF2-40B4-BE49-F238E27FC236}">
                <a16:creationId xmlns:a16="http://schemas.microsoft.com/office/drawing/2014/main" id="{ACED645D-E14C-73F7-4FC2-9E8FD6218926}"/>
              </a:ext>
            </a:extLst>
          </p:cNvPr>
          <p:cNvSpPr>
            <a:spLocks noGrp="1"/>
          </p:cNvSpPr>
          <p:nvPr>
            <p:ph type="subTitle" idx="1"/>
          </p:nvPr>
        </p:nvSpPr>
        <p:spPr/>
        <p:txBody>
          <a:bodyPr/>
          <a:lstStyle/>
          <a:p>
            <a:r>
              <a:rPr lang="en-US" dirty="0"/>
              <a:t>St. Vincent de Paul of Contra Costa County</a:t>
            </a:r>
          </a:p>
          <a:p>
            <a:r>
              <a:rPr lang="en-US" dirty="0"/>
              <a:t>Updated on 9-2-25 from a presentation by Pat Walsh</a:t>
            </a:r>
          </a:p>
          <a:p>
            <a:r>
              <a:rPr lang="en-US" dirty="0"/>
              <a:t>given on August 5, 2024</a:t>
            </a:r>
          </a:p>
        </p:txBody>
      </p:sp>
      <p:pic>
        <p:nvPicPr>
          <p:cNvPr id="1026" name="Picture 2" descr="St. Vincent de Paul of Contra Costa County Logo">
            <a:extLst>
              <a:ext uri="{FF2B5EF4-FFF2-40B4-BE49-F238E27FC236}">
                <a16:creationId xmlns:a16="http://schemas.microsoft.com/office/drawing/2014/main" id="{36B8592E-6074-62F5-7A1F-DB84445AB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3613" y="591416"/>
            <a:ext cx="2857500"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948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B591-7646-B26E-9E3F-939E26FA2653}"/>
              </a:ext>
            </a:extLst>
          </p:cNvPr>
          <p:cNvSpPr>
            <a:spLocks noGrp="1"/>
          </p:cNvSpPr>
          <p:nvPr>
            <p:ph type="title"/>
          </p:nvPr>
        </p:nvSpPr>
        <p:spPr/>
        <p:txBody>
          <a:bodyPr/>
          <a:lstStyle/>
          <a:p>
            <a:r>
              <a:rPr lang="en-US" dirty="0"/>
              <a:t>US2</a:t>
            </a:r>
          </a:p>
        </p:txBody>
      </p:sp>
      <p:sp>
        <p:nvSpPr>
          <p:cNvPr id="3" name="Content Placeholder 2">
            <a:extLst>
              <a:ext uri="{FF2B5EF4-FFF2-40B4-BE49-F238E27FC236}">
                <a16:creationId xmlns:a16="http://schemas.microsoft.com/office/drawing/2014/main" id="{662FC9EA-DE84-C740-E384-21420B91C734}"/>
              </a:ext>
            </a:extLst>
          </p:cNvPr>
          <p:cNvSpPr>
            <a:spLocks noGrp="1"/>
          </p:cNvSpPr>
          <p:nvPr>
            <p:ph idx="1"/>
          </p:nvPr>
        </p:nvSpPr>
        <p:spPr/>
        <p:txBody>
          <a:bodyPr/>
          <a:lstStyle/>
          <a:p>
            <a:r>
              <a:rPr lang="en-US" dirty="0"/>
              <a:t>Weight in lbs. of food distributed</a:t>
            </a:r>
          </a:p>
          <a:p>
            <a:r>
              <a:rPr lang="en-US" dirty="0"/>
              <a:t>Use Seattle Database</a:t>
            </a:r>
          </a:p>
          <a:p>
            <a:r>
              <a:rPr lang="en-US" dirty="0"/>
              <a:t>Estimate and multiply</a:t>
            </a:r>
          </a:p>
          <a:p>
            <a:r>
              <a:rPr lang="en-US" dirty="0"/>
              <a:t>If you handed out 100 bags of food and each bag weighed about 25lbs then you handed out 2,500 </a:t>
            </a:r>
            <a:r>
              <a:rPr lang="en-US" dirty="0" err="1"/>
              <a:t>lbs</a:t>
            </a:r>
            <a:r>
              <a:rPr lang="en-US" dirty="0"/>
              <a:t> of food.</a:t>
            </a:r>
          </a:p>
          <a:p>
            <a:endParaRPr lang="en-US" dirty="0"/>
          </a:p>
        </p:txBody>
      </p:sp>
    </p:spTree>
    <p:extLst>
      <p:ext uri="{BB962C8B-B14F-4D97-AF65-F5344CB8AC3E}">
        <p14:creationId xmlns:p14="http://schemas.microsoft.com/office/powerpoint/2010/main" val="3472068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936B0-63DB-3097-02F0-7F0A72090174}"/>
              </a:ext>
            </a:extLst>
          </p:cNvPr>
          <p:cNvSpPr>
            <a:spLocks noGrp="1"/>
          </p:cNvSpPr>
          <p:nvPr>
            <p:ph type="title"/>
          </p:nvPr>
        </p:nvSpPr>
        <p:spPr/>
        <p:txBody>
          <a:bodyPr/>
          <a:lstStyle/>
          <a:p>
            <a:r>
              <a:rPr lang="en-US" dirty="0"/>
              <a:t>US3</a:t>
            </a:r>
          </a:p>
        </p:txBody>
      </p:sp>
      <p:sp>
        <p:nvSpPr>
          <p:cNvPr id="3" name="Content Placeholder 2">
            <a:extLst>
              <a:ext uri="{FF2B5EF4-FFF2-40B4-BE49-F238E27FC236}">
                <a16:creationId xmlns:a16="http://schemas.microsoft.com/office/drawing/2014/main" id="{84209340-7E6F-8ADD-7FE0-460CE52253A0}"/>
              </a:ext>
            </a:extLst>
          </p:cNvPr>
          <p:cNvSpPr>
            <a:spLocks noGrp="1"/>
          </p:cNvSpPr>
          <p:nvPr>
            <p:ph idx="1"/>
          </p:nvPr>
        </p:nvSpPr>
        <p:spPr/>
        <p:txBody>
          <a:bodyPr/>
          <a:lstStyle/>
          <a:p>
            <a:r>
              <a:rPr lang="en-US" dirty="0"/>
              <a:t>Percent of distributed food that was purchased</a:t>
            </a:r>
          </a:p>
          <a:p>
            <a:r>
              <a:rPr lang="en-US" dirty="0"/>
              <a:t>Use the following formula to calculate this:</a:t>
            </a:r>
          </a:p>
          <a:p>
            <a:r>
              <a:rPr lang="en-US" dirty="0"/>
              <a:t>US3=(VDS  X 100)/(VDS + VIG)</a:t>
            </a:r>
          </a:p>
        </p:txBody>
      </p:sp>
    </p:spTree>
    <p:extLst>
      <p:ext uri="{BB962C8B-B14F-4D97-AF65-F5344CB8AC3E}">
        <p14:creationId xmlns:p14="http://schemas.microsoft.com/office/powerpoint/2010/main" val="245538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1054E-DD53-7B3D-0E19-18288976506E}"/>
              </a:ext>
            </a:extLst>
          </p:cNvPr>
          <p:cNvSpPr>
            <a:spLocks noGrp="1"/>
          </p:cNvSpPr>
          <p:nvPr>
            <p:ph type="title"/>
          </p:nvPr>
        </p:nvSpPr>
        <p:spPr/>
        <p:txBody>
          <a:bodyPr/>
          <a:lstStyle/>
          <a:p>
            <a:r>
              <a:rPr lang="en-US" dirty="0"/>
              <a:t>Value of Direct Service</a:t>
            </a:r>
          </a:p>
        </p:txBody>
      </p:sp>
      <p:sp>
        <p:nvSpPr>
          <p:cNvPr id="3" name="Content Placeholder 2">
            <a:extLst>
              <a:ext uri="{FF2B5EF4-FFF2-40B4-BE49-F238E27FC236}">
                <a16:creationId xmlns:a16="http://schemas.microsoft.com/office/drawing/2014/main" id="{1C67625C-8E27-2DB2-79A5-890EC42DFC0D}"/>
              </a:ext>
            </a:extLst>
          </p:cNvPr>
          <p:cNvSpPr>
            <a:spLocks noGrp="1"/>
          </p:cNvSpPr>
          <p:nvPr>
            <p:ph idx="1"/>
          </p:nvPr>
        </p:nvSpPr>
        <p:spPr/>
        <p:txBody>
          <a:bodyPr>
            <a:normAutofit/>
          </a:bodyPr>
          <a:lstStyle/>
          <a:p>
            <a:r>
              <a:rPr lang="en-US" dirty="0"/>
              <a:t>From the instructions (pg. 5):</a:t>
            </a:r>
          </a:p>
          <a:p>
            <a:pPr marL="0" indent="0">
              <a:buNone/>
            </a:pPr>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Dollars for Direct Service:</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Enter the total funds that were used as direct service for those in need.  For food pantries this is the amount of money spent for food.</a:t>
            </a:r>
          </a:p>
          <a:p>
            <a:endParaRPr lang="en-US" dirty="0"/>
          </a:p>
        </p:txBody>
      </p:sp>
    </p:spTree>
    <p:extLst>
      <p:ext uri="{BB962C8B-B14F-4D97-AF65-F5344CB8AC3E}">
        <p14:creationId xmlns:p14="http://schemas.microsoft.com/office/powerpoint/2010/main" val="41818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1606B-9D41-DCD2-8C8E-4503A001D38D}"/>
              </a:ext>
            </a:extLst>
          </p:cNvPr>
          <p:cNvSpPr>
            <a:spLocks noGrp="1"/>
          </p:cNvSpPr>
          <p:nvPr>
            <p:ph type="title"/>
          </p:nvPr>
        </p:nvSpPr>
        <p:spPr/>
        <p:txBody>
          <a:bodyPr/>
          <a:lstStyle/>
          <a:p>
            <a:r>
              <a:rPr lang="en-US" dirty="0"/>
              <a:t>Total Operational Costs</a:t>
            </a:r>
          </a:p>
        </p:txBody>
      </p:sp>
      <p:sp>
        <p:nvSpPr>
          <p:cNvPr id="3" name="Content Placeholder 2">
            <a:extLst>
              <a:ext uri="{FF2B5EF4-FFF2-40B4-BE49-F238E27FC236}">
                <a16:creationId xmlns:a16="http://schemas.microsoft.com/office/drawing/2014/main" id="{842EDF1B-6876-8087-C62A-969989AC68B7}"/>
              </a:ext>
            </a:extLst>
          </p:cNvPr>
          <p:cNvSpPr>
            <a:spLocks noGrp="1"/>
          </p:cNvSpPr>
          <p:nvPr>
            <p:ph idx="1"/>
          </p:nvPr>
        </p:nvSpPr>
        <p:spPr/>
        <p:txBody>
          <a:bodyPr/>
          <a:lstStyle/>
          <a:p>
            <a:r>
              <a:rPr lang="en-US" dirty="0"/>
              <a:t>From the instructions (pg. 5):</a:t>
            </a:r>
          </a:p>
          <a:p>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Operational Costs: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Enter the total of all other operating expenses for this Special Work. This is the amount spent for bags, maybe for electricity to run a refrigerator or the cost of buying a freezer.</a:t>
            </a:r>
          </a:p>
          <a:p>
            <a:endParaRPr lang="en-US" dirty="0"/>
          </a:p>
        </p:txBody>
      </p:sp>
    </p:spTree>
    <p:extLst>
      <p:ext uri="{BB962C8B-B14F-4D97-AF65-F5344CB8AC3E}">
        <p14:creationId xmlns:p14="http://schemas.microsoft.com/office/powerpoint/2010/main" val="167137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1925F-DAB3-E675-FA00-05BAE0B39CF5}"/>
              </a:ext>
            </a:extLst>
          </p:cNvPr>
          <p:cNvSpPr>
            <a:spLocks noGrp="1"/>
          </p:cNvSpPr>
          <p:nvPr>
            <p:ph type="title"/>
          </p:nvPr>
        </p:nvSpPr>
        <p:spPr/>
        <p:txBody>
          <a:bodyPr/>
          <a:lstStyle/>
          <a:p>
            <a:r>
              <a:rPr lang="en-US" dirty="0"/>
              <a:t>Value of In-Kind Goods</a:t>
            </a:r>
          </a:p>
        </p:txBody>
      </p:sp>
      <p:sp>
        <p:nvSpPr>
          <p:cNvPr id="3" name="Content Placeholder 2">
            <a:extLst>
              <a:ext uri="{FF2B5EF4-FFF2-40B4-BE49-F238E27FC236}">
                <a16:creationId xmlns:a16="http://schemas.microsoft.com/office/drawing/2014/main" id="{DE8E21D0-4759-AA20-077B-7C93890F3FB2}"/>
              </a:ext>
            </a:extLst>
          </p:cNvPr>
          <p:cNvSpPr>
            <a:spLocks noGrp="1"/>
          </p:cNvSpPr>
          <p:nvPr>
            <p:ph idx="1"/>
          </p:nvPr>
        </p:nvSpPr>
        <p:spPr/>
        <p:txBody>
          <a:bodyPr>
            <a:normAutofit/>
          </a:bodyPr>
          <a:lstStyle/>
          <a:p>
            <a:r>
              <a:rPr lang="en-US" dirty="0"/>
              <a:t>From the instructions (pg. 5):</a:t>
            </a:r>
          </a:p>
          <a:p>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Value of In-Kind Goods: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For pantries In-Kind goods includes food or gift cards that were donated at no cost to the Society and given directly to someone in need or put into use by the Society.  Enter the estimated value of this merchandise. </a:t>
            </a:r>
          </a:p>
          <a:p>
            <a:endParaRPr lang="en-US" dirty="0"/>
          </a:p>
        </p:txBody>
      </p:sp>
    </p:spTree>
    <p:extLst>
      <p:ext uri="{BB962C8B-B14F-4D97-AF65-F5344CB8AC3E}">
        <p14:creationId xmlns:p14="http://schemas.microsoft.com/office/powerpoint/2010/main" val="309478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A14D7-B7E8-1E48-746B-795BB778C66A}"/>
              </a:ext>
            </a:extLst>
          </p:cNvPr>
          <p:cNvSpPr>
            <a:spLocks noGrp="1"/>
          </p:cNvSpPr>
          <p:nvPr>
            <p:ph type="title"/>
          </p:nvPr>
        </p:nvSpPr>
        <p:spPr/>
        <p:txBody>
          <a:bodyPr/>
          <a:lstStyle/>
          <a:p>
            <a:r>
              <a:rPr lang="en-US" dirty="0"/>
              <a:t>Value of In-Kind Services</a:t>
            </a:r>
          </a:p>
        </p:txBody>
      </p:sp>
      <p:sp>
        <p:nvSpPr>
          <p:cNvPr id="3" name="Content Placeholder 2">
            <a:extLst>
              <a:ext uri="{FF2B5EF4-FFF2-40B4-BE49-F238E27FC236}">
                <a16:creationId xmlns:a16="http://schemas.microsoft.com/office/drawing/2014/main" id="{78B054DF-9AAE-943A-CC25-A39AF63DCB89}"/>
              </a:ext>
            </a:extLst>
          </p:cNvPr>
          <p:cNvSpPr>
            <a:spLocks noGrp="1"/>
          </p:cNvSpPr>
          <p:nvPr>
            <p:ph idx="1"/>
          </p:nvPr>
        </p:nvSpPr>
        <p:spPr/>
        <p:txBody>
          <a:bodyPr>
            <a:normAutofit/>
          </a:bodyPr>
          <a:lstStyle/>
          <a:p>
            <a:r>
              <a:rPr lang="en-US" dirty="0"/>
              <a:t>From the instructions (pg. 5):</a:t>
            </a:r>
          </a:p>
          <a:p>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Value of In-Kind Services: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In-Kind Services includes services (such as legal, medical, dental, etc.) that are donated at no cost to the Society and provided directly to someone in need or to the Society.  For food pantries this number is ZERO!</a:t>
            </a:r>
          </a:p>
          <a:p>
            <a:endParaRPr lang="en-US" dirty="0"/>
          </a:p>
        </p:txBody>
      </p:sp>
    </p:spTree>
    <p:extLst>
      <p:ext uri="{BB962C8B-B14F-4D97-AF65-F5344CB8AC3E}">
        <p14:creationId xmlns:p14="http://schemas.microsoft.com/office/powerpoint/2010/main" val="2602146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C7C-2E61-89D0-56CB-C084C19A801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A605BFA-4081-3EE8-D6FE-392FDA064E9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30614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675C-FC0A-3101-6B06-EB4F5EDE8ECE}"/>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0C7C9373-9797-371A-8DA6-F33E11F63400}"/>
              </a:ext>
            </a:extLst>
          </p:cNvPr>
          <p:cNvSpPr>
            <a:spLocks noGrp="1"/>
          </p:cNvSpPr>
          <p:nvPr>
            <p:ph idx="1"/>
          </p:nvPr>
        </p:nvSpPr>
        <p:spPr/>
        <p:txBody>
          <a:bodyPr>
            <a:normAutofit lnSpcReduction="10000"/>
          </a:bodyPr>
          <a:lstStyle/>
          <a:p>
            <a:pPr marL="0" indent="0">
              <a:buNone/>
            </a:pPr>
            <a:r>
              <a:rPr lang="en-US" dirty="0"/>
              <a:t>“We should spend as much time in thanking God for his benefits as we do in asking him for them.”</a:t>
            </a:r>
          </a:p>
          <a:p>
            <a:pPr marL="0" indent="0">
              <a:buNone/>
            </a:pPr>
            <a:r>
              <a:rPr lang="en-US" dirty="0"/>
              <a:t>~St. Vincent de Paul</a:t>
            </a:r>
          </a:p>
          <a:p>
            <a:pPr marL="0" indent="0">
              <a:buNone/>
            </a:pPr>
            <a:endParaRPr lang="en-US" dirty="0"/>
          </a:p>
          <a:p>
            <a:pPr marL="0" indent="0">
              <a:buNone/>
            </a:pPr>
            <a:endParaRPr lang="en-US" dirty="0"/>
          </a:p>
          <a:p>
            <a:pPr marL="0" indent="0">
              <a:buNone/>
            </a:pPr>
            <a:endParaRPr lang="en-US" dirty="0"/>
          </a:p>
          <a:p>
            <a:pPr marL="0" indent="0">
              <a:buNone/>
            </a:pPr>
            <a:r>
              <a:rPr lang="en-US" dirty="0"/>
              <a:t>Pat Walsh</a:t>
            </a:r>
          </a:p>
          <a:p>
            <a:pPr marL="0" indent="0">
              <a:buNone/>
            </a:pPr>
            <a:r>
              <a:rPr lang="en-US" dirty="0">
                <a:hlinkClick r:id="rId2"/>
              </a:rPr>
              <a:t>pmwalsh@aol.com</a:t>
            </a:r>
            <a:endParaRPr lang="en-US" dirty="0"/>
          </a:p>
          <a:p>
            <a:pPr marL="0" indent="0">
              <a:buNone/>
            </a:pPr>
            <a:r>
              <a:rPr lang="en-US" dirty="0"/>
              <a:t>760-636-6569</a:t>
            </a:r>
          </a:p>
        </p:txBody>
      </p:sp>
      <p:sp>
        <p:nvSpPr>
          <p:cNvPr id="4" name="Rectangle 3">
            <a:extLst>
              <a:ext uri="{FF2B5EF4-FFF2-40B4-BE49-F238E27FC236}">
                <a16:creationId xmlns:a16="http://schemas.microsoft.com/office/drawing/2014/main" id="{C4A439FE-13EF-7DE9-91AF-64FB7A8DEC47}"/>
              </a:ext>
            </a:extLst>
          </p:cNvPr>
          <p:cNvSpPr/>
          <p:nvPr/>
        </p:nvSpPr>
        <p:spPr>
          <a:xfrm>
            <a:off x="6188364" y="2743200"/>
            <a:ext cx="5165436" cy="3749675"/>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A1636994-EE7B-E9D8-17F9-951BEABC00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807" y="2785266"/>
            <a:ext cx="4722957" cy="3620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64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E3B1D-D283-1D72-9A23-5026176D8F2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0A8626D-669A-013A-E13F-0B911CD3E7BF}"/>
              </a:ext>
            </a:extLst>
          </p:cNvPr>
          <p:cNvSpPr>
            <a:spLocks noGrp="1"/>
          </p:cNvSpPr>
          <p:nvPr>
            <p:ph idx="1"/>
          </p:nvPr>
        </p:nvSpPr>
        <p:spPr/>
        <p:txBody>
          <a:bodyPr/>
          <a:lstStyle/>
          <a:p>
            <a:r>
              <a:rPr lang="en-US" dirty="0"/>
              <a:t>Introductions</a:t>
            </a:r>
          </a:p>
          <a:p>
            <a:r>
              <a:rPr lang="en-US" dirty="0"/>
              <a:t>What is the Annual Special Works Report?</a:t>
            </a:r>
          </a:p>
          <a:p>
            <a:r>
              <a:rPr lang="en-US" dirty="0"/>
              <a:t>How to Complete the Form</a:t>
            </a:r>
          </a:p>
          <a:p>
            <a:r>
              <a:rPr lang="en-US" dirty="0"/>
              <a:t>Next Steps</a:t>
            </a:r>
          </a:p>
        </p:txBody>
      </p:sp>
    </p:spTree>
    <p:extLst>
      <p:ext uri="{BB962C8B-B14F-4D97-AF65-F5344CB8AC3E}">
        <p14:creationId xmlns:p14="http://schemas.microsoft.com/office/powerpoint/2010/main" val="422494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2597-72EE-C45F-9CFC-43B4C5D0B337}"/>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9F5ACD98-CE80-7E02-6E22-21290ED54BCA}"/>
              </a:ext>
            </a:extLst>
          </p:cNvPr>
          <p:cNvSpPr>
            <a:spLocks noGrp="1"/>
          </p:cNvSpPr>
          <p:nvPr>
            <p:ph idx="1"/>
          </p:nvPr>
        </p:nvSpPr>
        <p:spPr/>
        <p:txBody>
          <a:bodyPr/>
          <a:lstStyle/>
          <a:p>
            <a:r>
              <a:rPr lang="en-US" dirty="0"/>
              <a:t>Share your name, conference, and how many years you have served in St. Vincent de Paul</a:t>
            </a:r>
          </a:p>
          <a:p>
            <a:r>
              <a:rPr lang="en-US" dirty="0"/>
              <a:t>What is your favorite flavor of ice cream?</a:t>
            </a:r>
          </a:p>
        </p:txBody>
      </p:sp>
    </p:spTree>
    <p:extLst>
      <p:ext uri="{BB962C8B-B14F-4D97-AF65-F5344CB8AC3E}">
        <p14:creationId xmlns:p14="http://schemas.microsoft.com/office/powerpoint/2010/main" val="321938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4E7C3-8809-B880-D7A2-AC412812DB99}"/>
              </a:ext>
            </a:extLst>
          </p:cNvPr>
          <p:cNvSpPr>
            <a:spLocks noGrp="1"/>
          </p:cNvSpPr>
          <p:nvPr>
            <p:ph type="title"/>
          </p:nvPr>
        </p:nvSpPr>
        <p:spPr/>
        <p:txBody>
          <a:bodyPr/>
          <a:lstStyle/>
          <a:p>
            <a:r>
              <a:rPr lang="en-US" dirty="0"/>
              <a:t>What is the Annual Special Works Report?</a:t>
            </a:r>
          </a:p>
        </p:txBody>
      </p:sp>
      <p:sp>
        <p:nvSpPr>
          <p:cNvPr id="3" name="Content Placeholder 2">
            <a:extLst>
              <a:ext uri="{FF2B5EF4-FFF2-40B4-BE49-F238E27FC236}">
                <a16:creationId xmlns:a16="http://schemas.microsoft.com/office/drawing/2014/main" id="{74371792-7488-4C9A-0966-E59E7F71DF2D}"/>
              </a:ext>
            </a:extLst>
          </p:cNvPr>
          <p:cNvSpPr>
            <a:spLocks noGrp="1"/>
          </p:cNvSpPr>
          <p:nvPr>
            <p:ph idx="1"/>
          </p:nvPr>
        </p:nvSpPr>
        <p:spPr>
          <a:xfrm>
            <a:off x="838200" y="1506828"/>
            <a:ext cx="10515600" cy="4670135"/>
          </a:xfrm>
        </p:spPr>
        <p:txBody>
          <a:bodyPr>
            <a:noAutofit/>
          </a:bodyPr>
          <a:lstStyle/>
          <a:p>
            <a:r>
              <a:rPr lang="en-US" dirty="0">
                <a:latin typeface="Aptos" panose="020B0004020202020204" pitchFamily="34" charset="0"/>
                <a:ea typeface="Times New Roman" panose="02020603050405020304" pitchFamily="18" charset="0"/>
                <a:cs typeface="Times New Roman" panose="02020603050405020304" pitchFamily="18" charset="0"/>
              </a:rPr>
              <a:t>A</a:t>
            </a:r>
            <a:r>
              <a:rPr lang="en-US" dirty="0">
                <a:effectLst/>
                <a:latin typeface="Aptos" panose="020B0004020202020204" pitchFamily="34" charset="0"/>
                <a:ea typeface="Times New Roman" panose="02020603050405020304" pitchFamily="18" charset="0"/>
                <a:cs typeface="Times New Roman" panose="02020603050405020304" pitchFamily="18" charset="0"/>
              </a:rPr>
              <a:t> Special Work is something you devote a special location and people resources </a:t>
            </a:r>
            <a:r>
              <a:rPr lang="en-US" b="1" dirty="0">
                <a:effectLst/>
                <a:latin typeface="Aptos" panose="020B0004020202020204" pitchFamily="34" charset="0"/>
                <a:ea typeface="Times New Roman" panose="02020603050405020304" pitchFamily="18" charset="0"/>
                <a:cs typeface="Times New Roman" panose="02020603050405020304" pitchFamily="18" charset="0"/>
              </a:rPr>
              <a:t>all year around</a:t>
            </a:r>
            <a:r>
              <a:rPr lang="en-US" dirty="0">
                <a:effectLst/>
                <a:latin typeface="Aptos" panose="020B0004020202020204" pitchFamily="34" charset="0"/>
                <a:ea typeface="Times New Roman" panose="02020603050405020304" pitchFamily="18" charset="0"/>
                <a:cs typeface="Times New Roman" panose="02020603050405020304" pitchFamily="18" charset="0"/>
              </a:rPr>
              <a:t>.  Otherwise, it is considered a project.</a:t>
            </a:r>
          </a:p>
          <a:p>
            <a:r>
              <a:rPr lang="en-US" dirty="0">
                <a:latin typeface="Aptos" panose="020B0004020202020204" pitchFamily="34" charset="0"/>
                <a:cs typeface="Times New Roman" panose="02020603050405020304" pitchFamily="18" charset="0"/>
              </a:rPr>
              <a:t>For many of us, our Food Pantry qualifies as a Special Work.</a:t>
            </a:r>
          </a:p>
          <a:p>
            <a:r>
              <a:rPr lang="en-US" dirty="0">
                <a:latin typeface="Aptos" panose="020B0004020202020204" pitchFamily="34" charset="0"/>
                <a:cs typeface="Times New Roman" panose="02020603050405020304" pitchFamily="18" charset="0"/>
              </a:rPr>
              <a:t>Other Special Works include Auto Programs, Dental Services, Dining Rooms, Medical Services, Shelters, etc.</a:t>
            </a:r>
          </a:p>
          <a:p>
            <a:r>
              <a:rPr lang="en-US" dirty="0">
                <a:effectLst/>
                <a:latin typeface="Aptos" panose="020B0004020202020204" pitchFamily="34" charset="0"/>
                <a:ea typeface="Times New Roman" panose="02020603050405020304" pitchFamily="18" charset="0"/>
                <a:cs typeface="Times New Roman" panose="02020603050405020304" pitchFamily="18" charset="0"/>
              </a:rPr>
              <a:t>Normal Conference work (such as home visits, paying rents and utilities, delivering groceries, etc.) is not a special work.  </a:t>
            </a:r>
          </a:p>
          <a:p>
            <a:r>
              <a:rPr lang="en-US" dirty="0">
                <a:latin typeface="Aptos" panose="020B0004020202020204" pitchFamily="34" charset="0"/>
                <a:cs typeface="Times New Roman" panose="02020603050405020304" pitchFamily="18" charset="0"/>
              </a:rPr>
              <a:t> The Annual Special Works Report </a:t>
            </a:r>
            <a:r>
              <a:rPr lang="en-US" u="sng" dirty="0">
                <a:latin typeface="Aptos" panose="020B0004020202020204" pitchFamily="34" charset="0"/>
                <a:cs typeface="Times New Roman" panose="02020603050405020304" pitchFamily="18" charset="0"/>
              </a:rPr>
              <a:t>quantifies</a:t>
            </a:r>
            <a:r>
              <a:rPr lang="en-US" dirty="0">
                <a:latin typeface="Aptos" panose="020B0004020202020204" pitchFamily="34" charset="0"/>
                <a:cs typeface="Times New Roman" panose="02020603050405020304" pitchFamily="18" charset="0"/>
              </a:rPr>
              <a:t> our assistance. </a:t>
            </a:r>
          </a:p>
          <a:p>
            <a:r>
              <a:rPr lang="en-US" dirty="0">
                <a:latin typeface="Aptos" panose="020B0004020202020204" pitchFamily="34" charset="0"/>
                <a:cs typeface="Times New Roman" panose="02020603050405020304" pitchFamily="18" charset="0"/>
              </a:rPr>
              <a:t>This presentation will only focus on Food Pantries.</a:t>
            </a:r>
            <a:endParaRPr lang="en-US" dirty="0">
              <a:latin typeface="Aptos" panose="020B0004020202020204" pitchFamily="34" charset="0"/>
            </a:endParaRPr>
          </a:p>
        </p:txBody>
      </p:sp>
    </p:spTree>
    <p:extLst>
      <p:ext uri="{BB962C8B-B14F-4D97-AF65-F5344CB8AC3E}">
        <p14:creationId xmlns:p14="http://schemas.microsoft.com/office/powerpoint/2010/main" val="2371646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C6DFF-682B-7AD1-685E-136BE63E537D}"/>
              </a:ext>
            </a:extLst>
          </p:cNvPr>
          <p:cNvSpPr>
            <a:spLocks noGrp="1"/>
          </p:cNvSpPr>
          <p:nvPr>
            <p:ph type="title"/>
          </p:nvPr>
        </p:nvSpPr>
        <p:spPr/>
        <p:txBody>
          <a:bodyPr/>
          <a:lstStyle/>
          <a:p>
            <a:r>
              <a:rPr lang="en-US" dirty="0"/>
              <a:t>Completing the Form</a:t>
            </a:r>
          </a:p>
        </p:txBody>
      </p:sp>
      <p:sp>
        <p:nvSpPr>
          <p:cNvPr id="3" name="Content Placeholder 2">
            <a:extLst>
              <a:ext uri="{FF2B5EF4-FFF2-40B4-BE49-F238E27FC236}">
                <a16:creationId xmlns:a16="http://schemas.microsoft.com/office/drawing/2014/main" id="{F3FCD8F6-E80F-7009-7570-DBE70BA7B1D4}"/>
              </a:ext>
            </a:extLst>
          </p:cNvPr>
          <p:cNvSpPr>
            <a:spLocks noGrp="1"/>
          </p:cNvSpPr>
          <p:nvPr>
            <p:ph idx="1"/>
          </p:nvPr>
        </p:nvSpPr>
        <p:spPr/>
        <p:txBody>
          <a:bodyPr/>
          <a:lstStyle/>
          <a:p>
            <a:r>
              <a:rPr lang="en-US" dirty="0"/>
              <a:t>Instructions can be found on Page 3 of the Special Works form.</a:t>
            </a:r>
          </a:p>
          <a:p>
            <a:endParaRPr lang="en-US" dirty="0"/>
          </a:p>
          <a:p>
            <a:endParaRPr lang="en-US" dirty="0"/>
          </a:p>
          <a:p>
            <a:endParaRPr lang="en-US" dirty="0"/>
          </a:p>
          <a:p>
            <a:pPr marL="0" indent="0">
              <a:buNone/>
            </a:pPr>
            <a:endParaRPr lang="en-US" dirty="0"/>
          </a:p>
        </p:txBody>
      </p:sp>
      <p:pic>
        <p:nvPicPr>
          <p:cNvPr id="9" name="Picture 8">
            <a:extLst>
              <a:ext uri="{FF2B5EF4-FFF2-40B4-BE49-F238E27FC236}">
                <a16:creationId xmlns:a16="http://schemas.microsoft.com/office/drawing/2014/main" id="{337502DB-6CC3-8F0B-4ABD-4C00A74F4662}"/>
              </a:ext>
            </a:extLst>
          </p:cNvPr>
          <p:cNvPicPr>
            <a:picLocks noChangeAspect="1"/>
          </p:cNvPicPr>
          <p:nvPr/>
        </p:nvPicPr>
        <p:blipFill>
          <a:blip r:embed="rId2"/>
          <a:stretch>
            <a:fillRect/>
          </a:stretch>
        </p:blipFill>
        <p:spPr>
          <a:xfrm>
            <a:off x="1774896" y="2484582"/>
            <a:ext cx="8642208" cy="4153527"/>
          </a:xfrm>
          <a:prstGeom prst="rect">
            <a:avLst/>
          </a:prstGeom>
        </p:spPr>
      </p:pic>
    </p:spTree>
    <p:extLst>
      <p:ext uri="{BB962C8B-B14F-4D97-AF65-F5344CB8AC3E}">
        <p14:creationId xmlns:p14="http://schemas.microsoft.com/office/powerpoint/2010/main" val="3682348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1774B-A094-C664-2ACE-0C262EF98FD0}"/>
              </a:ext>
            </a:extLst>
          </p:cNvPr>
          <p:cNvSpPr>
            <a:spLocks noGrp="1"/>
          </p:cNvSpPr>
          <p:nvPr>
            <p:ph type="title"/>
          </p:nvPr>
        </p:nvSpPr>
        <p:spPr/>
        <p:txBody>
          <a:bodyPr/>
          <a:lstStyle/>
          <a:p>
            <a:r>
              <a:rPr lang="en-US" dirty="0"/>
              <a:t>Volunteer Hours</a:t>
            </a:r>
          </a:p>
        </p:txBody>
      </p:sp>
      <p:sp>
        <p:nvSpPr>
          <p:cNvPr id="3" name="Content Placeholder 2">
            <a:extLst>
              <a:ext uri="{FF2B5EF4-FFF2-40B4-BE49-F238E27FC236}">
                <a16:creationId xmlns:a16="http://schemas.microsoft.com/office/drawing/2014/main" id="{F27CE8CC-4D43-C9EC-85EA-7DF331E85CC2}"/>
              </a:ext>
            </a:extLst>
          </p:cNvPr>
          <p:cNvSpPr>
            <a:spLocks noGrp="1"/>
          </p:cNvSpPr>
          <p:nvPr>
            <p:ph idx="1"/>
          </p:nvPr>
        </p:nvSpPr>
        <p:spPr>
          <a:xfrm>
            <a:off x="838200" y="1390918"/>
            <a:ext cx="10515600" cy="4786045"/>
          </a:xfrm>
        </p:spPr>
        <p:txBody>
          <a:bodyPr>
            <a:normAutofit fontScale="92500" lnSpcReduction="20000"/>
          </a:bodyPr>
          <a:lstStyle/>
          <a:p>
            <a:pPr marL="0" marR="0">
              <a:spcBef>
                <a:spcPts val="0"/>
              </a:spcBef>
              <a:spcAft>
                <a:spcPts val="0"/>
              </a:spcAft>
              <a:tabLst>
                <a:tab pos="2743200" algn="ctr"/>
                <a:tab pos="5486400" algn="r"/>
                <a:tab pos="457200" algn="l"/>
              </a:tabLst>
            </a:pPr>
            <a:r>
              <a:rPr lang="en-US" sz="3000" dirty="0"/>
              <a:t>From page 3 of the Special Works report: </a:t>
            </a:r>
            <a:r>
              <a:rPr lang="en-US" sz="3000" dirty="0">
                <a:effectLst/>
                <a:ea typeface="Times New Roman" panose="02020603050405020304" pitchFamily="18" charset="0"/>
                <a:cs typeface="Times New Roman" panose="02020603050405020304" pitchFamily="18" charset="0"/>
              </a:rPr>
              <a:t>Enter the number of hours worked by volunteers – whether they are members, court ordered community service, community volunteers, etc.  This statistic is already included in the main Conference Report.</a:t>
            </a:r>
            <a:endParaRPr lang="en-US" sz="3000" dirty="0"/>
          </a:p>
          <a:p>
            <a:r>
              <a:rPr lang="en-US" sz="3000" dirty="0"/>
              <a:t>Use the Seattle Database</a:t>
            </a:r>
          </a:p>
          <a:p>
            <a:r>
              <a:rPr lang="en-US" sz="3000" dirty="0"/>
              <a:t>Estimate the number based upon your best thinking about the number of “person hours” associated with your food pantry</a:t>
            </a:r>
          </a:p>
          <a:p>
            <a:r>
              <a:rPr lang="en-US" sz="3000" dirty="0"/>
              <a:t>Sign-in sheets for volunteers can help</a:t>
            </a:r>
          </a:p>
          <a:p>
            <a:r>
              <a:rPr lang="en-US" sz="3000" dirty="0"/>
              <a:t>Consider the hours spent</a:t>
            </a:r>
          </a:p>
          <a:p>
            <a:pPr lvl="1"/>
            <a:r>
              <a:rPr lang="en-US" sz="2600" dirty="0"/>
              <a:t>Gathering</a:t>
            </a:r>
          </a:p>
          <a:p>
            <a:pPr lvl="1"/>
            <a:r>
              <a:rPr lang="en-US" sz="2600" dirty="0"/>
              <a:t>Organizing</a:t>
            </a:r>
          </a:p>
          <a:p>
            <a:pPr lvl="1"/>
            <a:r>
              <a:rPr lang="en-US" sz="2600" dirty="0"/>
              <a:t>Serving food</a:t>
            </a:r>
          </a:p>
          <a:p>
            <a:pPr lvl="1"/>
            <a:r>
              <a:rPr lang="en-US" sz="2600" dirty="0"/>
              <a:t>Cleaning up</a:t>
            </a:r>
          </a:p>
        </p:txBody>
      </p:sp>
    </p:spTree>
    <p:extLst>
      <p:ext uri="{BB962C8B-B14F-4D97-AF65-F5344CB8AC3E}">
        <p14:creationId xmlns:p14="http://schemas.microsoft.com/office/powerpoint/2010/main" val="74016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79076-6F6F-228F-45B3-6B8261E72864}"/>
              </a:ext>
            </a:extLst>
          </p:cNvPr>
          <p:cNvSpPr>
            <a:spLocks noGrp="1"/>
          </p:cNvSpPr>
          <p:nvPr>
            <p:ph type="title"/>
          </p:nvPr>
        </p:nvSpPr>
        <p:spPr/>
        <p:txBody>
          <a:bodyPr/>
          <a:lstStyle/>
          <a:p>
            <a:r>
              <a:rPr lang="en-US" dirty="0"/>
              <a:t>Number of Neighbors in Need Served</a:t>
            </a:r>
          </a:p>
        </p:txBody>
      </p:sp>
      <p:sp>
        <p:nvSpPr>
          <p:cNvPr id="3" name="Content Placeholder 2">
            <a:extLst>
              <a:ext uri="{FF2B5EF4-FFF2-40B4-BE49-F238E27FC236}">
                <a16:creationId xmlns:a16="http://schemas.microsoft.com/office/drawing/2014/main" id="{DF3EC2E9-D30B-41ED-6B3F-FFBAEB569394}"/>
              </a:ext>
            </a:extLst>
          </p:cNvPr>
          <p:cNvSpPr>
            <a:spLocks noGrp="1"/>
          </p:cNvSpPr>
          <p:nvPr>
            <p:ph idx="1"/>
          </p:nvPr>
        </p:nvSpPr>
        <p:spPr/>
        <p:txBody>
          <a:bodyPr/>
          <a:lstStyle/>
          <a:p>
            <a:pPr marL="0" marR="0">
              <a:spcBef>
                <a:spcPts val="0"/>
              </a:spcBef>
              <a:spcAft>
                <a:spcPts val="0"/>
              </a:spcAft>
              <a:tabLst>
                <a:tab pos="2743200" algn="ctr"/>
                <a:tab pos="5486400" algn="r"/>
                <a:tab pos="457200" algn="l"/>
              </a:tabLst>
            </a:pPr>
            <a:r>
              <a:rPr lang="en-US" dirty="0">
                <a:latin typeface="Aptos" panose="020B0004020202020204" pitchFamily="34" charset="0"/>
              </a:rPr>
              <a:t>From the instructions (pg. 4):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Enter the number of people who benefitted from the service provided by this Special Work. This statistic is already included in the main Conference Report.</a:t>
            </a:r>
            <a:endParaRPr lang="en-US" dirty="0"/>
          </a:p>
          <a:p>
            <a:r>
              <a:rPr lang="en-US" dirty="0"/>
              <a:t>Use the Seattle Database</a:t>
            </a:r>
          </a:p>
          <a:p>
            <a:r>
              <a:rPr lang="en-US" dirty="0"/>
              <a:t>Estimate the number based upon your best thinking about the number of neighbors in need served</a:t>
            </a:r>
          </a:p>
          <a:p>
            <a:r>
              <a:rPr lang="en-US" dirty="0"/>
              <a:t>Sign-in sheets for neighbors being served can help</a:t>
            </a:r>
          </a:p>
          <a:p>
            <a:r>
              <a:rPr lang="en-US" dirty="0"/>
              <a:t>One person may pick up food for a family of 4. The number of neighbors helped is 4 not 1.  The number of families is 1.</a:t>
            </a:r>
          </a:p>
          <a:p>
            <a:endParaRPr lang="en-US" dirty="0"/>
          </a:p>
          <a:p>
            <a:endParaRPr lang="en-US" dirty="0"/>
          </a:p>
        </p:txBody>
      </p:sp>
    </p:spTree>
    <p:extLst>
      <p:ext uri="{BB962C8B-B14F-4D97-AF65-F5344CB8AC3E}">
        <p14:creationId xmlns:p14="http://schemas.microsoft.com/office/powerpoint/2010/main" val="1641517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6D116-8D14-EB29-9324-4A4695AA3010}"/>
              </a:ext>
            </a:extLst>
          </p:cNvPr>
          <p:cNvSpPr>
            <a:spLocks noGrp="1"/>
          </p:cNvSpPr>
          <p:nvPr>
            <p:ph type="title"/>
          </p:nvPr>
        </p:nvSpPr>
        <p:spPr>
          <a:xfrm>
            <a:off x="838200" y="365125"/>
            <a:ext cx="10614434" cy="1325563"/>
          </a:xfrm>
        </p:spPr>
        <p:txBody>
          <a:bodyPr>
            <a:normAutofit/>
          </a:bodyPr>
          <a:lstStyle/>
          <a:p>
            <a:r>
              <a:rPr lang="en-US" sz="3600" dirty="0"/>
              <a:t>Unit of Service 1, 2, 3 (Depends on Type of Special Work)</a:t>
            </a:r>
          </a:p>
        </p:txBody>
      </p:sp>
      <p:sp>
        <p:nvSpPr>
          <p:cNvPr id="3" name="Content Placeholder 2">
            <a:extLst>
              <a:ext uri="{FF2B5EF4-FFF2-40B4-BE49-F238E27FC236}">
                <a16:creationId xmlns:a16="http://schemas.microsoft.com/office/drawing/2014/main" id="{EEF9BE80-3C0F-3644-35EA-8F1DE4DFF937}"/>
              </a:ext>
            </a:extLst>
          </p:cNvPr>
          <p:cNvSpPr>
            <a:spLocks noGrp="1"/>
          </p:cNvSpPr>
          <p:nvPr>
            <p:ph idx="1"/>
          </p:nvPr>
        </p:nvSpPr>
        <p:spPr/>
        <p:txBody>
          <a:bodyPr>
            <a:normAutofit/>
          </a:bodyPr>
          <a:lstStyle/>
          <a:p>
            <a:r>
              <a:rPr lang="en-US" dirty="0"/>
              <a:t>From the instructions (pg. 4): </a:t>
            </a:r>
          </a:p>
          <a:p>
            <a:pPr marL="0" indent="0">
              <a:buNone/>
            </a:pPr>
            <a:r>
              <a:rPr lang="en-US" b="1" u="sng" dirty="0">
                <a:effectLst/>
                <a:latin typeface="Aptos" panose="020B0004020202020204" pitchFamily="34" charset="0"/>
                <a:ea typeface="Times New Roman" panose="02020603050405020304" pitchFamily="18" charset="0"/>
                <a:cs typeface="Times New Roman" panose="02020603050405020304" pitchFamily="18" charset="0"/>
              </a:rPr>
              <a:t>Units of Service 1, 2, 3:</a:t>
            </a:r>
            <a:r>
              <a:rPr lang="en-US" dirty="0">
                <a:effectLst/>
                <a:latin typeface="Aptos" panose="020B0004020202020204" pitchFamily="34" charset="0"/>
                <a:ea typeface="Times New Roman" panose="02020603050405020304" pitchFamily="18" charset="0"/>
                <a:cs typeface="Times New Roman" panose="02020603050405020304" pitchFamily="18" charset="0"/>
              </a:rPr>
              <a:t>  The “units of service” (US1, US2, and US3) is a measurable count of the product or service provided by the Special Work. It has a different meaning with each type of Special Work.  Please refer to the description below:</a:t>
            </a:r>
          </a:p>
          <a:p>
            <a:pPr marL="0" indent="0">
              <a:buNone/>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Pantry/Food Distribution Ctr:</a:t>
            </a:r>
            <a:endParaRPr lang="en-US" b="1" u="sng" dirty="0">
              <a:latin typeface="Arial" panose="020B0604020202020204" pitchFamily="34" charset="0"/>
              <a:ea typeface="Times New Roman" panose="02020603050405020304" pitchFamily="18" charset="0"/>
              <a:cs typeface="Times New Roman" panose="02020603050405020304" pitchFamily="18" charset="0"/>
            </a:endParaRPr>
          </a:p>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US1 is number of boxes/bags of food distributed</a:t>
            </a:r>
          </a:p>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US2 is weight (in pounds) of food distributed</a:t>
            </a:r>
          </a:p>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US3 is the percent of distributed food that was purchased.</a:t>
            </a:r>
          </a:p>
          <a:p>
            <a:endParaRPr lang="en-US" dirty="0"/>
          </a:p>
        </p:txBody>
      </p:sp>
    </p:spTree>
    <p:extLst>
      <p:ext uri="{BB962C8B-B14F-4D97-AF65-F5344CB8AC3E}">
        <p14:creationId xmlns:p14="http://schemas.microsoft.com/office/powerpoint/2010/main" val="3602499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E4EBD-FE6A-950D-8EDA-EAA3B1C7584B}"/>
              </a:ext>
            </a:extLst>
          </p:cNvPr>
          <p:cNvSpPr>
            <a:spLocks noGrp="1"/>
          </p:cNvSpPr>
          <p:nvPr>
            <p:ph type="title"/>
          </p:nvPr>
        </p:nvSpPr>
        <p:spPr/>
        <p:txBody>
          <a:bodyPr/>
          <a:lstStyle/>
          <a:p>
            <a:r>
              <a:rPr lang="en-US" dirty="0"/>
              <a:t>US1</a:t>
            </a:r>
          </a:p>
        </p:txBody>
      </p:sp>
      <p:sp>
        <p:nvSpPr>
          <p:cNvPr id="3" name="Content Placeholder 2">
            <a:extLst>
              <a:ext uri="{FF2B5EF4-FFF2-40B4-BE49-F238E27FC236}">
                <a16:creationId xmlns:a16="http://schemas.microsoft.com/office/drawing/2014/main" id="{E90ACA0B-30B2-7392-2869-EB3539EC7417}"/>
              </a:ext>
            </a:extLst>
          </p:cNvPr>
          <p:cNvSpPr>
            <a:spLocks noGrp="1"/>
          </p:cNvSpPr>
          <p:nvPr>
            <p:ph idx="1"/>
          </p:nvPr>
        </p:nvSpPr>
        <p:spPr/>
        <p:txBody>
          <a:bodyPr/>
          <a:lstStyle/>
          <a:p>
            <a:r>
              <a:rPr lang="en-US" dirty="0"/>
              <a:t>Estimate (Use Seattle Database)</a:t>
            </a:r>
          </a:p>
          <a:p>
            <a:r>
              <a:rPr lang="en-US" dirty="0"/>
              <a:t>How many families did you serve in the year?</a:t>
            </a:r>
          </a:p>
          <a:p>
            <a:r>
              <a:rPr lang="en-US" dirty="0"/>
              <a:t>How many bags/boxes does each families receive?</a:t>
            </a:r>
          </a:p>
          <a:p>
            <a:r>
              <a:rPr lang="en-US" dirty="0"/>
              <a:t>Multiply</a:t>
            </a:r>
          </a:p>
        </p:txBody>
      </p:sp>
    </p:spTree>
    <p:extLst>
      <p:ext uri="{BB962C8B-B14F-4D97-AF65-F5344CB8AC3E}">
        <p14:creationId xmlns:p14="http://schemas.microsoft.com/office/powerpoint/2010/main" val="398039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TM03457491[[fn=Metropolitan]]</Template>
  <TotalTime>142</TotalTime>
  <Words>850</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Times New Roman</vt:lpstr>
      <vt:lpstr>Office Theme</vt:lpstr>
      <vt:lpstr>Annual Special Works Report</vt:lpstr>
      <vt:lpstr>Agenda</vt:lpstr>
      <vt:lpstr>Introductions</vt:lpstr>
      <vt:lpstr>What is the Annual Special Works Report?</vt:lpstr>
      <vt:lpstr>Completing the Form</vt:lpstr>
      <vt:lpstr>Volunteer Hours</vt:lpstr>
      <vt:lpstr>Number of Neighbors in Need Served</vt:lpstr>
      <vt:lpstr>Unit of Service 1, 2, 3 (Depends on Type of Special Work)</vt:lpstr>
      <vt:lpstr>US1</vt:lpstr>
      <vt:lpstr>US2</vt:lpstr>
      <vt:lpstr>US3</vt:lpstr>
      <vt:lpstr>Value of Direct Service</vt:lpstr>
      <vt:lpstr>Total Operational Costs</vt:lpstr>
      <vt:lpstr>Value of In-Kind Goods</vt:lpstr>
      <vt:lpstr>Value of In-Kind Services</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Patrick Walsh</dc:creator>
  <cp:lastModifiedBy>Bob Liles</cp:lastModifiedBy>
  <cp:revision>2</cp:revision>
  <dcterms:created xsi:type="dcterms:W3CDTF">2024-08-05T15:29:27Z</dcterms:created>
  <dcterms:modified xsi:type="dcterms:W3CDTF">2025-09-02T18:18:24Z</dcterms:modified>
</cp:coreProperties>
</file>