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C4B651D-F1F1-409F-A928-EA6DB33609F8}">
  <a:tblStyle styleId="{9C4B651D-F1F1-409F-A928-EA6DB33609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da12417d58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da12417d58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da12417d58_0_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da12417d58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da12417d58_0_2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da12417d58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a12417d58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da12417d58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a12417d58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da12417d58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da12417d58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da12417d58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da12417d58_0_2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da12417d58_0_2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a12417d58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a12417d58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da12417d58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da12417d58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da12417d58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da12417d58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da12417d58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da12417d58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da12417d58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da12417d58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a12417d58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da12417d58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da12417d58_0_2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da12417d58_0_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da12417d58_0_2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da12417d58_0_2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ocs.google.com/document/u/0/d/1yjGyhyu_urMqEnVmxoz3sDbReovURNHCaZipahuyjjc/ed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Conference Database:</a:t>
            </a:r>
            <a:br>
              <a:rPr lang="en"/>
            </a:br>
            <a:r>
              <a:rPr lang="en"/>
              <a:t>ADMIN 101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Saturday, 5/15/2021, 2pm-4pm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Member/Officer Directory (cont'd)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Security notes: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Limit the number of administrators.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Explicitly set Access=NONE for those with no need to use the database.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Promote email verification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can't send email to unverified addresses.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Forgot Password? feature only available with verified email.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Receive notices when client cases are assigned to you (Active File)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Receive</a:t>
            </a:r>
            <a:r>
              <a:rPr lang="en"/>
              <a:t> notices when members record pledges you have to pay (for Treasurers)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Security notices to help you know what's happening to your account (eg: password changed)</a:t>
            </a:r>
            <a:endParaRPr/>
          </a:p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Password Requirements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Minimum length: 8 characters.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Must not have been reported breached elsewhere on the Internet (we check).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Must not contain your first name, last name or username.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Must not be the same password as another user in your conference. Be unique!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Password Recommendations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Longer is generally better.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Spaces are allowed.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Pass</a:t>
            </a:r>
            <a:r>
              <a:rPr lang="en" u="sng"/>
              <a:t>phrases</a:t>
            </a:r>
            <a:r>
              <a:rPr lang="en"/>
              <a:t> can make remembering long passwords easier: remember 6 words instead of remembering 15 characters.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Non-sensical phrases can be ideal, eg: "pink lazy sunset apollo green birds"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Passwords Lock-Outs</a:t>
            </a:r>
            <a:endParaRPr/>
          </a:p>
        </p:txBody>
      </p:sp>
      <p:sp>
        <p:nvSpPr>
          <p:cNvPr id="138" name="Google Shape;13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5-minute lockout if you enter the wrong password 5 times in a row.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Indefinite lockout if you haven't logged in for over a year. Ask an admin to re-enable your account.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Forgot Password? self-service feature on the login page.</a:t>
            </a:r>
            <a:endParaRPr/>
          </a:p>
        </p:txBody>
      </p:sp>
      <p:sp>
        <p:nvSpPr>
          <p:cNvPr id="139" name="Google Shape;139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Curate the Document Library</a:t>
            </a:r>
            <a:endParaRPr/>
          </a:p>
        </p:txBody>
      </p:sp>
      <p:sp>
        <p:nvSpPr>
          <p:cNvPr id="145" name="Google Shape;145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users in your conference can read documents.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Only admins can add, rename, move or delete documents.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Only admins can add, rename or delete folders.</a:t>
            </a:r>
            <a:endParaRPr/>
          </a:p>
        </p:txBody>
      </p:sp>
      <p:sp>
        <p:nvSpPr>
          <p:cNvPr id="146" name="Google Shape;146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Admin Tasks</a:t>
            </a:r>
            <a:endParaRPr/>
          </a:p>
        </p:txBody>
      </p:sp>
      <p:sp>
        <p:nvSpPr>
          <p:cNvPr id="152" name="Google Shape;15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Delete items (or entire client files) for your members on request.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Merge duplicate client files.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 reports.</a:t>
            </a:r>
            <a:endParaRPr/>
          </a:p>
        </p:txBody>
      </p:sp>
      <p:sp>
        <p:nvSpPr>
          <p:cNvPr id="153" name="Google Shape;153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311700" y="2285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Questions!</a:t>
            </a:r>
            <a:endParaRPr/>
          </a:p>
        </p:txBody>
      </p:sp>
      <p:sp>
        <p:nvSpPr>
          <p:cNvPr id="159" name="Google Shape;159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little housekeeping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Please keep your audio MUTED to avoid </a:t>
            </a:r>
            <a:r>
              <a:rPr lang="en"/>
              <a:t>echoes and background noise.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the CHAT to ask questions.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will pause periodically to check for questions and answer them.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presentation will be recorded so you can watch it again later.</a:t>
            </a:r>
            <a:endParaRPr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Supporting Users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Conference Settings and Customizing DB Behavior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Member Roster and Logins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Designating Officers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All About Passwords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Document Library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Deleting Items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Annual Reporting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Q&amp;A</a:t>
            </a:r>
            <a:endParaRPr/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Supporting Users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have a big organization which works best when we spread the work.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u="sng"/>
              <a:t>You are the first line of support for your users</a:t>
            </a:r>
            <a:r>
              <a:rPr b="1" lang="en"/>
              <a:t>.</a:t>
            </a:r>
            <a:r>
              <a:rPr lang="en"/>
              <a:t> You know them, and they know you. And (hopefully) you are easy to reach!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u="sng"/>
              <a:t>Your Council supports you</a:t>
            </a:r>
            <a:r>
              <a:rPr b="1" lang="en"/>
              <a:t>.  </a:t>
            </a:r>
            <a:r>
              <a:rPr lang="en"/>
              <a:t>Make sure you know who at your Council to contact with your questions.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Conference Settings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Click </a:t>
            </a:r>
            <a:r>
              <a:rPr b="1" lang="en"/>
              <a:t>Administrative Pages</a:t>
            </a:r>
            <a:r>
              <a:rPr lang="en"/>
              <a:t>, then </a:t>
            </a:r>
            <a:r>
              <a:rPr b="1" lang="en"/>
              <a:t>Conference Settings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Conference Name and Address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Conference Officers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Feature Settings</a:t>
            </a:r>
            <a:endParaRPr/>
          </a:p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729450" y="3280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Conference Settings: Active File</a:t>
            </a:r>
            <a:endParaRPr/>
          </a:p>
        </p:txBody>
      </p:sp>
      <p:graphicFrame>
        <p:nvGraphicFramePr>
          <p:cNvPr id="89" name="Google Shape;89;p18"/>
          <p:cNvGraphicFramePr/>
          <p:nvPr/>
        </p:nvGraphicFramePr>
        <p:xfrm>
          <a:off x="952500" y="10107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{9C4B651D-F1F1-409F-A928-EA6DB33609F8}</a:tableStyleId>
              </a:tblPr>
              <a:tblGrid>
                <a:gridCol w="3619500"/>
                <a:gridCol w="3619500"/>
              </a:tblGrid>
              <a:tr h="455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ACTIVE FILE ON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ACTIVE FILE OFF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455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Active File shows work in progress</a:t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455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Record Incoming Requests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55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Assign open cases to members to track who is working on what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94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Record Notes describing ongoing activity (eg: appointments made, landlords contacted)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55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Close Requests (Helped or Not Helped)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Record Help Given (Helped)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55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Record Additional Help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Record Help Declined (Not Helped)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Member/Officer Directory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7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Purpose:</a:t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Track people associated with your conference.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Grant (or deny) login access and control their level of access.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Designate officers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Tasks:</a:t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Add new members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Update existing members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Retire departing members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Reinstate returning members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Control level of access and passwords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Add/modify officers (President, VP(s), Secretary, Treasurer(s), Spiritual Advisor)</a:t>
            </a:r>
            <a:endParaRPr/>
          </a:p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Member/Officer Directory: Choosing Usernames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Pick a consistent pattern and stick with it!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FirstL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FLast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First.Last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Last.First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...or even First Last spelled out with a space!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i="1" lang="en"/>
              <a:t>DO NOT USE EMAIL ADDRESSES</a:t>
            </a:r>
            <a:r>
              <a:rPr lang="en"/>
              <a:t>...obscure, confusing and lengthy!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you choose will be displayed on client records (and the Active File)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Pick something that helps your members recognize one another.</a:t>
            </a:r>
            <a:endParaRPr/>
          </a:p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Member/Officer Directory: Add New Member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do NOT need to fill in all the boxes!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Leave boxes blank if you don't know the answer.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Required boxes: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Name (first and last)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Username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Email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Member Status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Online Access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(If applicable) You will be prompted to assign an initial password. User will be required to choose their own password once they successfully log in.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Share </a:t>
            </a:r>
            <a:r>
              <a:rPr lang="en" u="sng">
                <a:solidFill>
                  <a:schemeClr val="hlink"/>
                </a:solidFill>
                <a:hlinkClick r:id="rId3"/>
              </a:rPr>
              <a:t>For Users: Your New Account</a:t>
            </a:r>
            <a:r>
              <a:rPr lang="en"/>
              <a:t> with your new users.</a:t>
            </a:r>
            <a:endParaRPr/>
          </a:p>
        </p:txBody>
      </p:sp>
      <p:sp>
        <p:nvSpPr>
          <p:cNvPr id="111" name="Google Shape;11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